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1" r:id="rId3"/>
    <p:sldId id="262" r:id="rId4"/>
    <p:sldId id="263" r:id="rId5"/>
    <p:sldId id="264" r:id="rId6"/>
    <p:sldId id="265" r:id="rId7"/>
    <p:sldId id="266" r:id="rId8"/>
    <p:sldId id="267" r:id="rId9"/>
    <p:sldId id="269" r:id="rId10"/>
    <p:sldId id="270" r:id="rId11"/>
    <p:sldId id="271" r:id="rId12"/>
    <p:sldId id="272" r:id="rId13"/>
    <p:sldId id="275" r:id="rId14"/>
    <p:sldId id="276" r:id="rId15"/>
    <p:sldId id="277" r:id="rId16"/>
    <p:sldId id="268" r:id="rId17"/>
    <p:sldId id="278" r:id="rId18"/>
    <p:sldId id="280" r:id="rId19"/>
    <p:sldId id="282" r:id="rId20"/>
    <p:sldId id="279" r:id="rId21"/>
    <p:sldId id="283" r:id="rId22"/>
    <p:sldId id="284" r:id="rId23"/>
    <p:sldId id="285" r:id="rId24"/>
    <p:sldId id="286" r:id="rId25"/>
    <p:sldId id="287" r:id="rId26"/>
    <p:sldId id="288" r:id="rId27"/>
    <p:sldId id="295" r:id="rId28"/>
    <p:sldId id="291" r:id="rId29"/>
    <p:sldId id="296" r:id="rId30"/>
    <p:sldId id="297" r:id="rId31"/>
    <p:sldId id="290" r:id="rId32"/>
    <p:sldId id="294" r:id="rId33"/>
    <p:sldId id="293" r:id="rId34"/>
    <p:sldId id="292" r:id="rId35"/>
    <p:sldId id="289" r:id="rId36"/>
    <p:sldId id="257" r:id="rId37"/>
    <p:sldId id="259" r:id="rId38"/>
    <p:sldId id="25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45" autoAdjust="0"/>
  </p:normalViewPr>
  <p:slideViewPr>
    <p:cSldViewPr snapToGrid="0">
      <p:cViewPr varScale="1">
        <p:scale>
          <a:sx n="94" d="100"/>
          <a:sy n="94" d="100"/>
        </p:scale>
        <p:origin x="119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0C126-BE52-4B33-8458-33F0A93A8AEE}"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182D3-4A89-4B2F-9621-05043DC1A545}" type="slidenum">
              <a:rPr lang="en-US" smtClean="0"/>
              <a:t>‹#›</a:t>
            </a:fld>
            <a:endParaRPr lang="en-US"/>
          </a:p>
        </p:txBody>
      </p:sp>
    </p:spTree>
    <p:extLst>
      <p:ext uri="{BB962C8B-B14F-4D97-AF65-F5344CB8AC3E}">
        <p14:creationId xmlns:p14="http://schemas.microsoft.com/office/powerpoint/2010/main" val="20062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U.S._state" TargetMode="External"/><Relationship Id="rId3" Type="http://schemas.openxmlformats.org/officeDocument/2006/relationships/hyperlink" Target="https://en.wikipedia.org/wiki/Wildfire" TargetMode="External"/><Relationship Id="rId7" Type="http://schemas.openxmlformats.org/officeDocument/2006/relationships/hyperlink" Target="https://en.wikipedia.org/wiki/Helena_National_Forest"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Gates_of_the_Mountains_Wilderness" TargetMode="External"/><Relationship Id="rId5" Type="http://schemas.openxmlformats.org/officeDocument/2006/relationships/hyperlink" Target="https://en.wikipedia.org/wiki/Missouri_River" TargetMode="External"/><Relationship Id="rId10" Type="http://schemas.openxmlformats.org/officeDocument/2006/relationships/hyperlink" Target="https://en.wikipedia.org/wiki/Smokejumper" TargetMode="External"/><Relationship Id="rId4" Type="http://schemas.openxmlformats.org/officeDocument/2006/relationships/hyperlink" Target="https://en.wikipedia.org/wiki/Gulch" TargetMode="External"/><Relationship Id="rId9" Type="http://schemas.openxmlformats.org/officeDocument/2006/relationships/hyperlink" Target="https://en.wikipedia.org/wiki/Monta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years of cumulative stock returns at</a:t>
            </a:r>
            <a:r>
              <a:rPr lang="en-US" baseline="0" dirty="0" smtClean="0"/>
              <a:t> or below the general stock market, followed by 15 years of cumulative stock returns at least 3x stock market</a:t>
            </a:r>
          </a:p>
          <a:p>
            <a:r>
              <a:rPr lang="en-US" baseline="0" dirty="0" smtClean="0"/>
              <a:t>15 years is too long for lucky breaks</a:t>
            </a:r>
          </a:p>
          <a:p>
            <a:endParaRPr lang="en-US" baseline="0" dirty="0" smtClean="0"/>
          </a:p>
          <a:p>
            <a:r>
              <a:rPr lang="en-US" baseline="0" dirty="0" smtClean="0"/>
              <a:t>Key question is not: what did the good to great companies have in common, it was: what did the good to great companies have in common that distinguished them from their peers?</a:t>
            </a:r>
          </a:p>
          <a:p>
            <a:endParaRPr lang="en-US" dirty="0"/>
          </a:p>
        </p:txBody>
      </p:sp>
      <p:sp>
        <p:nvSpPr>
          <p:cNvPr id="4" name="Slide Number Placeholder 3"/>
          <p:cNvSpPr>
            <a:spLocks noGrp="1"/>
          </p:cNvSpPr>
          <p:nvPr>
            <p:ph type="sldNum" sz="quarter" idx="10"/>
          </p:nvPr>
        </p:nvSpPr>
        <p:spPr/>
        <p:txBody>
          <a:bodyPr/>
          <a:lstStyle/>
          <a:p>
            <a:fld id="{860182D3-4A89-4B2F-9621-05043DC1A545}" type="slidenum">
              <a:rPr lang="en-US" smtClean="0"/>
              <a:t>3</a:t>
            </a:fld>
            <a:endParaRPr lang="en-US"/>
          </a:p>
        </p:txBody>
      </p:sp>
    </p:spTree>
    <p:extLst>
      <p:ext uri="{BB962C8B-B14F-4D97-AF65-F5344CB8AC3E}">
        <p14:creationId xmlns:p14="http://schemas.microsoft.com/office/powerpoint/2010/main" val="234221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Mann Gulch fire</a:t>
            </a:r>
            <a:r>
              <a:rPr lang="en-US" sz="1200" b="0" i="0" kern="1200" dirty="0" smtClean="0">
                <a:solidFill>
                  <a:schemeClr val="tx1"/>
                </a:solidFill>
                <a:effectLst/>
                <a:latin typeface="+mn-lt"/>
                <a:ea typeface="+mn-ea"/>
                <a:cs typeface="+mn-cs"/>
              </a:rPr>
              <a:t> was a </a:t>
            </a:r>
            <a:r>
              <a:rPr lang="en-US" sz="1200" b="0" i="0" u="none" strike="noStrike" kern="1200" dirty="0" smtClean="0">
                <a:solidFill>
                  <a:schemeClr val="tx1"/>
                </a:solidFill>
                <a:effectLst/>
                <a:latin typeface="+mn-lt"/>
                <a:ea typeface="+mn-ea"/>
                <a:cs typeface="+mn-cs"/>
                <a:hlinkClick r:id="rId3" tooltip="Wildfire"/>
              </a:rPr>
              <a:t>wildfire</a:t>
            </a:r>
            <a:r>
              <a:rPr lang="en-US" sz="1200" b="0" i="0" kern="1200" dirty="0" smtClean="0">
                <a:solidFill>
                  <a:schemeClr val="tx1"/>
                </a:solidFill>
                <a:effectLst/>
                <a:latin typeface="+mn-lt"/>
                <a:ea typeface="+mn-ea"/>
                <a:cs typeface="+mn-cs"/>
              </a:rPr>
              <a:t> reported on August 5, 1949, in a </a:t>
            </a:r>
            <a:r>
              <a:rPr lang="en-US" sz="1200" b="0" i="0" u="none" strike="noStrike" kern="1200" dirty="0" smtClean="0">
                <a:solidFill>
                  <a:schemeClr val="tx1"/>
                </a:solidFill>
                <a:effectLst/>
                <a:latin typeface="+mn-lt"/>
                <a:ea typeface="+mn-ea"/>
                <a:cs typeface="+mn-cs"/>
                <a:hlinkClick r:id="rId4" tooltip="Gulch"/>
              </a:rPr>
              <a:t>gulch</a:t>
            </a:r>
            <a:r>
              <a:rPr lang="en-US" sz="1200" b="0" i="0" kern="1200" dirty="0" smtClean="0">
                <a:solidFill>
                  <a:schemeClr val="tx1"/>
                </a:solidFill>
                <a:effectLst/>
                <a:latin typeface="+mn-lt"/>
                <a:ea typeface="+mn-ea"/>
                <a:cs typeface="+mn-cs"/>
              </a:rPr>
              <a:t> located along the upper </a:t>
            </a:r>
            <a:r>
              <a:rPr lang="en-US" sz="1200" b="0" i="0" u="none" strike="noStrike" kern="1200" dirty="0" smtClean="0">
                <a:solidFill>
                  <a:schemeClr val="tx1"/>
                </a:solidFill>
                <a:effectLst/>
                <a:latin typeface="+mn-lt"/>
                <a:ea typeface="+mn-ea"/>
                <a:cs typeface="+mn-cs"/>
                <a:hlinkClick r:id="rId5" tooltip="Missouri River"/>
              </a:rPr>
              <a:t>Missouri River</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6" tooltip="Gates of the Mountains Wilderness"/>
              </a:rPr>
              <a:t>Gates of the Mountains Wilderness</a:t>
            </a:r>
            <a:r>
              <a:rPr lang="en-US" sz="1200" b="0" i="0" kern="1200" dirty="0" smtClean="0">
                <a:solidFill>
                  <a:schemeClr val="tx1"/>
                </a:solidFill>
                <a:effectLst/>
                <a:latin typeface="+mn-lt"/>
                <a:ea typeface="+mn-ea"/>
                <a:cs typeface="+mn-cs"/>
              </a:rPr>
              <a:t> (then known as the Gates of the Mountains Wild Area), </a:t>
            </a:r>
            <a:r>
              <a:rPr lang="en-US" sz="1200" b="0" i="0" u="none" strike="noStrike" kern="1200" dirty="0" smtClean="0">
                <a:solidFill>
                  <a:schemeClr val="tx1"/>
                </a:solidFill>
                <a:effectLst/>
                <a:latin typeface="+mn-lt"/>
                <a:ea typeface="+mn-ea"/>
                <a:cs typeface="+mn-cs"/>
                <a:hlinkClick r:id="rId7" tooltip="Helena National Forest"/>
              </a:rPr>
              <a:t>Helena National Forest</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8" tooltip="U.S. state"/>
              </a:rPr>
              <a:t>U.S. state</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9" tooltip="Montana"/>
              </a:rPr>
              <a:t>Montana</a:t>
            </a:r>
            <a:r>
              <a:rPr lang="en-US" sz="1200" b="0" i="0" kern="1200" dirty="0" smtClean="0">
                <a:solidFill>
                  <a:schemeClr val="tx1"/>
                </a:solidFill>
                <a:effectLst/>
                <a:latin typeface="+mn-lt"/>
                <a:ea typeface="+mn-ea"/>
                <a:cs typeface="+mn-cs"/>
              </a:rPr>
              <a:t>. A team of 15 </a:t>
            </a:r>
            <a:r>
              <a:rPr lang="en-US" sz="1200" b="0" i="0" u="none" strike="noStrike" kern="1200" dirty="0" smtClean="0">
                <a:solidFill>
                  <a:schemeClr val="tx1"/>
                </a:solidFill>
                <a:effectLst/>
                <a:latin typeface="+mn-lt"/>
                <a:ea typeface="+mn-ea"/>
                <a:cs typeface="+mn-cs"/>
                <a:hlinkClick r:id="rId10" tooltip="Smokejumper"/>
              </a:rPr>
              <a:t>smokejumpers</a:t>
            </a:r>
            <a:r>
              <a:rPr lang="en-US" sz="1200" b="0" i="0" kern="1200" dirty="0" smtClean="0">
                <a:solidFill>
                  <a:schemeClr val="tx1"/>
                </a:solidFill>
                <a:effectLst/>
                <a:latin typeface="+mn-lt"/>
                <a:ea typeface="+mn-ea"/>
                <a:cs typeface="+mn-cs"/>
              </a:rPr>
              <a:t> parachuted into the area on the afternoon of August 5, 1949, to fight the fire, rendezvousing with a former smokejumper who was employed as a fire guard at the nearby campground. As the team approached the fire to begin fighting it, unexpected high winds caused the fire to suddenly expand, cutting off the men's route and forcing them back uphill. During the next few minutes, a "blow-up" of the fire covered 3,000 acres (1,200 ha) in ten minutes, claiming the lives of 13 firefighters, including 12 of the smokejumpers. Only three of the smokejumpers survived. The fire would continue for five more days before being controlled.</a:t>
            </a:r>
            <a:endParaRPr lang="en-US" dirty="0"/>
          </a:p>
        </p:txBody>
      </p:sp>
      <p:sp>
        <p:nvSpPr>
          <p:cNvPr id="4" name="Slide Number Placeholder 3"/>
          <p:cNvSpPr>
            <a:spLocks noGrp="1"/>
          </p:cNvSpPr>
          <p:nvPr>
            <p:ph type="sldNum" sz="quarter" idx="10"/>
          </p:nvPr>
        </p:nvSpPr>
        <p:spPr/>
        <p:txBody>
          <a:bodyPr/>
          <a:lstStyle/>
          <a:p>
            <a:fld id="{860182D3-4A89-4B2F-9621-05043DC1A545}" type="slidenum">
              <a:rPr lang="en-US" smtClean="0"/>
              <a:t>31</a:t>
            </a:fld>
            <a:endParaRPr lang="en-US"/>
          </a:p>
        </p:txBody>
      </p:sp>
    </p:spTree>
    <p:extLst>
      <p:ext uri="{BB962C8B-B14F-4D97-AF65-F5344CB8AC3E}">
        <p14:creationId xmlns:p14="http://schemas.microsoft.com/office/powerpoint/2010/main" val="410240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Methods: let</a:t>
            </a:r>
            <a:r>
              <a:rPr lang="en-US" baseline="0" dirty="0" smtClean="0">
                <a:solidFill>
                  <a:schemeClr val="bg1"/>
                </a:solidFill>
              </a:rPr>
              <a:t> the data speak and </a:t>
            </a:r>
            <a:r>
              <a:rPr lang="en-US" dirty="0" smtClean="0">
                <a:solidFill>
                  <a:schemeClr val="bg1"/>
                </a:solidFill>
              </a:rPr>
              <a:t>reverse engineering exceptional performance</a:t>
            </a:r>
          </a:p>
          <a:p>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4</a:t>
            </a:fld>
            <a:endParaRPr lang="en-US"/>
          </a:p>
        </p:txBody>
      </p:sp>
    </p:spTree>
    <p:extLst>
      <p:ext uri="{BB962C8B-B14F-4D97-AF65-F5344CB8AC3E}">
        <p14:creationId xmlns:p14="http://schemas.microsoft.com/office/powerpoint/2010/main" val="148108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:15 years cumulative</a:t>
            </a:r>
            <a:r>
              <a:rPr lang="en-US" baseline="0" dirty="0" smtClean="0"/>
              <a:t> stock returns at or below general stock market; transition point; cumulative returns at least 3x the market for next fifteen years</a:t>
            </a:r>
          </a:p>
          <a:p>
            <a:r>
              <a:rPr lang="en-US" baseline="0" dirty="0" smtClean="0"/>
              <a:t>Independent of industry – if whole industry showed this performance, company was dropped</a:t>
            </a:r>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5</a:t>
            </a:fld>
            <a:endParaRPr lang="en-US"/>
          </a:p>
        </p:txBody>
      </p:sp>
    </p:spTree>
    <p:extLst>
      <p:ext uri="{BB962C8B-B14F-4D97-AF65-F5344CB8AC3E}">
        <p14:creationId xmlns:p14="http://schemas.microsoft.com/office/powerpoint/2010/main" val="169080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see? Boring</a:t>
            </a:r>
            <a:r>
              <a:rPr lang="en-US" baseline="0" dirty="0" smtClean="0"/>
              <a:t> ass companies. No Coca-Cola. No GE. No HP. No blue chips, per se.</a:t>
            </a:r>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6</a:t>
            </a:fld>
            <a:endParaRPr lang="en-US"/>
          </a:p>
        </p:txBody>
      </p:sp>
    </p:spTree>
    <p:extLst>
      <p:ext uri="{BB962C8B-B14F-4D97-AF65-F5344CB8AC3E}">
        <p14:creationId xmlns:p14="http://schemas.microsoft.com/office/powerpoint/2010/main" val="254651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celebrity</a:t>
            </a:r>
            <a:r>
              <a:rPr lang="en-US" baseline="0" dirty="0" smtClean="0"/>
              <a:t> executives who rode in on a white horse. Many, not all, were internal hires with little reputation outside the company. Common features were self-effacing, quiet, reserved, even shy. But they are not timid.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8</a:t>
            </a:fld>
            <a:endParaRPr lang="en-US"/>
          </a:p>
        </p:txBody>
      </p:sp>
    </p:spTree>
    <p:extLst>
      <p:ext uri="{BB962C8B-B14F-4D97-AF65-F5344CB8AC3E}">
        <p14:creationId xmlns:p14="http://schemas.microsoft.com/office/powerpoint/2010/main" val="51198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9</a:t>
            </a:fld>
            <a:endParaRPr lang="en-US"/>
          </a:p>
        </p:txBody>
      </p:sp>
    </p:spTree>
    <p:extLst>
      <p:ext uri="{BB962C8B-B14F-4D97-AF65-F5344CB8AC3E}">
        <p14:creationId xmlns:p14="http://schemas.microsoft.com/office/powerpoint/2010/main" val="141592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happens to the empire if she disappears?</a:t>
            </a:r>
            <a:endParaRPr lang="en-US" dirty="0"/>
          </a:p>
        </p:txBody>
      </p:sp>
      <p:sp>
        <p:nvSpPr>
          <p:cNvPr id="4" name="Slide Number Placeholder 3"/>
          <p:cNvSpPr>
            <a:spLocks noGrp="1"/>
          </p:cNvSpPr>
          <p:nvPr>
            <p:ph type="sldNum" sz="quarter" idx="10"/>
          </p:nvPr>
        </p:nvSpPr>
        <p:spPr/>
        <p:txBody>
          <a:bodyPr/>
          <a:lstStyle/>
          <a:p>
            <a:fld id="{860182D3-4A89-4B2F-9621-05043DC1A545}" type="slidenum">
              <a:rPr lang="en-US" smtClean="0"/>
              <a:t>12</a:t>
            </a:fld>
            <a:endParaRPr lang="en-US"/>
          </a:p>
        </p:txBody>
      </p:sp>
    </p:spTree>
    <p:extLst>
      <p:ext uri="{BB962C8B-B14F-4D97-AF65-F5344CB8AC3E}">
        <p14:creationId xmlns:p14="http://schemas.microsoft.com/office/powerpoint/2010/main" val="54587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a:t>
            </a:r>
            <a:r>
              <a:rPr lang="en-US" baseline="0" dirty="0" smtClean="0"/>
              <a:t> Smith – Kimberly Clark – stodgy old paper company with dozens of paper mills around the country that produced coated paper. </a:t>
            </a:r>
          </a:p>
          <a:p>
            <a:r>
              <a:rPr lang="en-US" baseline="0" dirty="0" smtClean="0"/>
              <a:t>Bold decision – sell the mills and compete in the cutthroat world of consumer paper-products</a:t>
            </a:r>
          </a:p>
          <a:p>
            <a:r>
              <a:rPr lang="en-US" baseline="0" dirty="0" smtClean="0"/>
              <a:t>Akin to the general who burned the boats upon landing (succeed or perish)</a:t>
            </a:r>
          </a:p>
          <a:p>
            <a:r>
              <a:rPr lang="en-US" baseline="0" dirty="0" smtClean="0"/>
              <a:t>How did they do? </a:t>
            </a:r>
          </a:p>
          <a:p>
            <a:r>
              <a:rPr lang="en-US" baseline="0" dirty="0" smtClean="0"/>
              <a:t>With Darwin Smith at the helm, Kimberly Clark produced cumulative stock returns 4.1 times general market, outperforming GE, HP,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stock returns don’t impress you, perhaps you’ve heard of: Huggies Kleenex</a:t>
            </a:r>
          </a:p>
          <a:p>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16</a:t>
            </a:fld>
            <a:endParaRPr lang="en-US"/>
          </a:p>
        </p:txBody>
      </p:sp>
    </p:spTree>
    <p:extLst>
      <p:ext uri="{BB962C8B-B14F-4D97-AF65-F5344CB8AC3E}">
        <p14:creationId xmlns:p14="http://schemas.microsoft.com/office/powerpoint/2010/main" val="292438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a:t>
            </a:r>
            <a:r>
              <a:rPr lang="en-US" baseline="0" dirty="0" smtClean="0"/>
              <a:t> Smith – Kimberly Clark – stodgy old paper company with dozens of paper mills around the country that produced coated paper. </a:t>
            </a:r>
          </a:p>
          <a:p>
            <a:r>
              <a:rPr lang="en-US" baseline="0" dirty="0" smtClean="0"/>
              <a:t>Bold decision – sell the mills and compete in the cutthroat world of consumer paper-products</a:t>
            </a:r>
          </a:p>
          <a:p>
            <a:r>
              <a:rPr lang="en-US" baseline="0" dirty="0" smtClean="0"/>
              <a:t>Akin to the general who burned the boats upon landing (succeed or perish)</a:t>
            </a:r>
          </a:p>
          <a:p>
            <a:r>
              <a:rPr lang="en-US" baseline="0" dirty="0" smtClean="0"/>
              <a:t>How did they do? </a:t>
            </a:r>
          </a:p>
          <a:p>
            <a:r>
              <a:rPr lang="en-US" baseline="0" dirty="0" smtClean="0"/>
              <a:t>With Darwin Smith at the helm, Kimberly Clark produced cumulative stock returns 4.1 times general market, outperforming GE, HP,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stock returns don’t impress you, perhaps you’ve heard of: Huggies Kleenex</a:t>
            </a:r>
          </a:p>
          <a:p>
            <a:endParaRPr lang="en-US" dirty="0"/>
          </a:p>
        </p:txBody>
      </p:sp>
      <p:sp>
        <p:nvSpPr>
          <p:cNvPr id="4" name="Slide Number Placeholder 3"/>
          <p:cNvSpPr>
            <a:spLocks noGrp="1"/>
          </p:cNvSpPr>
          <p:nvPr>
            <p:ph type="sldNum" sz="quarter" idx="10"/>
          </p:nvPr>
        </p:nvSpPr>
        <p:spPr/>
        <p:txBody>
          <a:bodyPr/>
          <a:lstStyle/>
          <a:p>
            <a:fld id="{6CBF0752-FC54-4A33-B98C-2DB774838FF9}" type="slidenum">
              <a:rPr lang="en-US" smtClean="0"/>
              <a:t>28</a:t>
            </a:fld>
            <a:endParaRPr lang="en-US"/>
          </a:p>
        </p:txBody>
      </p:sp>
    </p:spTree>
    <p:extLst>
      <p:ext uri="{BB962C8B-B14F-4D97-AF65-F5344CB8AC3E}">
        <p14:creationId xmlns:p14="http://schemas.microsoft.com/office/powerpoint/2010/main" val="178692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EF145-E757-4188-B4D6-B48E62A9B02A}"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200375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E8C12-168A-480F-8D09-A8D43739BAA0}"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421394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4207E-434B-42EC-899C-85ADB29D84C9}"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248471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368161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7BEAFA-FE4F-4E28-BF34-AD32A45280A9}"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256314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0DA731-7B13-4EF3-AC7F-59626369409C}" type="datetime1">
              <a:rPr lang="en-US" smtClean="0"/>
              <a:t>11/19/2019</a:t>
            </a:fld>
            <a:endParaRPr lang="en-US"/>
          </a:p>
        </p:txBody>
      </p:sp>
      <p:sp>
        <p:nvSpPr>
          <p:cNvPr id="6" name="Footer Placeholder 5"/>
          <p:cNvSpPr>
            <a:spLocks noGrp="1"/>
          </p:cNvSpPr>
          <p:nvPr>
            <p:ph type="ftr" sz="quarter" idx="11"/>
          </p:nvPr>
        </p:nvSpPr>
        <p:spPr/>
        <p:txBody>
          <a:bodyPr/>
          <a:lstStyle/>
          <a:p>
            <a:r>
              <a:rPr lang="en-US" smtClean="0"/>
              <a:t>Why Business?</a:t>
            </a:r>
            <a:endParaRPr lang="en-US"/>
          </a:p>
        </p:txBody>
      </p:sp>
      <p:sp>
        <p:nvSpPr>
          <p:cNvPr id="7" name="Slide Number Placeholder 6"/>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396043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95F742-9627-42AE-9F07-B9EA6CC8D3C9}" type="datetime1">
              <a:rPr lang="en-US" smtClean="0"/>
              <a:t>11/19/2019</a:t>
            </a:fld>
            <a:endParaRPr lang="en-US"/>
          </a:p>
        </p:txBody>
      </p:sp>
      <p:sp>
        <p:nvSpPr>
          <p:cNvPr id="8" name="Footer Placeholder 7"/>
          <p:cNvSpPr>
            <a:spLocks noGrp="1"/>
          </p:cNvSpPr>
          <p:nvPr>
            <p:ph type="ftr" sz="quarter" idx="11"/>
          </p:nvPr>
        </p:nvSpPr>
        <p:spPr/>
        <p:txBody>
          <a:bodyPr/>
          <a:lstStyle/>
          <a:p>
            <a:r>
              <a:rPr lang="en-US" smtClean="0"/>
              <a:t>Why Business?</a:t>
            </a:r>
            <a:endParaRPr lang="en-US"/>
          </a:p>
        </p:txBody>
      </p:sp>
      <p:sp>
        <p:nvSpPr>
          <p:cNvPr id="9" name="Slide Number Placeholder 8"/>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85207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E649D-570D-43C8-85E5-83490B34390B}" type="datetime1">
              <a:rPr lang="en-US" smtClean="0"/>
              <a:t>11/19/2019</a:t>
            </a:fld>
            <a:endParaRPr lang="en-US"/>
          </a:p>
        </p:txBody>
      </p:sp>
      <p:sp>
        <p:nvSpPr>
          <p:cNvPr id="4" name="Footer Placeholder 3"/>
          <p:cNvSpPr>
            <a:spLocks noGrp="1"/>
          </p:cNvSpPr>
          <p:nvPr>
            <p:ph type="ftr" sz="quarter" idx="11"/>
          </p:nvPr>
        </p:nvSpPr>
        <p:spPr/>
        <p:txBody>
          <a:bodyPr/>
          <a:lstStyle/>
          <a:p>
            <a:r>
              <a:rPr lang="en-US" smtClean="0"/>
              <a:t>Why Business?</a:t>
            </a:r>
            <a:endParaRPr lang="en-US"/>
          </a:p>
        </p:txBody>
      </p:sp>
      <p:sp>
        <p:nvSpPr>
          <p:cNvPr id="5" name="Slide Number Placeholder 4"/>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248873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CE3B-1AF5-4FD5-86A1-BCDF784A0235}" type="datetime1">
              <a:rPr lang="en-US" smtClean="0"/>
              <a:t>11/19/2019</a:t>
            </a:fld>
            <a:endParaRPr lang="en-US"/>
          </a:p>
        </p:txBody>
      </p:sp>
      <p:sp>
        <p:nvSpPr>
          <p:cNvPr id="3" name="Footer Placeholder 2"/>
          <p:cNvSpPr>
            <a:spLocks noGrp="1"/>
          </p:cNvSpPr>
          <p:nvPr>
            <p:ph type="ftr" sz="quarter" idx="11"/>
          </p:nvPr>
        </p:nvSpPr>
        <p:spPr/>
        <p:txBody>
          <a:bodyPr/>
          <a:lstStyle/>
          <a:p>
            <a:r>
              <a:rPr lang="en-US" smtClean="0"/>
              <a:t>Why Business?</a:t>
            </a:r>
            <a:endParaRPr lang="en-US"/>
          </a:p>
        </p:txBody>
      </p:sp>
      <p:sp>
        <p:nvSpPr>
          <p:cNvPr id="4" name="Slide Number Placeholder 3"/>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132376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E68D28-6BD2-4CDE-88F4-D160AC3211E7}" type="datetime1">
              <a:rPr lang="en-US" smtClean="0"/>
              <a:t>11/19/2019</a:t>
            </a:fld>
            <a:endParaRPr lang="en-US"/>
          </a:p>
        </p:txBody>
      </p:sp>
      <p:sp>
        <p:nvSpPr>
          <p:cNvPr id="6" name="Footer Placeholder 5"/>
          <p:cNvSpPr>
            <a:spLocks noGrp="1"/>
          </p:cNvSpPr>
          <p:nvPr>
            <p:ph type="ftr" sz="quarter" idx="11"/>
          </p:nvPr>
        </p:nvSpPr>
        <p:spPr/>
        <p:txBody>
          <a:bodyPr/>
          <a:lstStyle/>
          <a:p>
            <a:r>
              <a:rPr lang="en-US" smtClean="0"/>
              <a:t>Why Business?</a:t>
            </a:r>
            <a:endParaRPr lang="en-US"/>
          </a:p>
        </p:txBody>
      </p:sp>
      <p:sp>
        <p:nvSpPr>
          <p:cNvPr id="7" name="Slide Number Placeholder 6"/>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362010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5429D2-036B-42C7-8D90-55D9EFBFE030}" type="datetime1">
              <a:rPr lang="en-US" smtClean="0"/>
              <a:t>11/19/2019</a:t>
            </a:fld>
            <a:endParaRPr lang="en-US"/>
          </a:p>
        </p:txBody>
      </p:sp>
      <p:sp>
        <p:nvSpPr>
          <p:cNvPr id="6" name="Footer Placeholder 5"/>
          <p:cNvSpPr>
            <a:spLocks noGrp="1"/>
          </p:cNvSpPr>
          <p:nvPr>
            <p:ph type="ftr" sz="quarter" idx="11"/>
          </p:nvPr>
        </p:nvSpPr>
        <p:spPr/>
        <p:txBody>
          <a:bodyPr/>
          <a:lstStyle/>
          <a:p>
            <a:r>
              <a:rPr lang="en-US" smtClean="0"/>
              <a:t>Why Business?</a:t>
            </a:r>
            <a:endParaRPr lang="en-US"/>
          </a:p>
        </p:txBody>
      </p:sp>
      <p:sp>
        <p:nvSpPr>
          <p:cNvPr id="7" name="Slide Number Placeholder 6"/>
          <p:cNvSpPr>
            <a:spLocks noGrp="1"/>
          </p:cNvSpPr>
          <p:nvPr>
            <p:ph type="sldNum" sz="quarter" idx="12"/>
          </p:nvPr>
        </p:nvSpPr>
        <p:spPr/>
        <p:txBody>
          <a:bodyPr/>
          <a:lstStyle/>
          <a:p>
            <a:fld id="{079E993D-2DF0-4C8C-8229-E36C70315641}" type="slidenum">
              <a:rPr lang="en-US" smtClean="0"/>
              <a:t>‹#›</a:t>
            </a:fld>
            <a:endParaRPr lang="en-US"/>
          </a:p>
        </p:txBody>
      </p:sp>
    </p:spTree>
    <p:extLst>
      <p:ext uri="{BB962C8B-B14F-4D97-AF65-F5344CB8AC3E}">
        <p14:creationId xmlns:p14="http://schemas.microsoft.com/office/powerpoint/2010/main" val="288625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7F27E-28C8-485C-9BF6-3053B6F01AFC}" type="datetime1">
              <a:rPr lang="en-US" smtClean="0"/>
              <a:t>11/19/2019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Why Business?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E993D-2DF0-4C8C-8229-E36C70315641}" type="slidenum">
              <a:rPr lang="en-US" smtClean="0"/>
              <a:t>‹#›</a:t>
            </a:fld>
            <a:endParaRPr lang="en-US"/>
          </a:p>
        </p:txBody>
      </p:sp>
    </p:spTree>
    <p:extLst>
      <p:ext uri="{BB962C8B-B14F-4D97-AF65-F5344CB8AC3E}">
        <p14:creationId xmlns:p14="http://schemas.microsoft.com/office/powerpoint/2010/main" val="96892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bg1"/>
                </a:solidFill>
              </a:rPr>
              <a:t>Leadership and Ethics</a:t>
            </a:r>
            <a:endParaRPr lang="en-US" dirty="0">
              <a:solidFill>
                <a:schemeClr val="bg1"/>
              </a:solidFill>
            </a:endParaRPr>
          </a:p>
        </p:txBody>
      </p:sp>
      <p:sp>
        <p:nvSpPr>
          <p:cNvPr id="3" name="Subtitle 2"/>
          <p:cNvSpPr>
            <a:spLocks noGrp="1"/>
          </p:cNvSpPr>
          <p:nvPr>
            <p:ph type="subTitle" idx="1"/>
          </p:nvPr>
        </p:nvSpPr>
        <p:spPr/>
        <p:txBody>
          <a:bodyPr/>
          <a:lstStyle/>
          <a:p>
            <a:pPr algn="l"/>
            <a:r>
              <a:rPr lang="en-US" dirty="0" smtClean="0">
                <a:solidFill>
                  <a:schemeClr val="bg1"/>
                </a:solidFill>
              </a:rPr>
              <a:t>Day 1: </a:t>
            </a:r>
            <a:r>
              <a:rPr lang="en-US" dirty="0" smtClean="0">
                <a:solidFill>
                  <a:schemeClr val="bg1"/>
                </a:solidFill>
              </a:rPr>
              <a:t>Good to Great, STAR </a:t>
            </a:r>
            <a:r>
              <a:rPr lang="en-US" dirty="0" smtClean="0">
                <a:solidFill>
                  <a:schemeClr val="bg1"/>
                </a:solidFill>
              </a:rPr>
              <a:t>framework, case assignment</a:t>
            </a:r>
          </a:p>
          <a:p>
            <a:pPr algn="l"/>
            <a:r>
              <a:rPr lang="en-US" dirty="0" smtClean="0">
                <a:solidFill>
                  <a:schemeClr val="bg1"/>
                </a:solidFill>
              </a:rPr>
              <a:t>November 19, 2019</a:t>
            </a:r>
            <a:endParaRPr lang="en-US" dirty="0">
              <a:solidFill>
                <a:schemeClr val="bg1"/>
              </a:solidFill>
            </a:endParaRPr>
          </a:p>
        </p:txBody>
      </p:sp>
      <p:sp>
        <p:nvSpPr>
          <p:cNvPr id="4" name="Date Placeholder 3"/>
          <p:cNvSpPr>
            <a:spLocks noGrp="1"/>
          </p:cNvSpPr>
          <p:nvPr>
            <p:ph type="dt" sz="half" idx="10"/>
          </p:nvPr>
        </p:nvSpPr>
        <p:spPr/>
        <p:txBody>
          <a:bodyPr/>
          <a:lstStyle/>
          <a:p>
            <a:fld id="{2FDB4DA9-4B41-469C-9C30-1C2B0E74B22F}"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a:t>
            </a:fld>
            <a:endParaRPr lang="en-US"/>
          </a:p>
        </p:txBody>
      </p:sp>
    </p:spTree>
    <p:extLst>
      <p:ext uri="{BB962C8B-B14F-4D97-AF65-F5344CB8AC3E}">
        <p14:creationId xmlns:p14="http://schemas.microsoft.com/office/powerpoint/2010/main" val="21680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solidFill>
                  <a:schemeClr val="bg1"/>
                </a:solidFill>
              </a:rPr>
              <a:t>Business</a:t>
            </a:r>
            <a:endParaRPr lang="en-US" sz="9600" dirty="0">
              <a:solidFill>
                <a:schemeClr val="bg1"/>
              </a:solidFill>
            </a:endParaRPr>
          </a:p>
        </p:txBody>
      </p:sp>
      <p:sp>
        <p:nvSpPr>
          <p:cNvPr id="4" name="Date Placeholder 3"/>
          <p:cNvSpPr>
            <a:spLocks noGrp="1"/>
          </p:cNvSpPr>
          <p:nvPr>
            <p:ph type="dt" sz="half" idx="10"/>
          </p:nvPr>
        </p:nvSpPr>
        <p:spPr/>
        <p:txBody>
          <a:bodyPr/>
          <a:lstStyle/>
          <a:p>
            <a:fld id="{6EBABC10-5A56-478A-A078-A693E8B3E56E}"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10</a:t>
            </a:fld>
            <a:endParaRPr lang="en-US"/>
          </a:p>
        </p:txBody>
      </p:sp>
    </p:spTree>
    <p:extLst>
      <p:ext uri="{BB962C8B-B14F-4D97-AF65-F5344CB8AC3E}">
        <p14:creationId xmlns:p14="http://schemas.microsoft.com/office/powerpoint/2010/main" val="2388352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Image result for warren buffet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171" y="658424"/>
            <a:ext cx="11165657" cy="584589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1BB1B3D-794D-46A8-9E23-848EA0FC7CDF}" type="datetime1">
              <a:rPr lang="en-US" smtClean="0"/>
              <a:t>11/19/2019</a:t>
            </a:fld>
            <a:endParaRPr lang="en-US"/>
          </a:p>
        </p:txBody>
      </p:sp>
      <p:sp>
        <p:nvSpPr>
          <p:cNvPr id="4" name="Footer Placeholder 3"/>
          <p:cNvSpPr>
            <a:spLocks noGrp="1"/>
          </p:cNvSpPr>
          <p:nvPr>
            <p:ph type="ftr" sz="quarter" idx="11"/>
          </p:nvPr>
        </p:nvSpPr>
        <p:spPr/>
        <p:txBody>
          <a:bodyPr/>
          <a:lstStyle/>
          <a:p>
            <a:r>
              <a:rPr lang="en-US" smtClean="0"/>
              <a:t>Why Business?</a:t>
            </a:r>
            <a:endParaRPr lang="en-US"/>
          </a:p>
        </p:txBody>
      </p:sp>
      <p:sp>
        <p:nvSpPr>
          <p:cNvPr id="5" name="Slide Number Placeholder 4"/>
          <p:cNvSpPr>
            <a:spLocks noGrp="1"/>
          </p:cNvSpPr>
          <p:nvPr>
            <p:ph type="sldNum" sz="quarter" idx="12"/>
          </p:nvPr>
        </p:nvSpPr>
        <p:spPr/>
        <p:txBody>
          <a:bodyPr/>
          <a:lstStyle/>
          <a:p>
            <a:fld id="{079E993D-2DF0-4C8C-8229-E36C70315641}" type="slidenum">
              <a:rPr lang="en-US" smtClean="0"/>
              <a:t>11</a:t>
            </a:fld>
            <a:endParaRPr lang="en-US"/>
          </a:p>
        </p:txBody>
      </p:sp>
    </p:spTree>
    <p:extLst>
      <p:ext uri="{BB962C8B-B14F-4D97-AF65-F5344CB8AC3E}">
        <p14:creationId xmlns:p14="http://schemas.microsoft.com/office/powerpoint/2010/main" val="8424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Image result for opr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35" y="365125"/>
            <a:ext cx="10328529" cy="58118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D48EB9C-F981-48F4-883E-70E0E1F047B8}"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12</a:t>
            </a:fld>
            <a:endParaRPr lang="en-US"/>
          </a:p>
        </p:txBody>
      </p:sp>
    </p:spTree>
    <p:extLst>
      <p:ext uri="{BB962C8B-B14F-4D97-AF65-F5344CB8AC3E}">
        <p14:creationId xmlns:p14="http://schemas.microsoft.com/office/powerpoint/2010/main" val="41766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Image result for jack wel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26" y="601033"/>
            <a:ext cx="10133547" cy="55155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FA38CE34-6818-4D00-A4A2-EB52D08E3E78}"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13</a:t>
            </a:fld>
            <a:endParaRPr lang="en-US"/>
          </a:p>
        </p:txBody>
      </p:sp>
    </p:spTree>
    <p:extLst>
      <p:ext uri="{BB962C8B-B14F-4D97-AF65-F5344CB8AC3E}">
        <p14:creationId xmlns:p14="http://schemas.microsoft.com/office/powerpoint/2010/main" val="29355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jeff imm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793631"/>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A612ED-2857-4767-AD93-6B2993374D93}"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14</a:t>
            </a:fld>
            <a:endParaRPr lang="en-US"/>
          </a:p>
        </p:txBody>
      </p:sp>
    </p:spTree>
    <p:extLst>
      <p:ext uri="{BB962C8B-B14F-4D97-AF65-F5344CB8AC3E}">
        <p14:creationId xmlns:p14="http://schemas.microsoft.com/office/powerpoint/2010/main" val="371756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Image result for ther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80411"/>
            <a:ext cx="9753600"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923D18E5-ADDB-445E-8793-E7F4672CA3D4}"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15</a:t>
            </a:fld>
            <a:endParaRPr lang="en-US"/>
          </a:p>
        </p:txBody>
      </p:sp>
    </p:spTree>
    <p:extLst>
      <p:ext uri="{BB962C8B-B14F-4D97-AF65-F5344CB8AC3E}">
        <p14:creationId xmlns:p14="http://schemas.microsoft.com/office/powerpoint/2010/main" val="2510551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darwin smith kimberly cl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629" y="-232476"/>
            <a:ext cx="5099177" cy="658882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524F6937-6359-4F7C-A5F4-F5480E036BC1}"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16</a:t>
            </a:fld>
            <a:endParaRPr lang="en-US"/>
          </a:p>
        </p:txBody>
      </p:sp>
    </p:spTree>
    <p:extLst>
      <p:ext uri="{BB962C8B-B14F-4D97-AF65-F5344CB8AC3E}">
        <p14:creationId xmlns:p14="http://schemas.microsoft.com/office/powerpoint/2010/main" val="4238367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800" dirty="0" smtClean="0">
                <a:solidFill>
                  <a:schemeClr val="bg1"/>
                </a:solidFill>
              </a:rPr>
              <a:t>Civics and Politics</a:t>
            </a:r>
            <a:endParaRPr lang="en-US" sz="8800" dirty="0">
              <a:solidFill>
                <a:schemeClr val="bg1"/>
              </a:solidFill>
            </a:endParaRPr>
          </a:p>
        </p:txBody>
      </p:sp>
      <p:sp>
        <p:nvSpPr>
          <p:cNvPr id="4" name="Date Placeholder 3"/>
          <p:cNvSpPr>
            <a:spLocks noGrp="1"/>
          </p:cNvSpPr>
          <p:nvPr>
            <p:ph type="dt" sz="half" idx="10"/>
          </p:nvPr>
        </p:nvSpPr>
        <p:spPr/>
        <p:txBody>
          <a:bodyPr/>
          <a:lstStyle/>
          <a:p>
            <a:fld id="{CC8AEC42-AC05-4C07-99C9-DFDB5231DCDB}"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17</a:t>
            </a:fld>
            <a:endParaRPr lang="en-US"/>
          </a:p>
        </p:txBody>
      </p:sp>
    </p:spTree>
    <p:extLst>
      <p:ext uri="{BB962C8B-B14F-4D97-AF65-F5344CB8AC3E}">
        <p14:creationId xmlns:p14="http://schemas.microsoft.com/office/powerpoint/2010/main" val="49075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Image result for ob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03" y="580785"/>
            <a:ext cx="10325993" cy="58118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3E84FCB-7EB6-47B6-A031-DB4A024B9A08}"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18</a:t>
            </a:fld>
            <a:endParaRPr lang="en-US"/>
          </a:p>
        </p:txBody>
      </p:sp>
    </p:spTree>
    <p:extLst>
      <p:ext uri="{BB962C8B-B14F-4D97-AF65-F5344CB8AC3E}">
        <p14:creationId xmlns:p14="http://schemas.microsoft.com/office/powerpoint/2010/main" val="261084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tru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606" y="188342"/>
            <a:ext cx="6669658" cy="666965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6B63BF0-3317-471A-94BA-F3C5200B1830}" type="datetime1">
              <a:rPr lang="en-US" smtClean="0"/>
              <a:t>11/19/2019</a:t>
            </a:fld>
            <a:endParaRPr lang="en-US"/>
          </a:p>
        </p:txBody>
      </p:sp>
      <p:sp>
        <p:nvSpPr>
          <p:cNvPr id="4" name="Footer Placeholder 3"/>
          <p:cNvSpPr>
            <a:spLocks noGrp="1"/>
          </p:cNvSpPr>
          <p:nvPr>
            <p:ph type="ftr" sz="quarter" idx="11"/>
          </p:nvPr>
        </p:nvSpPr>
        <p:spPr/>
        <p:txBody>
          <a:bodyPr/>
          <a:lstStyle/>
          <a:p>
            <a:r>
              <a:rPr lang="en-US" smtClean="0"/>
              <a:t>Why Business?</a:t>
            </a:r>
            <a:endParaRPr lang="en-US"/>
          </a:p>
        </p:txBody>
      </p:sp>
      <p:sp>
        <p:nvSpPr>
          <p:cNvPr id="5" name="Slide Number Placeholder 4"/>
          <p:cNvSpPr>
            <a:spLocks noGrp="1"/>
          </p:cNvSpPr>
          <p:nvPr>
            <p:ph type="sldNum" sz="quarter" idx="12"/>
          </p:nvPr>
        </p:nvSpPr>
        <p:spPr/>
        <p:txBody>
          <a:bodyPr/>
          <a:lstStyle/>
          <a:p>
            <a:fld id="{079E993D-2DF0-4C8C-8229-E36C70315641}" type="slidenum">
              <a:rPr lang="en-US" smtClean="0"/>
              <a:t>19</a:t>
            </a:fld>
            <a:endParaRPr lang="en-US"/>
          </a:p>
        </p:txBody>
      </p:sp>
    </p:spTree>
    <p:extLst>
      <p:ext uri="{BB962C8B-B14F-4D97-AF65-F5344CB8AC3E}">
        <p14:creationId xmlns:p14="http://schemas.microsoft.com/office/powerpoint/2010/main" val="32821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Where are we?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Housekeeping</a:t>
            </a:r>
          </a:p>
          <a:p>
            <a:pPr lvl="1"/>
            <a:r>
              <a:rPr lang="en-US" dirty="0" smtClean="0">
                <a:solidFill>
                  <a:schemeClr val="bg1"/>
                </a:solidFill>
              </a:rPr>
              <a:t>Position statements (your last!) are graded and posted</a:t>
            </a:r>
          </a:p>
          <a:p>
            <a:pPr lvl="1"/>
            <a:r>
              <a:rPr lang="en-US" dirty="0" smtClean="0">
                <a:solidFill>
                  <a:schemeClr val="bg1"/>
                </a:solidFill>
              </a:rPr>
              <a:t>No more extra credit contracts written after Thanksgiving (presentations, ok) </a:t>
            </a:r>
          </a:p>
          <a:p>
            <a:pPr marL="457200" lvl="1" indent="0">
              <a:buNone/>
            </a:pPr>
            <a:endParaRPr lang="en-US" dirty="0" smtClean="0">
              <a:solidFill>
                <a:schemeClr val="bg1"/>
              </a:solidFill>
            </a:endParaRPr>
          </a:p>
          <a:p>
            <a:r>
              <a:rPr lang="en-US" dirty="0" smtClean="0">
                <a:solidFill>
                  <a:schemeClr val="bg1"/>
                </a:solidFill>
              </a:rPr>
              <a:t>Schedule</a:t>
            </a:r>
          </a:p>
          <a:p>
            <a:pPr lvl="1"/>
            <a:r>
              <a:rPr lang="en-US" dirty="0" smtClean="0">
                <a:solidFill>
                  <a:schemeClr val="bg1"/>
                </a:solidFill>
              </a:rPr>
              <a:t>Presentations Thursday (11/21) or Tuesday (11/26)</a:t>
            </a:r>
          </a:p>
          <a:p>
            <a:pPr lvl="1"/>
            <a:r>
              <a:rPr lang="en-US" dirty="0" smtClean="0">
                <a:solidFill>
                  <a:schemeClr val="bg1"/>
                </a:solidFill>
              </a:rPr>
              <a:t>Final celebration of learning: December 11, 3:00-5:30 p.m. </a:t>
            </a:r>
          </a:p>
          <a:p>
            <a:pPr lvl="1"/>
            <a:r>
              <a:rPr lang="en-US" dirty="0" smtClean="0">
                <a:solidFill>
                  <a:schemeClr val="bg1"/>
                </a:solidFill>
              </a:rPr>
              <a:t>Practice celebration (pre-gaming?)</a:t>
            </a:r>
          </a:p>
        </p:txBody>
      </p:sp>
      <p:sp>
        <p:nvSpPr>
          <p:cNvPr id="4" name="Date Placeholder 3"/>
          <p:cNvSpPr>
            <a:spLocks noGrp="1"/>
          </p:cNvSpPr>
          <p:nvPr>
            <p:ph type="dt" sz="half" idx="10"/>
          </p:nvPr>
        </p:nvSpPr>
        <p:spPr/>
        <p:txBody>
          <a:bodyPr/>
          <a:lstStyle/>
          <a:p>
            <a:fld id="{4A1FCB12-C739-40C4-A3B9-C14836EC2E76}"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a:t>
            </a:fld>
            <a:endParaRPr lang="en-US"/>
          </a:p>
        </p:txBody>
      </p:sp>
    </p:spTree>
    <p:extLst>
      <p:ext uri="{BB962C8B-B14F-4D97-AF65-F5344CB8AC3E}">
        <p14:creationId xmlns:p14="http://schemas.microsoft.com/office/powerpoint/2010/main" val="2026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m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6972"/>
            <a:ext cx="11430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05189AF7-B3C4-45C6-A9BE-B284A2F25BD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20</a:t>
            </a:fld>
            <a:endParaRPr lang="en-US"/>
          </a:p>
        </p:txBody>
      </p:sp>
    </p:spTree>
    <p:extLst>
      <p:ext uri="{BB962C8B-B14F-4D97-AF65-F5344CB8AC3E}">
        <p14:creationId xmlns:p14="http://schemas.microsoft.com/office/powerpoint/2010/main" val="1922706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solidFill>
                  <a:schemeClr val="bg1"/>
                </a:solidFill>
              </a:rPr>
              <a:t>Sports</a:t>
            </a:r>
            <a:endParaRPr lang="en-US" sz="8000" dirty="0">
              <a:solidFill>
                <a:schemeClr val="bg1"/>
              </a:solidFill>
            </a:endParaRPr>
          </a:p>
        </p:txBody>
      </p:sp>
      <p:sp>
        <p:nvSpPr>
          <p:cNvPr id="4" name="Date Placeholder 3"/>
          <p:cNvSpPr>
            <a:spLocks noGrp="1"/>
          </p:cNvSpPr>
          <p:nvPr>
            <p:ph type="dt" sz="half" idx="10"/>
          </p:nvPr>
        </p:nvSpPr>
        <p:spPr/>
        <p:txBody>
          <a:bodyPr/>
          <a:lstStyle/>
          <a:p>
            <a:fld id="{E41BEED6-1713-4C9E-9EA9-658A31F8473E}"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21</a:t>
            </a:fld>
            <a:endParaRPr lang="en-US"/>
          </a:p>
        </p:txBody>
      </p:sp>
    </p:spTree>
    <p:extLst>
      <p:ext uri="{BB962C8B-B14F-4D97-AF65-F5344CB8AC3E}">
        <p14:creationId xmlns:p14="http://schemas.microsoft.com/office/powerpoint/2010/main" val="3144874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urban meyer press confer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957" y="365125"/>
            <a:ext cx="8650086" cy="600116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AA8DB5DD-7928-4786-93BC-9FF82DE96E66}"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22</a:t>
            </a:fld>
            <a:endParaRPr lang="en-US"/>
          </a:p>
        </p:txBody>
      </p:sp>
    </p:spTree>
    <p:extLst>
      <p:ext uri="{BB962C8B-B14F-4D97-AF65-F5344CB8AC3E}">
        <p14:creationId xmlns:p14="http://schemas.microsoft.com/office/powerpoint/2010/main" val="2765660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nick saban y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710" y="148649"/>
            <a:ext cx="8710579" cy="653293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AF1ADC5-34B2-4AAD-8ADF-65027BACFADC}"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23</a:t>
            </a:fld>
            <a:endParaRPr lang="en-US"/>
          </a:p>
        </p:txBody>
      </p:sp>
    </p:spTree>
    <p:extLst>
      <p:ext uri="{BB962C8B-B14F-4D97-AF65-F5344CB8AC3E}">
        <p14:creationId xmlns:p14="http://schemas.microsoft.com/office/powerpoint/2010/main" val="3476150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dabo swin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76" y="257125"/>
            <a:ext cx="11524029" cy="64822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BBCA59A0-2751-4600-A6D3-6EF0D85C013B}"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24</a:t>
            </a:fld>
            <a:endParaRPr lang="en-US"/>
          </a:p>
        </p:txBody>
      </p:sp>
    </p:spTree>
    <p:extLst>
      <p:ext uri="{BB962C8B-B14F-4D97-AF65-F5344CB8AC3E}">
        <p14:creationId xmlns:p14="http://schemas.microsoft.com/office/powerpoint/2010/main" val="3903663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dabo swin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9859"/>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EB8387F-1B15-4E77-ABDA-CDE08C7EE099}"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25</a:t>
            </a:fld>
            <a:endParaRPr lang="en-US"/>
          </a:p>
        </p:txBody>
      </p:sp>
    </p:spTree>
    <p:extLst>
      <p:ext uri="{BB962C8B-B14F-4D97-AF65-F5344CB8AC3E}">
        <p14:creationId xmlns:p14="http://schemas.microsoft.com/office/powerpoint/2010/main" val="2828893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Questions, honest ones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Where do you find Level 5 Leaders, only at the top?</a:t>
            </a:r>
          </a:p>
          <a:p>
            <a:r>
              <a:rPr lang="en-US" dirty="0" smtClean="0">
                <a:solidFill>
                  <a:schemeClr val="bg1"/>
                </a:solidFill>
              </a:rPr>
              <a:t>Can Level 5 Leadership be learned or cultivated?</a:t>
            </a:r>
          </a:p>
          <a:p>
            <a:r>
              <a:rPr lang="en-US" dirty="0" smtClean="0">
                <a:solidFill>
                  <a:schemeClr val="bg1"/>
                </a:solidFill>
              </a:rPr>
              <a:t>What discourages/hides/hinders Level 5 Leaders?</a:t>
            </a:r>
          </a:p>
          <a:p>
            <a:pPr lvl="1"/>
            <a:r>
              <a:rPr lang="en-US" dirty="0" smtClean="0">
                <a:solidFill>
                  <a:schemeClr val="bg1"/>
                </a:solidFill>
              </a:rPr>
              <a:t>One answer: misplaced optimism</a:t>
            </a:r>
          </a:p>
        </p:txBody>
      </p:sp>
      <p:sp>
        <p:nvSpPr>
          <p:cNvPr id="4" name="Date Placeholder 3"/>
          <p:cNvSpPr>
            <a:spLocks noGrp="1"/>
          </p:cNvSpPr>
          <p:nvPr>
            <p:ph type="dt" sz="half" idx="10"/>
          </p:nvPr>
        </p:nvSpPr>
        <p:spPr/>
        <p:txBody>
          <a:bodyPr/>
          <a:lstStyle/>
          <a:p>
            <a:fld id="{7905851F-FECF-4A1C-9FE8-0740DA2597E6}"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DDFD9299-FD32-4A2A-BA68-2BB5BD148F5E}" type="slidenum">
              <a:rPr lang="en-US" smtClean="0"/>
              <a:t>26</a:t>
            </a:fld>
            <a:endParaRPr lang="en-US" dirty="0"/>
          </a:p>
        </p:txBody>
      </p:sp>
    </p:spTree>
    <p:extLst>
      <p:ext uri="{BB962C8B-B14F-4D97-AF65-F5344CB8AC3E}">
        <p14:creationId xmlns:p14="http://schemas.microsoft.com/office/powerpoint/2010/main" val="14071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good to 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812" y="232121"/>
            <a:ext cx="8298468" cy="64543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B65C5C6-097E-4B3A-8EDE-A954291C8A10}"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27</a:t>
            </a:fld>
            <a:endParaRPr lang="en-US"/>
          </a:p>
        </p:txBody>
      </p:sp>
    </p:spTree>
    <p:extLst>
      <p:ext uri="{BB962C8B-B14F-4D97-AF65-F5344CB8AC3E}">
        <p14:creationId xmlns:p14="http://schemas.microsoft.com/office/powerpoint/2010/main" val="3980879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darwin smith kimberly cl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629" y="-232476"/>
            <a:ext cx="5099177" cy="658882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524F6937-6359-4F7C-A5F4-F5480E036BC1}"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28</a:t>
            </a:fld>
            <a:endParaRPr lang="en-US"/>
          </a:p>
        </p:txBody>
      </p:sp>
    </p:spTree>
    <p:extLst>
      <p:ext uri="{BB962C8B-B14F-4D97-AF65-F5344CB8AC3E}">
        <p14:creationId xmlns:p14="http://schemas.microsoft.com/office/powerpoint/2010/main" val="2742966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29</a:t>
            </a:fld>
            <a:endParaRPr lang="en-US"/>
          </a:p>
        </p:txBody>
      </p:sp>
      <p:pic>
        <p:nvPicPr>
          <p:cNvPr id="6146" name="Picture 2" descr="Image result for mann gulch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31" y="0"/>
            <a:ext cx="10172248" cy="683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26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Leadership (in one lecture…right)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In business, is leadership more important than opportunity (industry, timing, hard work)?</a:t>
            </a:r>
          </a:p>
          <a:p>
            <a:r>
              <a:rPr lang="en-US" dirty="0" smtClean="0">
                <a:solidFill>
                  <a:schemeClr val="bg1"/>
                </a:solidFill>
              </a:rPr>
              <a:t>Are great leaders common or rare? Why?</a:t>
            </a:r>
          </a:p>
          <a:p>
            <a:r>
              <a:rPr lang="en-US" dirty="0" smtClean="0">
                <a:solidFill>
                  <a:schemeClr val="bg1"/>
                </a:solidFill>
              </a:rPr>
              <a:t>What </a:t>
            </a:r>
            <a:r>
              <a:rPr lang="en-US" dirty="0">
                <a:solidFill>
                  <a:schemeClr val="bg1"/>
                </a:solidFill>
              </a:rPr>
              <a:t>is </a:t>
            </a:r>
            <a:r>
              <a:rPr lang="en-US" i="1" dirty="0">
                <a:solidFill>
                  <a:schemeClr val="bg1"/>
                </a:solidFill>
              </a:rPr>
              <a:t>Good to Great</a:t>
            </a:r>
            <a:r>
              <a:rPr lang="en-US" dirty="0" smtClean="0">
                <a:solidFill>
                  <a:schemeClr val="bg1"/>
                </a:solidFill>
              </a:rPr>
              <a:t>?</a:t>
            </a:r>
          </a:p>
          <a:p>
            <a:pPr lvl="1"/>
            <a:r>
              <a:rPr lang="en-US" dirty="0" smtClean="0">
                <a:solidFill>
                  <a:schemeClr val="bg1"/>
                </a:solidFill>
              </a:rPr>
              <a:t>“Good is the enemy of great.”</a:t>
            </a:r>
          </a:p>
          <a:p>
            <a:pPr lvl="1"/>
            <a:r>
              <a:rPr lang="en-US" dirty="0" smtClean="0">
                <a:solidFill>
                  <a:schemeClr val="bg1"/>
                </a:solidFill>
              </a:rPr>
              <a:t>Greatness defined</a:t>
            </a:r>
          </a:p>
          <a:p>
            <a:pPr lvl="1"/>
            <a:r>
              <a:rPr lang="en-US" dirty="0" smtClean="0">
                <a:solidFill>
                  <a:schemeClr val="bg1"/>
                </a:solidFill>
              </a:rPr>
              <a:t>Relative to what?</a:t>
            </a:r>
          </a:p>
          <a:p>
            <a:pPr marL="457200" lvl="1" indent="0">
              <a:buNone/>
            </a:pPr>
            <a:endParaRPr lang="en-US" dirty="0"/>
          </a:p>
        </p:txBody>
      </p:sp>
      <p:sp>
        <p:nvSpPr>
          <p:cNvPr id="4" name="Date Placeholder 3"/>
          <p:cNvSpPr>
            <a:spLocks noGrp="1"/>
          </p:cNvSpPr>
          <p:nvPr>
            <p:ph type="dt" sz="half" idx="10"/>
          </p:nvPr>
        </p:nvSpPr>
        <p:spPr/>
        <p:txBody>
          <a:bodyPr/>
          <a:lstStyle/>
          <a:p>
            <a:fld id="{740EEAA5-44F2-4899-A5E8-1AB82938B157}"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a:t>
            </a:fld>
            <a:endParaRPr lang="en-US"/>
          </a:p>
        </p:txBody>
      </p:sp>
    </p:spTree>
    <p:extLst>
      <p:ext uri="{BB962C8B-B14F-4D97-AF65-F5344CB8AC3E}">
        <p14:creationId xmlns:p14="http://schemas.microsoft.com/office/powerpoint/2010/main" val="187784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30</a:t>
            </a:fld>
            <a:endParaRPr lang="en-US"/>
          </a:p>
        </p:txBody>
      </p:sp>
      <p:pic>
        <p:nvPicPr>
          <p:cNvPr id="1026" name="Picture 2" descr="https://foresthistory.org/wp-content/uploads/2017/02/FHS3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0" y="0"/>
            <a:ext cx="1234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5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31</a:t>
            </a:fld>
            <a:endParaRPr lang="en-US"/>
          </a:p>
        </p:txBody>
      </p:sp>
      <p:pic>
        <p:nvPicPr>
          <p:cNvPr id="2050" name="Picture 2" descr="#3074_080419_mann gulch fire_3co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0"/>
            <a:ext cx="10744200" cy="736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86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32</a:t>
            </a:fld>
            <a:endParaRPr lang="en-US"/>
          </a:p>
        </p:txBody>
      </p:sp>
      <p:pic>
        <p:nvPicPr>
          <p:cNvPr id="5122" name="Picture 2" descr="https://www.fireleadership.gov/toolbox/staffride/media/staff_ride14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759" y="0"/>
            <a:ext cx="88712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75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33</a:t>
            </a:fld>
            <a:endParaRPr lang="en-US"/>
          </a:p>
        </p:txBody>
      </p:sp>
      <p:pic>
        <p:nvPicPr>
          <p:cNvPr id="4098" name="Picture 2" descr="Image result for mann gulch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78" y="0"/>
            <a:ext cx="10988675" cy="732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07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DF89230-D057-49A8-9C68-09AD0A3332F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34</a:t>
            </a:fld>
            <a:endParaRPr lang="en-US"/>
          </a:p>
        </p:txBody>
      </p:sp>
      <p:pic>
        <p:nvPicPr>
          <p:cNvPr id="3074" name="Picture 2" descr="Image result for mann gulch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90" y="92302"/>
            <a:ext cx="9012918" cy="67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20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ctr"/>
            <a:r>
              <a:rPr lang="en-US" dirty="0">
                <a:solidFill>
                  <a:schemeClr val="bg1"/>
                </a:solidFill>
              </a:rPr>
              <a:t>[</a:t>
            </a:r>
            <a:r>
              <a:rPr lang="en-US" dirty="0" smtClean="0">
                <a:solidFill>
                  <a:schemeClr val="bg1"/>
                </a:solidFill>
              </a:rPr>
              <a:t>transition] </a:t>
            </a:r>
            <a:endParaRPr lang="en-US" dirty="0">
              <a:solidFill>
                <a:schemeClr val="bg1"/>
              </a:solidFill>
            </a:endParaRPr>
          </a:p>
        </p:txBody>
      </p:sp>
      <p:pic>
        <p:nvPicPr>
          <p:cNvPr id="1026" name="Picture 2" descr="Yoga Digital Art - Funny Yoga Art For Women And Men Namaste Flexible Pose Light by Nikita Go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9804" y="0"/>
            <a:ext cx="5759827" cy="691179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A22D8E6-2F51-44D0-8840-B617342BD10B}"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35</a:t>
            </a:fld>
            <a:endParaRPr lang="en-US"/>
          </a:p>
        </p:txBody>
      </p:sp>
    </p:spTree>
    <p:extLst>
      <p:ext uri="{BB962C8B-B14F-4D97-AF65-F5344CB8AC3E}">
        <p14:creationId xmlns:p14="http://schemas.microsoft.com/office/powerpoint/2010/main" val="13069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STAR Decision-Making Model</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5200" b="1" dirty="0" smtClean="0">
                <a:solidFill>
                  <a:schemeClr val="bg1"/>
                </a:solidFill>
              </a:rPr>
              <a:t>S</a:t>
            </a:r>
            <a:r>
              <a:rPr lang="en-US" dirty="0">
                <a:solidFill>
                  <a:schemeClr val="bg1"/>
                </a:solidFill>
              </a:rPr>
              <a:t>top: </a:t>
            </a:r>
            <a:r>
              <a:rPr lang="en-US" dirty="0" smtClean="0">
                <a:solidFill>
                  <a:schemeClr val="bg1"/>
                </a:solidFill>
              </a:rPr>
              <a:t>Recognize </a:t>
            </a:r>
            <a:r>
              <a:rPr lang="en-US" dirty="0">
                <a:solidFill>
                  <a:schemeClr val="bg1"/>
                </a:solidFill>
              </a:rPr>
              <a:t>ethical issue, </a:t>
            </a:r>
            <a:r>
              <a:rPr lang="en-US" dirty="0" smtClean="0">
                <a:solidFill>
                  <a:schemeClr val="bg1"/>
                </a:solidFill>
              </a:rPr>
              <a:t>identify stakeholders</a:t>
            </a:r>
            <a:r>
              <a:rPr lang="en-US" dirty="0">
                <a:solidFill>
                  <a:schemeClr val="bg1"/>
                </a:solidFill>
              </a:rPr>
              <a:t>, and </a:t>
            </a:r>
            <a:r>
              <a:rPr lang="en-US" dirty="0" smtClean="0">
                <a:solidFill>
                  <a:schemeClr val="bg1"/>
                </a:solidFill>
              </a:rPr>
              <a:t>develop three possible </a:t>
            </a:r>
            <a:r>
              <a:rPr lang="en-US" dirty="0">
                <a:solidFill>
                  <a:schemeClr val="bg1"/>
                </a:solidFill>
              </a:rPr>
              <a:t>solutions </a:t>
            </a:r>
          </a:p>
          <a:p>
            <a:r>
              <a:rPr lang="en-US" sz="4400" b="1" dirty="0" smtClean="0">
                <a:solidFill>
                  <a:schemeClr val="bg1"/>
                </a:solidFill>
              </a:rPr>
              <a:t>T</a:t>
            </a:r>
            <a:r>
              <a:rPr lang="en-US" dirty="0" smtClean="0">
                <a:solidFill>
                  <a:schemeClr val="bg1"/>
                </a:solidFill>
              </a:rPr>
              <a:t>est</a:t>
            </a:r>
            <a:r>
              <a:rPr lang="en-US" dirty="0">
                <a:solidFill>
                  <a:schemeClr val="bg1"/>
                </a:solidFill>
              </a:rPr>
              <a:t>: Apply </a:t>
            </a:r>
            <a:r>
              <a:rPr lang="en-US" dirty="0" smtClean="0">
                <a:solidFill>
                  <a:schemeClr val="bg1"/>
                </a:solidFill>
              </a:rPr>
              <a:t>at least 3 </a:t>
            </a:r>
            <a:r>
              <a:rPr lang="en-US" dirty="0">
                <a:solidFill>
                  <a:schemeClr val="bg1"/>
                </a:solidFill>
              </a:rPr>
              <a:t>tests to 3 solutions (3x3 table)</a:t>
            </a:r>
          </a:p>
          <a:p>
            <a:r>
              <a:rPr lang="en-US" sz="4400" b="1" dirty="0" smtClean="0">
                <a:solidFill>
                  <a:schemeClr val="bg1"/>
                </a:solidFill>
              </a:rPr>
              <a:t>A</a:t>
            </a:r>
            <a:r>
              <a:rPr lang="en-US" dirty="0" smtClean="0">
                <a:solidFill>
                  <a:schemeClr val="bg1"/>
                </a:solidFill>
              </a:rPr>
              <a:t>ct</a:t>
            </a:r>
            <a:r>
              <a:rPr lang="en-US" dirty="0">
                <a:solidFill>
                  <a:schemeClr val="bg1"/>
                </a:solidFill>
              </a:rPr>
              <a:t>: </a:t>
            </a:r>
            <a:r>
              <a:rPr lang="en-US" dirty="0" smtClean="0">
                <a:solidFill>
                  <a:schemeClr val="bg1"/>
                </a:solidFill>
              </a:rPr>
              <a:t>Use test results to make a decision.</a:t>
            </a:r>
          </a:p>
          <a:p>
            <a:r>
              <a:rPr lang="en-US" sz="4400" b="1" dirty="0" smtClean="0">
                <a:solidFill>
                  <a:schemeClr val="bg1"/>
                </a:solidFill>
              </a:rPr>
              <a:t>R</a:t>
            </a:r>
            <a:r>
              <a:rPr lang="en-US" dirty="0">
                <a:solidFill>
                  <a:schemeClr val="bg1"/>
                </a:solidFill>
              </a:rPr>
              <a:t>eflect: </a:t>
            </a:r>
            <a:r>
              <a:rPr lang="en-US" dirty="0" smtClean="0">
                <a:solidFill>
                  <a:schemeClr val="bg1"/>
                </a:solidFill>
              </a:rPr>
              <a:t>Consider the outcome, take responsibility, and learn. </a:t>
            </a:r>
          </a:p>
        </p:txBody>
      </p:sp>
      <p:sp>
        <p:nvSpPr>
          <p:cNvPr id="4" name="Date Placeholder 3"/>
          <p:cNvSpPr>
            <a:spLocks noGrp="1"/>
          </p:cNvSpPr>
          <p:nvPr>
            <p:ph type="dt" sz="half" idx="10"/>
          </p:nvPr>
        </p:nvSpPr>
        <p:spPr/>
        <p:txBody>
          <a:bodyPr/>
          <a:lstStyle/>
          <a:p>
            <a:fld id="{20F221F5-BCA7-4B41-83AD-1F0EEFBE021F}"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36</a:t>
            </a:fld>
            <a:endParaRPr lang="en-US"/>
          </a:p>
        </p:txBody>
      </p:sp>
    </p:spTree>
    <p:extLst>
      <p:ext uri="{BB962C8B-B14F-4D97-AF65-F5344CB8AC3E}">
        <p14:creationId xmlns:p14="http://schemas.microsoft.com/office/powerpoint/2010/main" val="3547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Assignment</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5 minute presentation due 11/20 or 11/26</a:t>
            </a:r>
          </a:p>
          <a:p>
            <a:pPr lvl="1"/>
            <a:r>
              <a:rPr lang="en-US" dirty="0" smtClean="0">
                <a:solidFill>
                  <a:schemeClr val="bg1"/>
                </a:solidFill>
              </a:rPr>
              <a:t>Role play as the leadership team for your organization – groups of 4 or 5</a:t>
            </a:r>
          </a:p>
          <a:p>
            <a:pPr lvl="1"/>
            <a:r>
              <a:rPr lang="en-US" dirty="0" smtClean="0">
                <a:solidFill>
                  <a:schemeClr val="bg1"/>
                </a:solidFill>
              </a:rPr>
              <a:t>Articulate values, vision, mission (</a:t>
            </a:r>
            <a:r>
              <a:rPr lang="en-US" i="1" dirty="0" smtClean="0">
                <a:solidFill>
                  <a:schemeClr val="bg1"/>
                </a:solidFill>
              </a:rPr>
              <a:t>see </a:t>
            </a:r>
            <a:r>
              <a:rPr lang="en-US" dirty="0" err="1" smtClean="0">
                <a:solidFill>
                  <a:schemeClr val="bg1"/>
                </a:solidFill>
              </a:rPr>
              <a:t>Quimby</a:t>
            </a:r>
            <a:r>
              <a:rPr lang="en-US" dirty="0" smtClean="0">
                <a:solidFill>
                  <a:schemeClr val="bg1"/>
                </a:solidFill>
              </a:rPr>
              <a:t>, which we haven’t discussed)</a:t>
            </a:r>
          </a:p>
          <a:p>
            <a:pPr lvl="1"/>
            <a:r>
              <a:rPr lang="en-US" dirty="0" smtClean="0">
                <a:solidFill>
                  <a:schemeClr val="bg1"/>
                </a:solidFill>
              </a:rPr>
              <a:t>Apply STAR framework to the ethical issue</a:t>
            </a:r>
          </a:p>
          <a:p>
            <a:pPr lvl="2"/>
            <a:r>
              <a:rPr lang="en-US" dirty="0">
                <a:solidFill>
                  <a:schemeClr val="bg1"/>
                </a:solidFill>
              </a:rPr>
              <a:t>Stop: </a:t>
            </a:r>
            <a:r>
              <a:rPr lang="en-US" dirty="0" smtClean="0">
                <a:solidFill>
                  <a:schemeClr val="bg1"/>
                </a:solidFill>
              </a:rPr>
              <a:t>Recognize the issue, identify stakeholders, and choose three possible solutions</a:t>
            </a:r>
            <a:endParaRPr lang="en-US" dirty="0">
              <a:solidFill>
                <a:schemeClr val="bg1"/>
              </a:solidFill>
            </a:endParaRPr>
          </a:p>
          <a:p>
            <a:pPr lvl="2"/>
            <a:r>
              <a:rPr lang="en-US" dirty="0">
                <a:solidFill>
                  <a:schemeClr val="bg1"/>
                </a:solidFill>
              </a:rPr>
              <a:t>Test: Apply at least </a:t>
            </a:r>
            <a:r>
              <a:rPr lang="en-US" dirty="0" smtClean="0">
                <a:solidFill>
                  <a:schemeClr val="bg1"/>
                </a:solidFill>
              </a:rPr>
              <a:t>three </a:t>
            </a:r>
            <a:r>
              <a:rPr lang="en-US" dirty="0">
                <a:solidFill>
                  <a:schemeClr val="bg1"/>
                </a:solidFill>
              </a:rPr>
              <a:t>tests to </a:t>
            </a:r>
            <a:r>
              <a:rPr lang="en-US" dirty="0" smtClean="0">
                <a:solidFill>
                  <a:schemeClr val="bg1"/>
                </a:solidFill>
              </a:rPr>
              <a:t>three </a:t>
            </a:r>
            <a:r>
              <a:rPr lang="en-US" dirty="0">
                <a:solidFill>
                  <a:schemeClr val="bg1"/>
                </a:solidFill>
              </a:rPr>
              <a:t>solutions (3x3 table</a:t>
            </a:r>
            <a:r>
              <a:rPr lang="en-US" dirty="0" smtClean="0">
                <a:solidFill>
                  <a:schemeClr val="bg1"/>
                </a:solidFill>
              </a:rPr>
              <a:t>)</a:t>
            </a:r>
          </a:p>
          <a:p>
            <a:pPr lvl="2"/>
            <a:r>
              <a:rPr lang="en-US" dirty="0" smtClean="0">
                <a:solidFill>
                  <a:schemeClr val="bg1"/>
                </a:solidFill>
              </a:rPr>
              <a:t>Act: Make your choice (explain discussion if not unanimous)</a:t>
            </a:r>
          </a:p>
          <a:p>
            <a:pPr lvl="2"/>
            <a:r>
              <a:rPr lang="en-US" dirty="0">
                <a:solidFill>
                  <a:schemeClr val="bg1"/>
                </a:solidFill>
              </a:rPr>
              <a:t>Reflect: Compare what the organization did with what your team would have </a:t>
            </a:r>
            <a:r>
              <a:rPr lang="en-US" dirty="0" smtClean="0">
                <a:solidFill>
                  <a:schemeClr val="bg1"/>
                </a:solidFill>
              </a:rPr>
              <a:t>done.</a:t>
            </a:r>
          </a:p>
          <a:p>
            <a:pPr lvl="1"/>
            <a:r>
              <a:rPr lang="en-US" dirty="0" smtClean="0">
                <a:solidFill>
                  <a:schemeClr val="bg1"/>
                </a:solidFill>
              </a:rPr>
              <a:t>Use PowerPoint, Spark, or interpretive dance to communicate your analysis</a:t>
            </a:r>
          </a:p>
          <a:p>
            <a:pPr lvl="1"/>
            <a:endParaRPr lang="en-US" dirty="0" smtClean="0">
              <a:solidFill>
                <a:schemeClr val="bg1"/>
              </a:solidFill>
            </a:endParaRPr>
          </a:p>
          <a:p>
            <a:r>
              <a:rPr lang="en-US" dirty="0" smtClean="0">
                <a:solidFill>
                  <a:schemeClr val="bg1"/>
                </a:solidFill>
              </a:rPr>
              <a:t>Possible Scores: 5 (excellent) to 1 (poor)</a:t>
            </a:r>
          </a:p>
          <a:p>
            <a:endParaRPr lang="en-US" dirty="0" smtClean="0">
              <a:solidFill>
                <a:schemeClr val="bg1"/>
              </a:solidFill>
            </a:endParaRPr>
          </a:p>
          <a:p>
            <a:r>
              <a:rPr lang="en-US" dirty="0" smtClean="0">
                <a:solidFill>
                  <a:schemeClr val="bg1"/>
                </a:solidFill>
              </a:rPr>
              <a:t>Peer Evaluation: Develop a plan today for dividing points</a:t>
            </a:r>
            <a:endParaRPr lang="en-US" dirty="0">
              <a:solidFill>
                <a:schemeClr val="bg1"/>
              </a:solidFill>
            </a:endParaRPr>
          </a:p>
        </p:txBody>
      </p:sp>
      <p:sp>
        <p:nvSpPr>
          <p:cNvPr id="4" name="Date Placeholder 3"/>
          <p:cNvSpPr>
            <a:spLocks noGrp="1"/>
          </p:cNvSpPr>
          <p:nvPr>
            <p:ph type="dt" sz="half" idx="10"/>
          </p:nvPr>
        </p:nvSpPr>
        <p:spPr/>
        <p:txBody>
          <a:bodyPr/>
          <a:lstStyle/>
          <a:p>
            <a:fld id="{30F3E23A-3770-49B3-A7A4-2378DA97776C}"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37</a:t>
            </a:fld>
            <a:endParaRPr lang="en-US"/>
          </a:p>
        </p:txBody>
      </p:sp>
    </p:spTree>
    <p:extLst>
      <p:ext uri="{BB962C8B-B14F-4D97-AF65-F5344CB8AC3E}">
        <p14:creationId xmlns:p14="http://schemas.microsoft.com/office/powerpoint/2010/main" val="41918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10" end="10"/>
                                            </p:txEl>
                                          </p:spTgt>
                                        </p:tgtEl>
                                        <p:attrNameLst>
                                          <p:attrName>style.visibility</p:attrName>
                                        </p:attrNameLst>
                                      </p:cBhvr>
                                      <p:to>
                                        <p:strVal val="visible"/>
                                      </p:to>
                                    </p:set>
                                    <p:animEffect transition="in" filter="wipe(down)">
                                      <p:cBhvr>
                                        <p:cTn id="169" dur="580">
                                          <p:stCondLst>
                                            <p:cond delay="0"/>
                                          </p:stCondLst>
                                        </p:cTn>
                                        <p:tgtEl>
                                          <p:spTgt spid="3">
                                            <p:txEl>
                                              <p:pRg st="10" end="10"/>
                                            </p:txEl>
                                          </p:spTgt>
                                        </p:tgtEl>
                                      </p:cBhvr>
                                    </p:animEffect>
                                    <p:anim calcmode="lin" valueType="num">
                                      <p:cBhvr>
                                        <p:cTn id="17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10" end="10"/>
                                            </p:txEl>
                                          </p:spTgt>
                                        </p:tgtEl>
                                      </p:cBhvr>
                                      <p:to x="100000" y="60000"/>
                                    </p:animScale>
                                    <p:animScale>
                                      <p:cBhvr>
                                        <p:cTn id="176" dur="166" decel="50000">
                                          <p:stCondLst>
                                            <p:cond delay="676"/>
                                          </p:stCondLst>
                                        </p:cTn>
                                        <p:tgtEl>
                                          <p:spTgt spid="3">
                                            <p:txEl>
                                              <p:pRg st="10" end="10"/>
                                            </p:txEl>
                                          </p:spTgt>
                                        </p:tgtEl>
                                      </p:cBhvr>
                                      <p:to x="100000" y="100000"/>
                                    </p:animScale>
                                    <p:animScale>
                                      <p:cBhvr>
                                        <p:cTn id="177" dur="26">
                                          <p:stCondLst>
                                            <p:cond delay="1312"/>
                                          </p:stCondLst>
                                        </p:cTn>
                                        <p:tgtEl>
                                          <p:spTgt spid="3">
                                            <p:txEl>
                                              <p:pRg st="10" end="10"/>
                                            </p:txEl>
                                          </p:spTgt>
                                        </p:tgtEl>
                                      </p:cBhvr>
                                      <p:to x="100000" y="80000"/>
                                    </p:animScale>
                                    <p:animScale>
                                      <p:cBhvr>
                                        <p:cTn id="178" dur="166" decel="50000">
                                          <p:stCondLst>
                                            <p:cond delay="1338"/>
                                          </p:stCondLst>
                                        </p:cTn>
                                        <p:tgtEl>
                                          <p:spTgt spid="3">
                                            <p:txEl>
                                              <p:pRg st="10" end="10"/>
                                            </p:txEl>
                                          </p:spTgt>
                                        </p:tgtEl>
                                      </p:cBhvr>
                                      <p:to x="100000" y="100000"/>
                                    </p:animScale>
                                    <p:animScale>
                                      <p:cBhvr>
                                        <p:cTn id="179" dur="26">
                                          <p:stCondLst>
                                            <p:cond delay="1642"/>
                                          </p:stCondLst>
                                        </p:cTn>
                                        <p:tgtEl>
                                          <p:spTgt spid="3">
                                            <p:txEl>
                                              <p:pRg st="10" end="10"/>
                                            </p:txEl>
                                          </p:spTgt>
                                        </p:tgtEl>
                                      </p:cBhvr>
                                      <p:to x="100000" y="90000"/>
                                    </p:animScale>
                                    <p:animScale>
                                      <p:cBhvr>
                                        <p:cTn id="180" dur="166" decel="50000">
                                          <p:stCondLst>
                                            <p:cond delay="1668"/>
                                          </p:stCondLst>
                                        </p:cTn>
                                        <p:tgtEl>
                                          <p:spTgt spid="3">
                                            <p:txEl>
                                              <p:pRg st="10" end="10"/>
                                            </p:txEl>
                                          </p:spTgt>
                                        </p:tgtEl>
                                      </p:cBhvr>
                                      <p:to x="100000" y="100000"/>
                                    </p:animScale>
                                    <p:animScale>
                                      <p:cBhvr>
                                        <p:cTn id="181" dur="26">
                                          <p:stCondLst>
                                            <p:cond delay="1808"/>
                                          </p:stCondLst>
                                        </p:cTn>
                                        <p:tgtEl>
                                          <p:spTgt spid="3">
                                            <p:txEl>
                                              <p:pRg st="10" end="10"/>
                                            </p:txEl>
                                          </p:spTgt>
                                        </p:tgtEl>
                                      </p:cBhvr>
                                      <p:to x="100000" y="95000"/>
                                    </p:animScale>
                                    <p:animScale>
                                      <p:cBhvr>
                                        <p:cTn id="182" dur="166" decel="50000">
                                          <p:stCondLst>
                                            <p:cond delay="1834"/>
                                          </p:stCondLst>
                                        </p:cTn>
                                        <p:tgtEl>
                                          <p:spTgt spid="3">
                                            <p:txEl>
                                              <p:pRg st="10" end="10"/>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3">
                                            <p:txEl>
                                              <p:pRg st="12" end="12"/>
                                            </p:txEl>
                                          </p:spTgt>
                                        </p:tgtEl>
                                        <p:attrNameLst>
                                          <p:attrName>style.visibility</p:attrName>
                                        </p:attrNameLst>
                                      </p:cBhvr>
                                      <p:to>
                                        <p:strVal val="visible"/>
                                      </p:to>
                                    </p:set>
                                    <p:animEffect transition="in" filter="wipe(down)">
                                      <p:cBhvr>
                                        <p:cTn id="187" dur="580">
                                          <p:stCondLst>
                                            <p:cond delay="0"/>
                                          </p:stCondLst>
                                        </p:cTn>
                                        <p:tgtEl>
                                          <p:spTgt spid="3">
                                            <p:txEl>
                                              <p:pRg st="12" end="12"/>
                                            </p:txEl>
                                          </p:spTgt>
                                        </p:tgtEl>
                                      </p:cBhvr>
                                    </p:animEffect>
                                    <p:anim calcmode="lin" valueType="num">
                                      <p:cBhvr>
                                        <p:cTn id="18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2" end="12"/>
                                            </p:txEl>
                                          </p:spTgt>
                                        </p:tgtEl>
                                      </p:cBhvr>
                                      <p:to x="100000" y="60000"/>
                                    </p:animScale>
                                    <p:animScale>
                                      <p:cBhvr>
                                        <p:cTn id="194" dur="166" decel="50000">
                                          <p:stCondLst>
                                            <p:cond delay="676"/>
                                          </p:stCondLst>
                                        </p:cTn>
                                        <p:tgtEl>
                                          <p:spTgt spid="3">
                                            <p:txEl>
                                              <p:pRg st="12" end="12"/>
                                            </p:txEl>
                                          </p:spTgt>
                                        </p:tgtEl>
                                      </p:cBhvr>
                                      <p:to x="100000" y="100000"/>
                                    </p:animScale>
                                    <p:animScale>
                                      <p:cBhvr>
                                        <p:cTn id="195" dur="26">
                                          <p:stCondLst>
                                            <p:cond delay="1312"/>
                                          </p:stCondLst>
                                        </p:cTn>
                                        <p:tgtEl>
                                          <p:spTgt spid="3">
                                            <p:txEl>
                                              <p:pRg st="12" end="12"/>
                                            </p:txEl>
                                          </p:spTgt>
                                        </p:tgtEl>
                                      </p:cBhvr>
                                      <p:to x="100000" y="80000"/>
                                    </p:animScale>
                                    <p:animScale>
                                      <p:cBhvr>
                                        <p:cTn id="196" dur="166" decel="50000">
                                          <p:stCondLst>
                                            <p:cond delay="1338"/>
                                          </p:stCondLst>
                                        </p:cTn>
                                        <p:tgtEl>
                                          <p:spTgt spid="3">
                                            <p:txEl>
                                              <p:pRg st="12" end="12"/>
                                            </p:txEl>
                                          </p:spTgt>
                                        </p:tgtEl>
                                      </p:cBhvr>
                                      <p:to x="100000" y="100000"/>
                                    </p:animScale>
                                    <p:animScale>
                                      <p:cBhvr>
                                        <p:cTn id="197" dur="26">
                                          <p:stCondLst>
                                            <p:cond delay="1642"/>
                                          </p:stCondLst>
                                        </p:cTn>
                                        <p:tgtEl>
                                          <p:spTgt spid="3">
                                            <p:txEl>
                                              <p:pRg st="12" end="12"/>
                                            </p:txEl>
                                          </p:spTgt>
                                        </p:tgtEl>
                                      </p:cBhvr>
                                      <p:to x="100000" y="90000"/>
                                    </p:animScale>
                                    <p:animScale>
                                      <p:cBhvr>
                                        <p:cTn id="198" dur="166" decel="50000">
                                          <p:stCondLst>
                                            <p:cond delay="1668"/>
                                          </p:stCondLst>
                                        </p:cTn>
                                        <p:tgtEl>
                                          <p:spTgt spid="3">
                                            <p:txEl>
                                              <p:pRg st="12" end="12"/>
                                            </p:txEl>
                                          </p:spTgt>
                                        </p:tgtEl>
                                      </p:cBhvr>
                                      <p:to x="100000" y="100000"/>
                                    </p:animScale>
                                    <p:animScale>
                                      <p:cBhvr>
                                        <p:cTn id="199" dur="26">
                                          <p:stCondLst>
                                            <p:cond delay="1808"/>
                                          </p:stCondLst>
                                        </p:cTn>
                                        <p:tgtEl>
                                          <p:spTgt spid="3">
                                            <p:txEl>
                                              <p:pRg st="12" end="12"/>
                                            </p:txEl>
                                          </p:spTgt>
                                        </p:tgtEl>
                                      </p:cBhvr>
                                      <p:to x="100000" y="95000"/>
                                    </p:animScale>
                                    <p:animScale>
                                      <p:cBhvr>
                                        <p:cTn id="200"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Ethics Cases – choose topic, date</a:t>
            </a:r>
            <a:br>
              <a:rPr lang="en-US" dirty="0" smtClean="0">
                <a:solidFill>
                  <a:schemeClr val="bg1"/>
                </a:solidFill>
              </a:rPr>
            </a:br>
            <a:r>
              <a:rPr lang="en-US" sz="1050" dirty="0" err="1" smtClean="0">
                <a:solidFill>
                  <a:schemeClr val="bg1"/>
                </a:solidFill>
              </a:rPr>
              <a:t>Kirshe</a:t>
            </a:r>
            <a:r>
              <a:rPr lang="en-US" sz="1050" dirty="0" smtClean="0">
                <a:solidFill>
                  <a:schemeClr val="bg1"/>
                </a:solidFill>
              </a:rPr>
              <a:t>, Sullivan 11/21</a:t>
            </a:r>
            <a:br>
              <a:rPr lang="en-US" sz="1050" dirty="0" smtClean="0">
                <a:solidFill>
                  <a:schemeClr val="bg1"/>
                </a:solidFill>
              </a:rPr>
            </a:br>
            <a:r>
              <a:rPr lang="en-US" sz="1050" dirty="0" smtClean="0">
                <a:solidFill>
                  <a:schemeClr val="bg1"/>
                </a:solidFill>
              </a:rPr>
              <a:t>schedule on Canvas</a:t>
            </a:r>
            <a:endParaRPr lang="en-US" sz="1050"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Heartland Payment Systems – data breach</a:t>
            </a:r>
          </a:p>
          <a:p>
            <a:r>
              <a:rPr lang="en-US" dirty="0" smtClean="0">
                <a:solidFill>
                  <a:schemeClr val="bg1"/>
                </a:solidFill>
              </a:rPr>
              <a:t>Equifax – data </a:t>
            </a:r>
            <a:r>
              <a:rPr lang="en-US" dirty="0">
                <a:solidFill>
                  <a:schemeClr val="bg1"/>
                </a:solidFill>
              </a:rPr>
              <a:t>b</a:t>
            </a:r>
            <a:r>
              <a:rPr lang="en-US" dirty="0" smtClean="0">
                <a:solidFill>
                  <a:schemeClr val="bg1"/>
                </a:solidFill>
              </a:rPr>
              <a:t>reach</a:t>
            </a:r>
          </a:p>
          <a:p>
            <a:r>
              <a:rPr lang="en-US" dirty="0" smtClean="0">
                <a:solidFill>
                  <a:schemeClr val="bg1"/>
                </a:solidFill>
              </a:rPr>
              <a:t>Tylenol – drug contamination</a:t>
            </a:r>
          </a:p>
          <a:p>
            <a:r>
              <a:rPr lang="en-US" dirty="0" smtClean="0">
                <a:solidFill>
                  <a:schemeClr val="bg1"/>
                </a:solidFill>
              </a:rPr>
              <a:t>Google – Dragonfly</a:t>
            </a:r>
          </a:p>
          <a:p>
            <a:r>
              <a:rPr lang="en-US" dirty="0" smtClean="0">
                <a:solidFill>
                  <a:schemeClr val="bg1"/>
                </a:solidFill>
              </a:rPr>
              <a:t>Google – AI ethics board</a:t>
            </a:r>
          </a:p>
          <a:p>
            <a:r>
              <a:rPr lang="en-US" dirty="0" smtClean="0">
                <a:solidFill>
                  <a:schemeClr val="bg1"/>
                </a:solidFill>
              </a:rPr>
              <a:t>Facebook – data sharing</a:t>
            </a:r>
          </a:p>
          <a:p>
            <a:r>
              <a:rPr lang="en-US" dirty="0" smtClean="0">
                <a:solidFill>
                  <a:schemeClr val="bg1"/>
                </a:solidFill>
              </a:rPr>
              <a:t>Dawn – marketing</a:t>
            </a:r>
          </a:p>
          <a:p>
            <a:r>
              <a:rPr lang="en-US" dirty="0" smtClean="0">
                <a:solidFill>
                  <a:schemeClr val="bg1"/>
                </a:solidFill>
              </a:rPr>
              <a:t>Fannie &amp; Freddie – mortgage </a:t>
            </a:r>
          </a:p>
          <a:p>
            <a:r>
              <a:rPr lang="en-US" dirty="0" smtClean="0">
                <a:solidFill>
                  <a:schemeClr val="bg1"/>
                </a:solidFill>
              </a:rPr>
              <a:t>Penn State – sexual assault</a:t>
            </a:r>
          </a:p>
          <a:p>
            <a:r>
              <a:rPr lang="en-US" dirty="0" err="1" smtClean="0">
                <a:solidFill>
                  <a:schemeClr val="bg1"/>
                </a:solidFill>
              </a:rPr>
              <a:t>FamilyTreeDNA</a:t>
            </a:r>
            <a:r>
              <a:rPr lang="en-US" dirty="0" smtClean="0">
                <a:solidFill>
                  <a:schemeClr val="bg1"/>
                </a:solidFill>
              </a:rPr>
              <a:t> – privacy</a:t>
            </a:r>
          </a:p>
          <a:p>
            <a:endParaRPr lang="en-US" dirty="0">
              <a:solidFill>
                <a:schemeClr val="bg1"/>
              </a:solidFill>
            </a:endParaRPr>
          </a:p>
        </p:txBody>
      </p:sp>
      <p:sp>
        <p:nvSpPr>
          <p:cNvPr id="4" name="Date Placeholder 3"/>
          <p:cNvSpPr>
            <a:spLocks noGrp="1"/>
          </p:cNvSpPr>
          <p:nvPr>
            <p:ph type="dt" sz="half" idx="10"/>
          </p:nvPr>
        </p:nvSpPr>
        <p:spPr/>
        <p:txBody>
          <a:bodyPr/>
          <a:lstStyle/>
          <a:p>
            <a:fld id="{B92D2C99-619C-4F24-AE1B-633A44546052}" type="datetime1">
              <a:rPr lang="en-US" smtClean="0"/>
              <a:t>11/19/2019</a:t>
            </a:fld>
            <a:endParaRPr lang="en-US"/>
          </a:p>
        </p:txBody>
      </p:sp>
      <p:sp>
        <p:nvSpPr>
          <p:cNvPr id="5" name="Footer Placeholder 4"/>
          <p:cNvSpPr>
            <a:spLocks noGrp="1"/>
          </p:cNvSpPr>
          <p:nvPr>
            <p:ph type="ftr" sz="quarter" idx="11"/>
          </p:nvPr>
        </p:nvSpPr>
        <p:spPr/>
        <p:txBody>
          <a:bodyPr/>
          <a:lstStyle/>
          <a:p>
            <a:r>
              <a:rPr lang="en-US" dirty="0" smtClean="0"/>
              <a:t>Why Business?</a:t>
            </a:r>
            <a:endParaRPr lang="en-US" dirty="0"/>
          </a:p>
        </p:txBody>
      </p:sp>
      <p:sp>
        <p:nvSpPr>
          <p:cNvPr id="6" name="Slide Number Placeholder 5"/>
          <p:cNvSpPr>
            <a:spLocks noGrp="1"/>
          </p:cNvSpPr>
          <p:nvPr>
            <p:ph type="sldNum" sz="quarter" idx="12"/>
          </p:nvPr>
        </p:nvSpPr>
        <p:spPr/>
        <p:txBody>
          <a:bodyPr/>
          <a:lstStyle/>
          <a:p>
            <a:fld id="{079E993D-2DF0-4C8C-8229-E36C70315641}" type="slidenum">
              <a:rPr lang="en-US" smtClean="0"/>
              <a:t>38</a:t>
            </a:fld>
            <a:endParaRPr lang="en-US"/>
          </a:p>
        </p:txBody>
      </p:sp>
    </p:spTree>
    <p:extLst>
      <p:ext uri="{BB962C8B-B14F-4D97-AF65-F5344CB8AC3E}">
        <p14:creationId xmlns:p14="http://schemas.microsoft.com/office/powerpoint/2010/main" val="2457575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good to great &quot;cumulative stock return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554" y="85917"/>
            <a:ext cx="10010891" cy="664739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3BC963C-6A07-41F0-85D3-64768876FFB6}"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4</a:t>
            </a:fld>
            <a:endParaRPr lang="en-US"/>
          </a:p>
        </p:txBody>
      </p:sp>
    </p:spTree>
    <p:extLst>
      <p:ext uri="{BB962C8B-B14F-4D97-AF65-F5344CB8AC3E}">
        <p14:creationId xmlns:p14="http://schemas.microsoft.com/office/powerpoint/2010/main" val="307785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good to gr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104" y="144347"/>
            <a:ext cx="8705791" cy="65293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B144E7C-57BB-4B55-8F72-248433E1B751}"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5</a:t>
            </a:fld>
            <a:endParaRPr lang="en-US"/>
          </a:p>
        </p:txBody>
      </p:sp>
    </p:spTree>
    <p:extLst>
      <p:ext uri="{BB962C8B-B14F-4D97-AF65-F5344CB8AC3E}">
        <p14:creationId xmlns:p14="http://schemas.microsoft.com/office/powerpoint/2010/main" val="26655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good to great entire study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744" y="365125"/>
            <a:ext cx="4459557" cy="602932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72D3468-1F1A-472C-810C-0123D5F68CF5}"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6</a:t>
            </a:fld>
            <a:endParaRPr lang="en-US"/>
          </a:p>
        </p:txBody>
      </p:sp>
    </p:spTree>
    <p:extLst>
      <p:ext uri="{BB962C8B-B14F-4D97-AF65-F5344CB8AC3E}">
        <p14:creationId xmlns:p14="http://schemas.microsoft.com/office/powerpoint/2010/main" val="241424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good to 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812" y="232121"/>
            <a:ext cx="8298468" cy="64543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B65C5C6-097E-4B3A-8EDE-A954291C8A10}"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7</a:t>
            </a:fld>
            <a:endParaRPr lang="en-US"/>
          </a:p>
        </p:txBody>
      </p:sp>
    </p:spTree>
    <p:extLst>
      <p:ext uri="{BB962C8B-B14F-4D97-AF65-F5344CB8AC3E}">
        <p14:creationId xmlns:p14="http://schemas.microsoft.com/office/powerpoint/2010/main" val="1128145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Level 5 Leadership</a:t>
            </a:r>
            <a:endParaRPr lang="en-US" dirty="0">
              <a:solidFill>
                <a:schemeClr val="bg1"/>
              </a:solidFill>
            </a:endParaRPr>
          </a:p>
        </p:txBody>
      </p:sp>
      <p:sp>
        <p:nvSpPr>
          <p:cNvPr id="3" name="Content Placeholder 2"/>
          <p:cNvSpPr>
            <a:spLocks noGrp="1"/>
          </p:cNvSpPr>
          <p:nvPr>
            <p:ph idx="1"/>
          </p:nvPr>
        </p:nvSpPr>
        <p:spPr>
          <a:xfrm>
            <a:off x="838200" y="1825625"/>
            <a:ext cx="11353800" cy="4351338"/>
          </a:xfrm>
        </p:spPr>
        <p:txBody>
          <a:bodyPr/>
          <a:lstStyle/>
          <a:p>
            <a:r>
              <a:rPr lang="en-US" dirty="0" smtClean="0">
                <a:solidFill>
                  <a:schemeClr val="bg1"/>
                </a:solidFill>
              </a:rPr>
              <a:t>Humility + Will = Level 5</a:t>
            </a:r>
          </a:p>
          <a:p>
            <a:pPr lvl="1"/>
            <a:r>
              <a:rPr lang="en-US" dirty="0" smtClean="0">
                <a:solidFill>
                  <a:schemeClr val="bg1"/>
                </a:solidFill>
              </a:rPr>
              <a:t>Compelling and sincere modesty</a:t>
            </a:r>
          </a:p>
          <a:p>
            <a:pPr lvl="1"/>
            <a:r>
              <a:rPr lang="en-US" dirty="0" smtClean="0">
                <a:solidFill>
                  <a:schemeClr val="bg1"/>
                </a:solidFill>
              </a:rPr>
              <a:t>Unwavering resolve that the company would succeed</a:t>
            </a:r>
          </a:p>
          <a:p>
            <a:r>
              <a:rPr lang="en-US" dirty="0">
                <a:solidFill>
                  <a:schemeClr val="bg1"/>
                </a:solidFill>
              </a:rPr>
              <a:t>Ambition? </a:t>
            </a:r>
          </a:p>
          <a:p>
            <a:pPr lvl="1"/>
            <a:r>
              <a:rPr lang="en-US" dirty="0">
                <a:solidFill>
                  <a:schemeClr val="bg1"/>
                </a:solidFill>
              </a:rPr>
              <a:t>Yes, but for the company, not for yourself!</a:t>
            </a:r>
          </a:p>
          <a:p>
            <a:pPr lvl="1"/>
            <a:r>
              <a:rPr lang="en-US" dirty="0">
                <a:solidFill>
                  <a:schemeClr val="bg1"/>
                </a:solidFill>
              </a:rPr>
              <a:t>Setting up successors for </a:t>
            </a:r>
            <a:r>
              <a:rPr lang="en-US" dirty="0" smtClean="0">
                <a:solidFill>
                  <a:schemeClr val="bg1"/>
                </a:solidFill>
              </a:rPr>
              <a:t>success – the hardest part</a:t>
            </a:r>
            <a:endParaRPr lang="en-US" dirty="0">
              <a:solidFill>
                <a:schemeClr val="bg1"/>
              </a:solidFill>
            </a:endParaRPr>
          </a:p>
          <a:p>
            <a:r>
              <a:rPr lang="en-US" dirty="0" smtClean="0">
                <a:solidFill>
                  <a:schemeClr val="bg1"/>
                </a:solidFill>
              </a:rPr>
              <a:t>The window and the mirror</a:t>
            </a:r>
          </a:p>
          <a:p>
            <a:pPr lvl="1"/>
            <a:r>
              <a:rPr lang="en-US" dirty="0" smtClean="0">
                <a:solidFill>
                  <a:schemeClr val="bg1"/>
                </a:solidFill>
              </a:rPr>
              <a:t>Why does this matter?</a:t>
            </a:r>
          </a:p>
          <a:p>
            <a:pPr lvl="1"/>
            <a:r>
              <a:rPr lang="en-US" dirty="0" smtClean="0">
                <a:solidFill>
                  <a:schemeClr val="bg1"/>
                </a:solidFill>
              </a:rPr>
              <a:t>Truman quote</a:t>
            </a:r>
          </a:p>
        </p:txBody>
      </p:sp>
      <p:sp>
        <p:nvSpPr>
          <p:cNvPr id="4" name="Date Placeholder 3"/>
          <p:cNvSpPr>
            <a:spLocks noGrp="1"/>
          </p:cNvSpPr>
          <p:nvPr>
            <p:ph type="dt" sz="half" idx="10"/>
          </p:nvPr>
        </p:nvSpPr>
        <p:spPr/>
        <p:txBody>
          <a:bodyPr/>
          <a:lstStyle/>
          <a:p>
            <a:fld id="{A7E69D79-461A-495B-9B61-72BD7819C242}" type="datetime1">
              <a:rPr lang="en-US" smtClean="0"/>
              <a:t>11/19/2019</a:t>
            </a:fld>
            <a:endParaRPr lang="en-US"/>
          </a:p>
        </p:txBody>
      </p:sp>
      <p:sp>
        <p:nvSpPr>
          <p:cNvPr id="5" name="Footer Placeholder 4"/>
          <p:cNvSpPr>
            <a:spLocks noGrp="1"/>
          </p:cNvSpPr>
          <p:nvPr>
            <p:ph type="ftr" sz="quarter" idx="11"/>
          </p:nvPr>
        </p:nvSpPr>
        <p:spPr/>
        <p:txBody>
          <a:bodyPr/>
          <a:lstStyle/>
          <a:p>
            <a:r>
              <a:rPr lang="en-US" smtClean="0"/>
              <a:t>Why Business?</a:t>
            </a:r>
            <a:endParaRPr lang="en-US"/>
          </a:p>
        </p:txBody>
      </p:sp>
      <p:sp>
        <p:nvSpPr>
          <p:cNvPr id="6" name="Slide Number Placeholder 5"/>
          <p:cNvSpPr>
            <a:spLocks noGrp="1"/>
          </p:cNvSpPr>
          <p:nvPr>
            <p:ph type="sldNum" sz="quarter" idx="12"/>
          </p:nvPr>
        </p:nvSpPr>
        <p:spPr/>
        <p:txBody>
          <a:bodyPr/>
          <a:lstStyle/>
          <a:p>
            <a:fld id="{079E993D-2DF0-4C8C-8229-E36C70315641}" type="slidenum">
              <a:rPr lang="en-US" smtClean="0"/>
              <a:t>8</a:t>
            </a:fld>
            <a:endParaRPr lang="en-US"/>
          </a:p>
        </p:txBody>
      </p:sp>
    </p:spTree>
    <p:extLst>
      <p:ext uri="{BB962C8B-B14F-4D97-AF65-F5344CB8AC3E}">
        <p14:creationId xmlns:p14="http://schemas.microsoft.com/office/powerpoint/2010/main" val="2456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good to great leadership level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2571" y="126220"/>
            <a:ext cx="8711161" cy="653337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2285BF0-448F-4A6A-AC24-417053016A46}" type="datetime1">
              <a:rPr lang="en-US" smtClean="0"/>
              <a:t>11/19/2019</a:t>
            </a:fld>
            <a:endParaRPr lang="en-US"/>
          </a:p>
        </p:txBody>
      </p:sp>
      <p:sp>
        <p:nvSpPr>
          <p:cNvPr id="4" name="Footer Placeholder 3"/>
          <p:cNvSpPr>
            <a:spLocks noGrp="1"/>
          </p:cNvSpPr>
          <p:nvPr>
            <p:ph type="ftr" sz="quarter" idx="11"/>
          </p:nvPr>
        </p:nvSpPr>
        <p:spPr/>
        <p:txBody>
          <a:bodyPr/>
          <a:lstStyle/>
          <a:p>
            <a:r>
              <a:rPr lang="en-US" smtClean="0"/>
              <a:t>Why Business?</a:t>
            </a:r>
            <a:endParaRPr lang="en-US"/>
          </a:p>
        </p:txBody>
      </p:sp>
      <p:sp>
        <p:nvSpPr>
          <p:cNvPr id="5" name="Slide Number Placeholder 4"/>
          <p:cNvSpPr>
            <a:spLocks noGrp="1"/>
          </p:cNvSpPr>
          <p:nvPr>
            <p:ph type="sldNum" sz="quarter" idx="12"/>
          </p:nvPr>
        </p:nvSpPr>
        <p:spPr/>
        <p:txBody>
          <a:bodyPr/>
          <a:lstStyle/>
          <a:p>
            <a:fld id="{079E993D-2DF0-4C8C-8229-E36C70315641}" type="slidenum">
              <a:rPr lang="en-US" smtClean="0"/>
              <a:t>9</a:t>
            </a:fld>
            <a:endParaRPr lang="en-US"/>
          </a:p>
        </p:txBody>
      </p:sp>
    </p:spTree>
    <p:extLst>
      <p:ext uri="{BB962C8B-B14F-4D97-AF65-F5344CB8AC3E}">
        <p14:creationId xmlns:p14="http://schemas.microsoft.com/office/powerpoint/2010/main" val="25030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2612</TotalTime>
  <Words>1060</Words>
  <Application>Microsoft Office PowerPoint</Application>
  <PresentationFormat>Widescreen</PresentationFormat>
  <Paragraphs>215</Paragraphs>
  <Slides>38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Leadership and Ethics</vt:lpstr>
      <vt:lpstr>Where are we?</vt:lpstr>
      <vt:lpstr>Leadership (in one lecture…right)</vt:lpstr>
      <vt:lpstr>PowerPoint Presentation</vt:lpstr>
      <vt:lpstr>PowerPoint Presentation</vt:lpstr>
      <vt:lpstr>PowerPoint Presentation</vt:lpstr>
      <vt:lpstr>PowerPoint Presentation</vt:lpstr>
      <vt:lpstr>Level 5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honest 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vt:lpstr>
      <vt:lpstr>STAR Decision-Making Model</vt:lpstr>
      <vt:lpstr>Assignment </vt:lpstr>
      <vt:lpstr>Ethics Cases – choose topic, date Kirshe, Sullivan 11/21 schedule on Canvas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Ethics</dc:title>
  <dc:creator>Lawrence Reed Watson</dc:creator>
  <cp:lastModifiedBy>Lawrence Reed Watson</cp:lastModifiedBy>
  <cp:revision>28</cp:revision>
  <dcterms:created xsi:type="dcterms:W3CDTF">2019-04-15T16:24:36Z</dcterms:created>
  <dcterms:modified xsi:type="dcterms:W3CDTF">2019-11-19T17:54:10Z</dcterms:modified>
</cp:coreProperties>
</file>