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322" r:id="rId2"/>
    <p:sldId id="256" r:id="rId3"/>
    <p:sldId id="263" r:id="rId4"/>
    <p:sldId id="299" r:id="rId5"/>
    <p:sldId id="305" r:id="rId6"/>
    <p:sldId id="302" r:id="rId7"/>
    <p:sldId id="303" r:id="rId8"/>
    <p:sldId id="304" r:id="rId9"/>
    <p:sldId id="306" r:id="rId10"/>
    <p:sldId id="325" r:id="rId11"/>
    <p:sldId id="307" r:id="rId12"/>
    <p:sldId id="270" r:id="rId13"/>
    <p:sldId id="321" r:id="rId14"/>
    <p:sldId id="311" r:id="rId15"/>
    <p:sldId id="330" r:id="rId16"/>
    <p:sldId id="312" r:id="rId17"/>
    <p:sldId id="313" r:id="rId18"/>
    <p:sldId id="314" r:id="rId19"/>
    <p:sldId id="317" r:id="rId20"/>
    <p:sldId id="318" r:id="rId21"/>
    <p:sldId id="319" r:id="rId22"/>
    <p:sldId id="326" r:id="rId23"/>
    <p:sldId id="316" r:id="rId24"/>
    <p:sldId id="327" r:id="rId25"/>
    <p:sldId id="315" r:id="rId26"/>
    <p:sldId id="320" r:id="rId27"/>
    <p:sldId id="323" r:id="rId28"/>
    <p:sldId id="294" r:id="rId29"/>
    <p:sldId id="295" r:id="rId30"/>
    <p:sldId id="329" r:id="rId31"/>
    <p:sldId id="328" r:id="rId32"/>
    <p:sldId id="309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982" autoAdjust="0"/>
    <p:restoredTop sz="94660"/>
  </p:normalViewPr>
  <p:slideViewPr>
    <p:cSldViewPr snapToGrid="0">
      <p:cViewPr>
        <p:scale>
          <a:sx n="50" d="100"/>
          <a:sy n="50" d="100"/>
        </p:scale>
        <p:origin x="-1396" y="-364"/>
      </p:cViewPr>
      <p:guideLst>
        <p:guide orient="horz" pos="2160"/>
        <p:guide pos="2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5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7672D3-E144-4A0A-AE57-ECF64E0A321A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561531-64A3-4690-A521-9E7794B1E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06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4075F-8351-40CD-97B9-FE466B3C7473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BAD05-5A45-4AEE-A428-E6400801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AD05-5A45-4AEE-A428-E6400801B0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0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5A3-1610-4930-AB95-311CF873DEAD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316DE32-0CC1-4813-8994-D8AE49844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44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CBD68-F045-45E4-AE29-01F98CBE67AF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E1B56DCC-95C2-4921-94BD-ED155F7A4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4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EA96D-040F-46DC-B0C8-BD687CECDA7E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B59D160C-A520-4AD9-ABBD-CEA1629C2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6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516C8100-38CD-454D-8F8E-ED97FF2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2499FB6-2CD7-477C-806C-1F9E8FC93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44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6FD5DE7-1D98-4CB8-8F08-1D4062F3B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8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CE3A6CA4-499F-4AF8-8BBC-0954A89A0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5E1C9-0E90-40B5-927A-4C7A01158D83}" type="datetimeFigureOut">
              <a:rPr lang="en-US"/>
              <a:pPr>
                <a:defRPr/>
              </a:pPr>
              <a:t>2/25/2015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9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4486-1BA0-4E12-8C59-BDBB4C5D9B61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23BD0768-EEC9-4511-AF10-E3AD650D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9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B271-2D6C-4D17-94D3-257D21FD45FB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E04087B-D7B3-4EBD-B78B-96C37503D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0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F7470-4E37-4903-8975-319CFF900A93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40804983-1E85-408A-A71C-3B12671C2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4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350C0-5686-4D17-809D-4B7E943244D7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F4E26022-1630-4893-A450-B354CFB91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7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4D12-87D1-41CA-B746-B026220C6DCA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6B2D9A74-B8A6-4819-ACAD-5F552AD8E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7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AF530-824B-4FE3-AC28-8F5EF1065C5F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90A784A1-5A0C-4D02-BECA-81C5EE54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35F5-0748-4947-8088-93716B128D4C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>
                <a:cs typeface="+mn-cs"/>
              </a:defRPr>
            </a:lvl1pPr>
          </a:lstStyle>
          <a:p>
            <a:pPr>
              <a:defRPr/>
            </a:pPr>
            <a:fld id="{DA0CBD44-D49A-4F79-848F-766A66A95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0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9E3202-A894-48A2-AD1D-7CB7FC409BA0}" type="datetimeFigureOut">
              <a:rPr lang="en-US"/>
              <a:pPr>
                <a:defRPr/>
              </a:pPr>
              <a:t>2/25/2015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304800" y="6477000"/>
            <a:ext cx="8485188" cy="9525"/>
          </a:xfrm>
          <a:custGeom>
            <a:avLst/>
            <a:gdLst>
              <a:gd name="connsiteX0" fmla="*/ 0 w 8485632"/>
              <a:gd name="connsiteY0" fmla="*/ 9144 h 9144"/>
              <a:gd name="connsiteX1" fmla="*/ 8485632 w 8485632"/>
              <a:gd name="connsiteY1" fmla="*/ 0 h 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85632" h="9144">
                <a:moveTo>
                  <a:pt x="0" y="9144"/>
                </a:moveTo>
                <a:lnTo>
                  <a:pt x="8485632" y="0"/>
                </a:lnTo>
              </a:path>
            </a:pathLst>
          </a:cu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62800" y="6553200"/>
            <a:ext cx="1447800" cy="215900"/>
            <a:chOff x="7162800" y="6553200"/>
            <a:chExt cx="1447800" cy="215444"/>
          </a:xfrm>
        </p:grpSpPr>
        <p:pic>
          <p:nvPicPr>
            <p:cNvPr id="1031" name="Picture 9" descr="clemson hydro.jpg"/>
            <p:cNvPicPr>
              <a:picLocks noChangeAspect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162800" y="6553200"/>
              <a:ext cx="609600" cy="17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10"/>
            <p:cNvSpPr txBox="1">
              <a:spLocks noChangeArrowheads="1"/>
            </p:cNvSpPr>
            <p:nvPr userDrawn="1"/>
          </p:nvSpPr>
          <p:spPr bwMode="auto">
            <a:xfrm>
              <a:off x="7772400" y="6553200"/>
              <a:ext cx="838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B5395"/>
                  </a:solidFill>
                  <a:latin typeface="Calibri" pitchFamily="34" charset="0"/>
                </a:rPr>
                <a:t>Clemson Hydro</a:t>
              </a:r>
            </a:p>
          </p:txBody>
        </p:sp>
        <p:sp>
          <p:nvSpPr>
            <p:cNvPr id="12" name="Freeform 11"/>
            <p:cNvSpPr/>
            <p:nvPr userDrawn="1"/>
          </p:nvSpPr>
          <p:spPr>
            <a:xfrm>
              <a:off x="7807325" y="6729041"/>
              <a:ext cx="695325" cy="0"/>
            </a:xfrm>
            <a:custGeom>
              <a:avLst/>
              <a:gdLst>
                <a:gd name="connsiteX0" fmla="*/ 0 w 695325"/>
                <a:gd name="connsiteY0" fmla="*/ 0 h 0"/>
                <a:gd name="connsiteX1" fmla="*/ 695325 w 6953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5325">
                  <a:moveTo>
                    <a:pt x="0" y="0"/>
                  </a:moveTo>
                  <a:lnTo>
                    <a:pt x="695325" y="0"/>
                  </a:lnTo>
                </a:path>
              </a:pathLst>
            </a:cu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640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../../HydroGeo/ppt%20rev12/pore%20scale%20transport.avi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3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28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27.bin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8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67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6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71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image" Target="../media/image83.png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81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8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HydroGeo/ppt%20rev12/plume%20static%20velocity.avi" TargetMode="External"/><Relationship Id="rId3" Type="http://schemas.openxmlformats.org/officeDocument/2006/relationships/image" Target="../media/image19.png"/><Relationship Id="rId7" Type="http://schemas.openxmlformats.org/officeDocument/2006/relationships/hyperlink" Target="../../../../HydroGeo/ppt%20rev12/plume%20disp.avi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1"/>
            <a:ext cx="7467600" cy="4510314"/>
          </a:xfrm>
        </p:spPr>
        <p:txBody>
          <a:bodyPr/>
          <a:lstStyle/>
          <a:p>
            <a:r>
              <a:rPr lang="en-US" dirty="0" smtClean="0"/>
              <a:t>Concept</a:t>
            </a:r>
          </a:p>
          <a:p>
            <a:r>
              <a:rPr lang="en-US" dirty="0" smtClean="0"/>
              <a:t>Proposal</a:t>
            </a:r>
          </a:p>
          <a:p>
            <a:r>
              <a:rPr lang="en-US" dirty="0" smtClean="0"/>
              <a:t>Status Reports</a:t>
            </a:r>
          </a:p>
          <a:p>
            <a:r>
              <a:rPr lang="en-US" dirty="0" smtClean="0"/>
              <a:t>Final report</a:t>
            </a:r>
          </a:p>
          <a:p>
            <a:r>
              <a:rPr lang="en-US" dirty="0" smtClean="0"/>
              <a:t>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Dispersion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203" t="23571" r="11610" b="27604"/>
          <a:stretch>
            <a:fillRect/>
          </a:stretch>
        </p:blipFill>
        <p:spPr bwMode="auto">
          <a:xfrm>
            <a:off x="2286000" y="4267200"/>
            <a:ext cx="312157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9531" t="21875" r="4688" b="26042"/>
          <a:stretch>
            <a:fillRect/>
          </a:stretch>
        </p:blipFill>
        <p:spPr bwMode="auto">
          <a:xfrm>
            <a:off x="2286001" y="2391266"/>
            <a:ext cx="3048000" cy="15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38800" y="2743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Photomicrograph of pore space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114800"/>
            <a:ext cx="16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head and no flow boundaries</a:t>
            </a:r>
          </a:p>
          <a:p>
            <a:endParaRPr lang="en-US" dirty="0"/>
          </a:p>
          <a:p>
            <a:r>
              <a:rPr lang="en-US" dirty="0" smtClean="0"/>
              <a:t>Color is head, lines are streamlines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33600" y="4343400"/>
            <a:ext cx="152400" cy="1524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4000" y="4343400"/>
            <a:ext cx="228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0" y="5181600"/>
            <a:ext cx="152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38800" y="62116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of contaminant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5334000" y="5791200"/>
            <a:ext cx="617220" cy="320040"/>
          </a:xfrm>
          <a:custGeom>
            <a:avLst/>
            <a:gdLst>
              <a:gd name="connsiteX0" fmla="*/ 617220 w 617220"/>
              <a:gd name="connsiteY0" fmla="*/ 320040 h 320040"/>
              <a:gd name="connsiteX1" fmla="*/ 251460 w 617220"/>
              <a:gd name="connsiteY1" fmla="*/ 45720 h 320040"/>
              <a:gd name="connsiteX2" fmla="*/ 251460 w 617220"/>
              <a:gd name="connsiteY2" fmla="*/ 297180 h 320040"/>
              <a:gd name="connsiteX3" fmla="*/ 0 w 617220"/>
              <a:gd name="connsiteY3" fmla="*/ 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220" h="320040">
                <a:moveTo>
                  <a:pt x="617220" y="320040"/>
                </a:moveTo>
                <a:cubicBezTo>
                  <a:pt x="464820" y="184785"/>
                  <a:pt x="312420" y="49530"/>
                  <a:pt x="251460" y="45720"/>
                </a:cubicBezTo>
                <a:cubicBezTo>
                  <a:pt x="190500" y="41910"/>
                  <a:pt x="293370" y="304800"/>
                  <a:pt x="251460" y="297180"/>
                </a:cubicBezTo>
                <a:cubicBezTo>
                  <a:pt x="209550" y="289560"/>
                  <a:pt x="104775" y="144780"/>
                  <a:pt x="0" y="0"/>
                </a:cubicBezTo>
              </a:path>
            </a:pathLst>
          </a:cu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" y="1371600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Movement of mass due to splitting of flow paths, fluctuations in velocity, other.   </a:t>
            </a:r>
            <a:r>
              <a:rPr lang="en-US" sz="2600" dirty="0" smtClean="0">
                <a:hlinkClick r:id="rId4" action="ppaction://hlinkfile"/>
              </a:rPr>
              <a:t>Demo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927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Dispersive Flux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717852"/>
              </p:ext>
            </p:extLst>
          </p:nvPr>
        </p:nvGraphicFramePr>
        <p:xfrm>
          <a:off x="2541588" y="1858963"/>
          <a:ext cx="3252787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7" name="Equation" r:id="rId3" imgW="1193760" imgH="253800" progId="Equation.DSMT4">
                  <p:embed/>
                </p:oleObj>
              </mc:Choice>
              <mc:Fallback>
                <p:oleObj name="Equation" r:id="rId3" imgW="119376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88" y="1858963"/>
                        <a:ext cx="3252787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035126"/>
              </p:ext>
            </p:extLst>
          </p:nvPr>
        </p:nvGraphicFramePr>
        <p:xfrm>
          <a:off x="2425700" y="2657475"/>
          <a:ext cx="304482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8" name="Equation" r:id="rId5" imgW="1117440" imgH="393480" progId="Equation.DSMT4">
                  <p:embed/>
                </p:oleObj>
              </mc:Choice>
              <mc:Fallback>
                <p:oleObj name="Equation" r:id="rId5" imgW="111744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2657475"/>
                        <a:ext cx="3044825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162116"/>
              </p:ext>
            </p:extLst>
          </p:nvPr>
        </p:nvGraphicFramePr>
        <p:xfrm>
          <a:off x="3070225" y="4459288"/>
          <a:ext cx="190341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9" name="Equation" r:id="rId7" imgW="698400" imgH="228600" progId="Equation.DSMT4">
                  <p:embed/>
                </p:oleObj>
              </mc:Choice>
              <mc:Fallback>
                <p:oleObj name="Equation" r:id="rId7" imgW="6984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4459288"/>
                        <a:ext cx="190341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05600" y="2019300"/>
            <a:ext cx="1765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Porous media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Turbulent flow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0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577982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Storage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err="1" smtClean="0">
                <a:solidFill>
                  <a:prstClr val="black"/>
                </a:solidFill>
              </a:rPr>
              <a:t>Advective</a:t>
            </a:r>
            <a:r>
              <a:rPr lang="en-US" dirty="0" smtClean="0">
                <a:solidFill>
                  <a:prstClr val="black"/>
                </a:solidFill>
              </a:rPr>
              <a:t> Flux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Diffusive Flux (Fick’s Law)     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Dispersive Flux                              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Source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Governing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618144"/>
              </p:ext>
            </p:extLst>
          </p:nvPr>
        </p:nvGraphicFramePr>
        <p:xfrm>
          <a:off x="3425825" y="1265238"/>
          <a:ext cx="14478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0" name="Equation" r:id="rId3" imgW="901440" imgH="583920" progId="Equation.DSMT4">
                  <p:embed/>
                </p:oleObj>
              </mc:Choice>
              <mc:Fallback>
                <p:oleObj name="Equation" r:id="rId3" imgW="901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825" y="1265238"/>
                        <a:ext cx="14478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586585"/>
              </p:ext>
            </p:extLst>
          </p:nvPr>
        </p:nvGraphicFramePr>
        <p:xfrm>
          <a:off x="1205706" y="1231969"/>
          <a:ext cx="1017588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1" name="Equation" r:id="rId5" imgW="495000" imgH="431640" progId="Equation.DSMT4">
                  <p:embed/>
                </p:oleObj>
              </mc:Choice>
              <mc:Fallback>
                <p:oleObj name="Equation" r:id="rId5" imgW="4950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706" y="1231969"/>
                        <a:ext cx="1017588" cy="874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0738" y="245164"/>
            <a:ext cx="3965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Conservation of Mass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Advection-Dispersion</a:t>
            </a:r>
          </a:p>
        </p:txBody>
      </p:sp>
      <p:sp>
        <p:nvSpPr>
          <p:cNvPr id="9" name="Freeform 8"/>
          <p:cNvSpPr/>
          <p:nvPr/>
        </p:nvSpPr>
        <p:spPr>
          <a:xfrm>
            <a:off x="7010400" y="304800"/>
            <a:ext cx="1963856" cy="927169"/>
          </a:xfrm>
          <a:custGeom>
            <a:avLst/>
            <a:gdLst>
              <a:gd name="connsiteX0" fmla="*/ 1065423 w 1770977"/>
              <a:gd name="connsiteY0" fmla="*/ 54021 h 800370"/>
              <a:gd name="connsiteX1" fmla="*/ 27198 w 1770977"/>
              <a:gd name="connsiteY1" fmla="*/ 73071 h 800370"/>
              <a:gd name="connsiteX2" fmla="*/ 427248 w 1770977"/>
              <a:gd name="connsiteY2" fmla="*/ 758871 h 800370"/>
              <a:gd name="connsiteX3" fmla="*/ 1741698 w 1770977"/>
              <a:gd name="connsiteY3" fmla="*/ 673146 h 800370"/>
              <a:gd name="connsiteX4" fmla="*/ 1313073 w 1770977"/>
              <a:gd name="connsiteY4" fmla="*/ 254046 h 800370"/>
              <a:gd name="connsiteX5" fmla="*/ 998748 w 1770977"/>
              <a:gd name="connsiteY5" fmla="*/ 377871 h 800370"/>
              <a:gd name="connsiteX6" fmla="*/ 1065423 w 1770977"/>
              <a:gd name="connsiteY6" fmla="*/ 54021 h 800370"/>
              <a:gd name="connsiteX0" fmla="*/ 624513 w 1749167"/>
              <a:gd name="connsiteY0" fmla="*/ 26821 h 849370"/>
              <a:gd name="connsiteX1" fmla="*/ 5388 w 1749167"/>
              <a:gd name="connsiteY1" fmla="*/ 122071 h 849370"/>
              <a:gd name="connsiteX2" fmla="*/ 405438 w 1749167"/>
              <a:gd name="connsiteY2" fmla="*/ 807871 h 849370"/>
              <a:gd name="connsiteX3" fmla="*/ 1719888 w 1749167"/>
              <a:gd name="connsiteY3" fmla="*/ 722146 h 849370"/>
              <a:gd name="connsiteX4" fmla="*/ 1291263 w 1749167"/>
              <a:gd name="connsiteY4" fmla="*/ 303046 h 849370"/>
              <a:gd name="connsiteX5" fmla="*/ 976938 w 1749167"/>
              <a:gd name="connsiteY5" fmla="*/ 426871 h 849370"/>
              <a:gd name="connsiteX6" fmla="*/ 624513 w 1749167"/>
              <a:gd name="connsiteY6" fmla="*/ 26821 h 849370"/>
              <a:gd name="connsiteX0" fmla="*/ 813875 w 1963856"/>
              <a:gd name="connsiteY0" fmla="*/ 30290 h 927169"/>
              <a:gd name="connsiteX1" fmla="*/ 194750 w 1963856"/>
              <a:gd name="connsiteY1" fmla="*/ 125540 h 927169"/>
              <a:gd name="connsiteX2" fmla="*/ 137600 w 1963856"/>
              <a:gd name="connsiteY2" fmla="*/ 897065 h 927169"/>
              <a:gd name="connsiteX3" fmla="*/ 1909250 w 1963856"/>
              <a:gd name="connsiteY3" fmla="*/ 725615 h 927169"/>
              <a:gd name="connsiteX4" fmla="*/ 1480625 w 1963856"/>
              <a:gd name="connsiteY4" fmla="*/ 306515 h 927169"/>
              <a:gd name="connsiteX5" fmla="*/ 1166300 w 1963856"/>
              <a:gd name="connsiteY5" fmla="*/ 430340 h 927169"/>
              <a:gd name="connsiteX6" fmla="*/ 813875 w 1963856"/>
              <a:gd name="connsiteY6" fmla="*/ 30290 h 92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856" h="927169">
                <a:moveTo>
                  <a:pt x="813875" y="30290"/>
                </a:moveTo>
                <a:cubicBezTo>
                  <a:pt x="651950" y="-20510"/>
                  <a:pt x="307463" y="-18923"/>
                  <a:pt x="194750" y="125540"/>
                </a:cubicBezTo>
                <a:cubicBezTo>
                  <a:pt x="82037" y="270003"/>
                  <a:pt x="-148150" y="797053"/>
                  <a:pt x="137600" y="897065"/>
                </a:cubicBezTo>
                <a:cubicBezTo>
                  <a:pt x="423350" y="997077"/>
                  <a:pt x="1685413" y="824040"/>
                  <a:pt x="1909250" y="725615"/>
                </a:cubicBezTo>
                <a:cubicBezTo>
                  <a:pt x="2133088" y="627190"/>
                  <a:pt x="1604450" y="355727"/>
                  <a:pt x="1480625" y="306515"/>
                </a:cubicBezTo>
                <a:cubicBezTo>
                  <a:pt x="1356800" y="257303"/>
                  <a:pt x="1277425" y="476378"/>
                  <a:pt x="1166300" y="430340"/>
                </a:cubicBezTo>
                <a:cubicBezTo>
                  <a:pt x="1055175" y="384302"/>
                  <a:pt x="975800" y="81090"/>
                  <a:pt x="813875" y="30290"/>
                </a:cubicBezTo>
                <a:close/>
              </a:path>
            </a:pathLst>
          </a:cu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990600"/>
            <a:ext cx="152400" cy="15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714500" y="2455601"/>
            <a:ext cx="49858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 =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166899"/>
              </p:ext>
            </p:extLst>
          </p:nvPr>
        </p:nvGraphicFramePr>
        <p:xfrm>
          <a:off x="3944257" y="2355439"/>
          <a:ext cx="95885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2" name="Equation" r:id="rId7" imgW="571320" imgH="393480" progId="Equation.DSMT4">
                  <p:embed/>
                </p:oleObj>
              </mc:Choice>
              <mc:Fallback>
                <p:oleObj name="Equation" r:id="rId7" imgW="571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257" y="2355439"/>
                        <a:ext cx="958850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04208" y="5076855"/>
            <a:ext cx="351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ESSTIXThirteen" pitchFamily="2" charset="0"/>
              </a:rPr>
              <a:t>S</a:t>
            </a:r>
            <a:r>
              <a:rPr lang="en-US" sz="2000" dirty="0" smtClean="0"/>
              <a:t>=0 (for now)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974201"/>
              </p:ext>
            </p:extLst>
          </p:nvPr>
        </p:nvGraphicFramePr>
        <p:xfrm>
          <a:off x="1317625" y="5715000"/>
          <a:ext cx="45259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3" name="Equation" r:id="rId9" imgW="2374560" imgH="393480" progId="Equation.DSMT4">
                  <p:embed/>
                </p:oleObj>
              </mc:Choice>
              <mc:Fallback>
                <p:oleObj name="Equation" r:id="rId9" imgW="2374560" imgH="39348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5" y="5715000"/>
                        <a:ext cx="452596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021297"/>
              </p:ext>
            </p:extLst>
          </p:nvPr>
        </p:nvGraphicFramePr>
        <p:xfrm>
          <a:off x="6278227" y="4685388"/>
          <a:ext cx="2743200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4" name="Equation" r:id="rId11" imgW="1828800" imgH="1041120" progId="Equation.DSMT4">
                  <p:embed/>
                </p:oleObj>
              </mc:Choice>
              <mc:Fallback>
                <p:oleObj name="Equation" r:id="rId11" imgW="1828800" imgH="104112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227" y="4685388"/>
                        <a:ext cx="2743200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13162778"/>
              </p:ext>
            </p:extLst>
          </p:nvPr>
        </p:nvGraphicFramePr>
        <p:xfrm>
          <a:off x="3276600" y="3964266"/>
          <a:ext cx="16430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5" name="Equation" r:id="rId13" imgW="812520" imgH="228600" progId="Equation.DSMT4">
                  <p:embed/>
                </p:oleObj>
              </mc:Choice>
              <mc:Fallback>
                <p:oleObj name="Equation" r:id="rId13" imgW="812520" imgH="228600" progId="Equation.DSMT4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964266"/>
                        <a:ext cx="1643063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86095277"/>
              </p:ext>
            </p:extLst>
          </p:nvPr>
        </p:nvGraphicFramePr>
        <p:xfrm>
          <a:off x="3289300" y="4603750"/>
          <a:ext cx="1719263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6" name="Equation" r:id="rId15" imgW="850680" imgH="228600" progId="Equation.DSMT4">
                  <p:embed/>
                </p:oleObj>
              </mc:Choice>
              <mc:Fallback>
                <p:oleObj name="Equation" r:id="rId15" imgW="850680" imgH="228600" progId="Equation.DSMT4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4603750"/>
                        <a:ext cx="1719263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30862523"/>
              </p:ext>
            </p:extLst>
          </p:nvPr>
        </p:nvGraphicFramePr>
        <p:xfrm>
          <a:off x="3276600" y="3429000"/>
          <a:ext cx="11303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7" name="Equation" r:id="rId17" imgW="558720" imgH="203040" progId="Equation.DSMT4">
                  <p:embed/>
                </p:oleObj>
              </mc:Choice>
              <mc:Fallback>
                <p:oleObj name="Equation" r:id="rId17" imgW="558720" imgH="203040" progId="Equation.DSMT4">
                  <p:embed/>
                  <p:pic>
                    <p:nvPicPr>
                      <p:cNvPr id="0" name="Object 1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429000"/>
                        <a:ext cx="113030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153701"/>
              </p:ext>
            </p:extLst>
          </p:nvPr>
        </p:nvGraphicFramePr>
        <p:xfrm>
          <a:off x="6859588" y="3957916"/>
          <a:ext cx="15240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8" name="Equation" r:id="rId19" imgW="799920" imgH="241200" progId="Equation.DSMT4">
                  <p:embed/>
                </p:oleObj>
              </mc:Choice>
              <mc:Fallback>
                <p:oleObj name="Equation" r:id="rId19" imgW="799920" imgH="241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9588" y="3957916"/>
                        <a:ext cx="152400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06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Simulation of Advection-Dispersion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589531"/>
              </p:ext>
            </p:extLst>
          </p:nvPr>
        </p:nvGraphicFramePr>
        <p:xfrm>
          <a:off x="1070882" y="1847472"/>
          <a:ext cx="1759404" cy="3967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Equation" r:id="rId3" imgW="1295280" imgH="2920680" progId="Equation.DSMT4">
                  <p:embed/>
                </p:oleObj>
              </mc:Choice>
              <mc:Fallback>
                <p:oleObj name="Equation" r:id="rId3" imgW="1295280" imgH="2920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882" y="1847472"/>
                        <a:ext cx="1759404" cy="39672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5085" y="1654627"/>
            <a:ext cx="33673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Governing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Boundary</a:t>
            </a:r>
          </a:p>
          <a:p>
            <a:endParaRPr lang="en-US" dirty="0"/>
          </a:p>
          <a:p>
            <a:r>
              <a:rPr lang="en-US" dirty="0" err="1" smtClean="0"/>
              <a:t>Dirichlet</a:t>
            </a:r>
            <a:r>
              <a:rPr lang="en-US" dirty="0" smtClean="0"/>
              <a:t>,  Specify </a:t>
            </a:r>
            <a:r>
              <a:rPr lang="en-US" dirty="0" err="1" smtClean="0"/>
              <a:t>Conc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Neuman</a:t>
            </a:r>
            <a:r>
              <a:rPr lang="en-US" dirty="0" smtClean="0"/>
              <a:t>, Specify diffusive flux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Specify </a:t>
            </a:r>
            <a:r>
              <a:rPr lang="en-US" dirty="0" err="1" smtClean="0"/>
              <a:t>advective</a:t>
            </a:r>
            <a:r>
              <a:rPr lang="en-US" dirty="0" smtClean="0"/>
              <a:t> flux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Cauchy, flux proportional to gradient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71771" y="1799771"/>
            <a:ext cx="2467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to know </a:t>
            </a:r>
            <a:r>
              <a:rPr lang="en-US" b="1" dirty="0" smtClean="0"/>
              <a:t>q</a:t>
            </a:r>
          </a:p>
          <a:p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Constant, </a:t>
            </a:r>
            <a:r>
              <a:rPr lang="en-US" b="1" dirty="0" smtClean="0"/>
              <a:t>q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One-way coupling</a:t>
            </a:r>
          </a:p>
          <a:p>
            <a:pPr marL="742950" lvl="2" indent="-285750">
              <a:buFont typeface="Arial" pitchFamily="34" charset="0"/>
              <a:buChar char="•"/>
            </a:pPr>
            <a:r>
              <a:rPr lang="en-US" dirty="0"/>
              <a:t>q(t)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i="1" dirty="0">
                <a:sym typeface="Wingdings" pitchFamily="2" charset="2"/>
              </a:rPr>
              <a:t>C</a:t>
            </a:r>
            <a:endParaRPr lang="en-US" i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Two-way coupling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q(t</a:t>
            </a:r>
            <a:r>
              <a:rPr lang="en-US" dirty="0" smtClean="0"/>
              <a:t>)</a:t>
            </a:r>
            <a:r>
              <a:rPr lang="en-US" dirty="0" smtClean="0">
                <a:sym typeface="Wingdings" pitchFamily="2" charset="2"/>
              </a:rPr>
              <a:t></a:t>
            </a:r>
            <a:r>
              <a:rPr lang="en-US" i="1" dirty="0">
                <a:sym typeface="Wingdings" pitchFamily="2" charset="2"/>
              </a:rPr>
              <a:t>C</a:t>
            </a:r>
            <a:endParaRPr lang="en-US" i="1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Mechanical Dispersion in Porous Media</a:t>
            </a:r>
            <a:endParaRPr lang="en-US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436113"/>
              </p:ext>
            </p:extLst>
          </p:nvPr>
        </p:nvGraphicFramePr>
        <p:xfrm>
          <a:off x="1628775" y="2900363"/>
          <a:ext cx="4884738" cy="159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6" name="Equation" r:id="rId3" imgW="2933640" imgH="965160" progId="Equation.DSMT4">
                  <p:embed/>
                </p:oleObj>
              </mc:Choice>
              <mc:Fallback>
                <p:oleObj name="Equation" r:id="rId3" imgW="2933640" imgH="965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2900363"/>
                        <a:ext cx="4884738" cy="1598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1870" y="5029799"/>
            <a:ext cx="5718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Symbol" pitchFamily="18" charset="2"/>
              </a:rPr>
              <a:t>a</a:t>
            </a:r>
            <a:r>
              <a:rPr lang="en-US" sz="2800" baseline="-25000" dirty="0" err="1" smtClean="0"/>
              <a:t>L</a:t>
            </a:r>
            <a:r>
              <a:rPr lang="en-US" sz="2800" dirty="0" smtClean="0"/>
              <a:t>:   longitudinal </a:t>
            </a:r>
            <a:r>
              <a:rPr lang="en-US" sz="2800" dirty="0" err="1" smtClean="0"/>
              <a:t>dispersivity</a:t>
            </a:r>
            <a:r>
              <a:rPr lang="en-US" sz="2800" dirty="0" smtClean="0"/>
              <a:t>[L]</a:t>
            </a:r>
          </a:p>
          <a:p>
            <a:r>
              <a:rPr lang="en-US" sz="2800" dirty="0" err="1" smtClean="0">
                <a:latin typeface="Symbol" pitchFamily="18" charset="2"/>
              </a:rPr>
              <a:t>a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:  transverse </a:t>
            </a:r>
            <a:r>
              <a:rPr lang="en-US" sz="2800" dirty="0" err="1" smtClean="0"/>
              <a:t>dispersivity</a:t>
            </a:r>
            <a:r>
              <a:rPr lang="en-US" sz="2800" dirty="0" smtClean="0"/>
              <a:t>[L]</a:t>
            </a:r>
            <a:endParaRPr lang="en-US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697918"/>
              </p:ext>
            </p:extLst>
          </p:nvPr>
        </p:nvGraphicFramePr>
        <p:xfrm>
          <a:off x="3841750" y="1450975"/>
          <a:ext cx="16732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7" name="Equation" r:id="rId5" imgW="634680" imgH="253800" progId="Equation.DSMT4">
                  <p:embed/>
                </p:oleObj>
              </mc:Choice>
              <mc:Fallback>
                <p:oleObj name="Equation" r:id="rId5" imgW="634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41750" y="1450975"/>
                        <a:ext cx="16732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32149" y="5983906"/>
            <a:ext cx="286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formulations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Plume in 1D flow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3" t="18333" r="35833" b="40834"/>
          <a:stretch/>
        </p:blipFill>
        <p:spPr bwMode="auto">
          <a:xfrm>
            <a:off x="1821906" y="2387599"/>
            <a:ext cx="5404394" cy="363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828800" y="2857500"/>
            <a:ext cx="558800" cy="40640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828800" y="3606800"/>
            <a:ext cx="558800" cy="40640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828800" y="4206385"/>
            <a:ext cx="558800" cy="40640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828800" y="4902200"/>
            <a:ext cx="558800" cy="406400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410"/>
            <a:ext cx="8229600" cy="1143000"/>
          </a:xfrm>
        </p:spPr>
        <p:txBody>
          <a:bodyPr/>
          <a:lstStyle/>
          <a:p>
            <a:r>
              <a:rPr lang="en-US" dirty="0" smtClean="0"/>
              <a:t>Example 1D flow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35160"/>
              </p:ext>
            </p:extLst>
          </p:nvPr>
        </p:nvGraphicFramePr>
        <p:xfrm>
          <a:off x="8078788" y="1944688"/>
          <a:ext cx="149225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8788" y="1944688"/>
                        <a:ext cx="149225" cy="231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526557"/>
              </p:ext>
            </p:extLst>
          </p:nvPr>
        </p:nvGraphicFramePr>
        <p:xfrm>
          <a:off x="2451064" y="1611085"/>
          <a:ext cx="4213297" cy="6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1" name="Equation" r:id="rId5" imgW="2413000" imgH="393700" progId="Equation.DSMT4">
                  <p:embed/>
                </p:oleObj>
              </mc:Choice>
              <mc:Fallback>
                <p:oleObj name="Equation" r:id="rId5" imgW="24130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064" y="1611085"/>
                        <a:ext cx="4213297" cy="696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051404"/>
              </p:ext>
            </p:extLst>
          </p:nvPr>
        </p:nvGraphicFramePr>
        <p:xfrm>
          <a:off x="1949544" y="2679700"/>
          <a:ext cx="5244911" cy="63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2" name="Equation" r:id="rId7" imgW="3670200" imgH="444240" progId="Equation.DSMT4">
                  <p:embed/>
                </p:oleObj>
              </mc:Choice>
              <mc:Fallback>
                <p:oleObj name="Equation" r:id="rId7" imgW="3670200" imgH="4442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544" y="2679700"/>
                        <a:ext cx="5244911" cy="6386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426835"/>
              </p:ext>
            </p:extLst>
          </p:nvPr>
        </p:nvGraphicFramePr>
        <p:xfrm>
          <a:off x="1984375" y="3679825"/>
          <a:ext cx="4827588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3" name="Equation" r:id="rId9" imgW="3454200" imgH="444240" progId="Equation.DSMT4">
                  <p:embed/>
                </p:oleObj>
              </mc:Choice>
              <mc:Fallback>
                <p:oleObj name="Equation" r:id="rId9" imgW="345420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3679825"/>
                        <a:ext cx="4827588" cy="623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64774"/>
              </p:ext>
            </p:extLst>
          </p:nvPr>
        </p:nvGraphicFramePr>
        <p:xfrm>
          <a:off x="6763657" y="4644571"/>
          <a:ext cx="1301062" cy="391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4" name="Equation" r:id="rId11" imgW="787400" imgH="241300" progId="Equation.DSMT4">
                  <p:embed/>
                </p:oleObj>
              </mc:Choice>
              <mc:Fallback>
                <p:oleObj name="Equation" r:id="rId11" imgW="787400" imgH="2413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3657" y="4644571"/>
                        <a:ext cx="1301062" cy="3918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395150"/>
              </p:ext>
            </p:extLst>
          </p:nvPr>
        </p:nvGraphicFramePr>
        <p:xfrm>
          <a:off x="2646363" y="4727575"/>
          <a:ext cx="35464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5" name="Equation" r:id="rId13" imgW="2273040" imgH="482400" progId="Equation.DSMT4">
                  <p:embed/>
                </p:oleObj>
              </mc:Choice>
              <mc:Fallback>
                <p:oleObj name="Equation" r:id="rId13" imgW="2273040" imgH="482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4727575"/>
                        <a:ext cx="354647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37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Dimensionless Form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547328"/>
              </p:ext>
            </p:extLst>
          </p:nvPr>
        </p:nvGraphicFramePr>
        <p:xfrm>
          <a:off x="2798763" y="1668463"/>
          <a:ext cx="35464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6" name="Equation" r:id="rId3" imgW="2273040" imgH="482400" progId="Equation.DSMT4">
                  <p:embed/>
                </p:oleObj>
              </mc:Choice>
              <mc:Fallback>
                <p:oleObj name="Equation" r:id="rId3" imgW="2273040" imgH="482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763" y="1668463"/>
                        <a:ext cx="354647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855660"/>
              </p:ext>
            </p:extLst>
          </p:nvPr>
        </p:nvGraphicFramePr>
        <p:xfrm>
          <a:off x="2065338" y="2673350"/>
          <a:ext cx="5011737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7" name="Equation" r:id="rId5" imgW="3213000" imgH="482400" progId="Equation.DSMT4">
                  <p:embed/>
                </p:oleObj>
              </mc:Choice>
              <mc:Fallback>
                <p:oleObj name="Equation" r:id="rId5" imgW="3213000" imgH="482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338" y="2673350"/>
                        <a:ext cx="5011737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233598"/>
              </p:ext>
            </p:extLst>
          </p:nvPr>
        </p:nvGraphicFramePr>
        <p:xfrm>
          <a:off x="2505075" y="3976688"/>
          <a:ext cx="41338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8" name="Equation" r:id="rId7" imgW="2603500" imgH="482600" progId="Equation.DSMT4">
                  <p:embed/>
                </p:oleObj>
              </mc:Choice>
              <mc:Fallback>
                <p:oleObj name="Equation" r:id="rId7" imgW="2603500" imgH="482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5075" y="3976688"/>
                        <a:ext cx="4133850" cy="76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078051"/>
              </p:ext>
            </p:extLst>
          </p:nvPr>
        </p:nvGraphicFramePr>
        <p:xfrm>
          <a:off x="6662056" y="5733144"/>
          <a:ext cx="872262" cy="56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9" name="Equation" r:id="rId9" imgW="609480" imgH="393480" progId="Equation.DSMT4">
                  <p:embed/>
                </p:oleObj>
              </mc:Choice>
              <mc:Fallback>
                <p:oleObj name="Equation" r:id="rId9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62056" y="5733144"/>
                        <a:ext cx="872262" cy="56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093808"/>
              </p:ext>
            </p:extLst>
          </p:nvPr>
        </p:nvGraphicFramePr>
        <p:xfrm>
          <a:off x="2733675" y="4970463"/>
          <a:ext cx="3649663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0" name="Equation" r:id="rId11" imgW="2298600" imgH="482400" progId="Equation.DSMT4">
                  <p:embed/>
                </p:oleObj>
              </mc:Choice>
              <mc:Fallback>
                <p:oleObj name="Equation" r:id="rId11" imgW="2298600" imgH="482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4970463"/>
                        <a:ext cx="3649663" cy="76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134723"/>
              </p:ext>
            </p:extLst>
          </p:nvPr>
        </p:nvGraphicFramePr>
        <p:xfrm>
          <a:off x="7750628" y="4680999"/>
          <a:ext cx="1001485" cy="14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1" name="Equation" r:id="rId13" imgW="736600" imgH="1092200" progId="Equation.DSMT4">
                  <p:embed/>
                </p:oleObj>
              </mc:Choice>
              <mc:Fallback>
                <p:oleObj name="Equation" r:id="rId13" imgW="736600" imgH="1092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0628" y="4680999"/>
                        <a:ext cx="1001485" cy="1489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76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057" y="826181"/>
            <a:ext cx="8229600" cy="1143000"/>
          </a:xfrm>
        </p:spPr>
        <p:txBody>
          <a:bodyPr/>
          <a:lstStyle/>
          <a:p>
            <a:r>
              <a:rPr lang="en-US" dirty="0" err="1" smtClean="0"/>
              <a:t>Peclet</a:t>
            </a:r>
            <a:r>
              <a:rPr lang="en-US" dirty="0" smtClean="0"/>
              <a:t> Number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184974"/>
              </p:ext>
            </p:extLst>
          </p:nvPr>
        </p:nvGraphicFramePr>
        <p:xfrm>
          <a:off x="3737429" y="1553028"/>
          <a:ext cx="1523318" cy="98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1" name="Equation" r:id="rId3" imgW="609480" imgH="393480" progId="Equation.DSMT4">
                  <p:embed/>
                </p:oleObj>
              </mc:Choice>
              <mc:Fallback>
                <p:oleObj name="Equation" r:id="rId3" imgW="60948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7429" y="1553028"/>
                        <a:ext cx="1523318" cy="985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8234" y="250567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L:    characteristic length</a:t>
            </a:r>
          </a:p>
          <a:p>
            <a:r>
              <a:rPr lang="en-US" dirty="0" err="1"/>
              <a:t>v</a:t>
            </a:r>
            <a:r>
              <a:rPr lang="en-US" baseline="-25000" dirty="0" err="1" smtClean="0"/>
              <a:t>x</a:t>
            </a:r>
            <a:r>
              <a:rPr lang="en-US" dirty="0" smtClean="0"/>
              <a:t>:   velocity</a:t>
            </a:r>
          </a:p>
          <a:p>
            <a:r>
              <a:rPr lang="en-US" dirty="0" smtClean="0"/>
              <a:t>D:    diffusion or dispersion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6405" y="4476750"/>
            <a:ext cx="293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 smtClean="0"/>
              <a:t>flow</a:t>
            </a:r>
            <a:r>
              <a:rPr lang="en-US" dirty="0" smtClean="0"/>
              <a:t> =  L/v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diffuse</a:t>
            </a:r>
            <a:r>
              <a:rPr lang="en-US" dirty="0" smtClean="0"/>
              <a:t> = L</a:t>
            </a:r>
            <a:r>
              <a:rPr lang="en-US" baseline="30000" dirty="0" smtClean="0"/>
              <a:t>2</a:t>
            </a:r>
            <a:r>
              <a:rPr lang="en-US" dirty="0" smtClean="0"/>
              <a:t>/D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284261"/>
              </p:ext>
            </p:extLst>
          </p:nvPr>
        </p:nvGraphicFramePr>
        <p:xfrm>
          <a:off x="4743635" y="4476750"/>
          <a:ext cx="2455451" cy="712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Equation" r:id="rId5" imgW="1574640" imgH="457200" progId="Equation.DSMT4">
                  <p:embed/>
                </p:oleObj>
              </mc:Choice>
              <mc:Fallback>
                <p:oleObj name="Equation" r:id="rId5" imgW="1574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3635" y="4476750"/>
                        <a:ext cx="2455451" cy="712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57148" y="5787180"/>
            <a:ext cx="486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importance of advection and diffusion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33033" y="3962954"/>
            <a:ext cx="317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Important time scales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06057" y="493486"/>
            <a:ext cx="409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Peclet</a:t>
            </a:r>
            <a:r>
              <a:rPr lang="en-US" sz="4000" dirty="0" smtClean="0"/>
              <a:t> Number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45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and </a:t>
            </a:r>
            <a:r>
              <a:rPr lang="en-US" dirty="0" err="1" smtClean="0"/>
              <a:t>Peclet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8171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http://www.sciencedirect.com/science/article/pii/S0169772211000180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48"/>
          <a:stretch/>
        </p:blipFill>
        <p:spPr bwMode="auto">
          <a:xfrm>
            <a:off x="1142999" y="1460500"/>
            <a:ext cx="6985651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3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/>
          <a:lstStyle/>
          <a:p>
            <a:r>
              <a:rPr lang="en-US" dirty="0" smtClean="0"/>
              <a:t>Advection and Dispersion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38185" y="5231368"/>
            <a:ext cx="4389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Fresh ash </a:t>
            </a:r>
            <a:r>
              <a:rPr lang="en-US" dirty="0"/>
              <a:t>plume from </a:t>
            </a:r>
            <a:r>
              <a:rPr lang="en-US" dirty="0" err="1"/>
              <a:t>Eyjafjallajokull</a:t>
            </a:r>
            <a:r>
              <a:rPr lang="en-US" dirty="0"/>
              <a:t> volcano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712913"/>
            <a:ext cx="57118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0600" y="661330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http://blogs.crikey.com.au/planetalking/2011/02/02/nature-v-air-travellers-and-everyone/</a:t>
            </a:r>
          </a:p>
        </p:txBody>
      </p:sp>
    </p:spTree>
    <p:extLst>
      <p:ext uri="{BB962C8B-B14F-4D97-AF65-F5344CB8AC3E}">
        <p14:creationId xmlns:p14="http://schemas.microsoft.com/office/powerpoint/2010/main" val="221710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Stability and </a:t>
            </a:r>
            <a:r>
              <a:rPr lang="en-US" dirty="0" err="1" smtClean="0"/>
              <a:t>Peclet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 </a:t>
            </a:r>
            <a:r>
              <a:rPr lang="en-US" dirty="0" err="1" smtClean="0"/>
              <a:t>Peclet</a:t>
            </a:r>
            <a:r>
              <a:rPr lang="en-US" dirty="0" smtClean="0"/>
              <a:t> number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Cell </a:t>
            </a:r>
            <a:r>
              <a:rPr lang="en-US" dirty="0" err="1" smtClean="0"/>
              <a:t>Peclet</a:t>
            </a:r>
            <a:r>
              <a:rPr lang="en-US" dirty="0" smtClean="0"/>
              <a:t>&gt; 10-100 will cause problems</a:t>
            </a:r>
          </a:p>
          <a:p>
            <a:r>
              <a:rPr lang="en-US" dirty="0" smtClean="0"/>
              <a:t>Decrease </a:t>
            </a:r>
            <a:r>
              <a:rPr lang="en-US" i="1" dirty="0" smtClean="0"/>
              <a:t>h</a:t>
            </a:r>
            <a:r>
              <a:rPr lang="en-US" dirty="0" smtClean="0"/>
              <a:t> or increase </a:t>
            </a:r>
            <a:r>
              <a:rPr lang="en-US" i="1" dirty="0" smtClean="0"/>
              <a:t>D</a:t>
            </a:r>
          </a:p>
          <a:p>
            <a:r>
              <a:rPr lang="en-US" dirty="0" smtClean="0"/>
              <a:t>Particle tracking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148295"/>
              </p:ext>
            </p:extLst>
          </p:nvPr>
        </p:nvGraphicFramePr>
        <p:xfrm>
          <a:off x="2230438" y="2205038"/>
          <a:ext cx="2127250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Equation" r:id="rId3" imgW="850680" imgH="583920" progId="Equation.DSMT4">
                  <p:embed/>
                </p:oleObj>
              </mc:Choice>
              <mc:Fallback>
                <p:oleObj name="Equation" r:id="rId3" imgW="850680" imgH="5839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0438" y="2205038"/>
                        <a:ext cx="2127250" cy="146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40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7052" r="54090" b="18948"/>
          <a:stretch/>
        </p:blipFill>
        <p:spPr bwMode="auto">
          <a:xfrm>
            <a:off x="5521536" y="384691"/>
            <a:ext cx="3279564" cy="433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9143" r="48571" b="13714"/>
          <a:stretch/>
        </p:blipFill>
        <p:spPr bwMode="auto">
          <a:xfrm>
            <a:off x="0" y="384691"/>
            <a:ext cx="51214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8887" y="5624003"/>
            <a:ext cx="46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Dispersion at different </a:t>
            </a:r>
            <a:r>
              <a:rPr lang="en-US" sz="2000" dirty="0" err="1" smtClean="0"/>
              <a:t>Peclet</a:t>
            </a:r>
            <a:r>
              <a:rPr lang="en-US" sz="2000" dirty="0" smtClean="0"/>
              <a:t> Numbers</a:t>
            </a:r>
            <a:endParaRPr lang="en-US" sz="2000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5005082"/>
            <a:ext cx="2376715" cy="118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54271"/>
              </p:ext>
            </p:extLst>
          </p:nvPr>
        </p:nvGraphicFramePr>
        <p:xfrm>
          <a:off x="6934428" y="5345313"/>
          <a:ext cx="1260686" cy="849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Equation" r:id="rId6" imgW="622080" imgH="419040" progId="Equation.DSMT4">
                  <p:embed/>
                </p:oleObj>
              </mc:Choice>
              <mc:Fallback>
                <p:oleObj name="Equation" r:id="rId6" imgW="6220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34428" y="5345313"/>
                        <a:ext cx="1260686" cy="849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74744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http://download.springer.com/static/pdf/613/art%253A10.1007%252Fs11270-006-9296-6.pdf?auth66=1363234017_ff68087b7f7be6bc5abd393dcab29e81&amp;ext=.pdf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984" y="6197920"/>
            <a:ext cx="2230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Theodoropoulou</a:t>
            </a:r>
            <a:r>
              <a:rPr lang="en-US" sz="1400" dirty="0" smtClean="0"/>
              <a:t> </a:t>
            </a:r>
            <a:r>
              <a:rPr lang="en-US" sz="1400" dirty="0"/>
              <a:t>et </a:t>
            </a:r>
            <a:r>
              <a:rPr lang="en-US" sz="1400" dirty="0" smtClean="0"/>
              <a:t>al.  2003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35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66397" y="1736361"/>
            <a:ext cx="2852761" cy="1556087"/>
            <a:chOff x="2781300" y="4381500"/>
            <a:chExt cx="1709737" cy="941070"/>
          </a:xfrm>
        </p:grpSpPr>
        <p:sp>
          <p:nvSpPr>
            <p:cNvPr id="5" name="Rectangle 4"/>
            <p:cNvSpPr/>
            <p:nvPr/>
          </p:nvSpPr>
          <p:spPr>
            <a:xfrm>
              <a:off x="2781300" y="4629150"/>
              <a:ext cx="1709737" cy="4457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781300" y="4381500"/>
              <a:ext cx="1707242" cy="247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781300" y="5074920"/>
              <a:ext cx="1707242" cy="247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flipV="1">
              <a:off x="2943225" y="4716782"/>
              <a:ext cx="223837" cy="45719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952750" y="4843462"/>
              <a:ext cx="361949" cy="45719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flipV="1">
              <a:off x="2947988" y="4897757"/>
              <a:ext cx="233362" cy="45719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43225" y="4676776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47988" y="5033963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39810" y="498202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844800" y="485775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310662" y="484452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147604" y="498742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Freeform 65"/>
          <p:cNvSpPr/>
          <p:nvPr/>
        </p:nvSpPr>
        <p:spPr>
          <a:xfrm>
            <a:off x="3289156" y="2167778"/>
            <a:ext cx="373495" cy="690063"/>
          </a:xfrm>
          <a:custGeom>
            <a:avLst/>
            <a:gdLst>
              <a:gd name="connsiteX0" fmla="*/ 9625 w 9625"/>
              <a:gd name="connsiteY0" fmla="*/ 712270 h 712270"/>
              <a:gd name="connsiteX1" fmla="*/ 0 w 9625"/>
              <a:gd name="connsiteY1" fmla="*/ 0 h 71227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3299 w 648595"/>
              <a:gd name="connsiteY0" fmla="*/ 9733 h 9733"/>
              <a:gd name="connsiteX1" fmla="*/ 648595 w 648595"/>
              <a:gd name="connsiteY1" fmla="*/ 4592 h 9733"/>
              <a:gd name="connsiteX2" fmla="*/ 0 w 648595"/>
              <a:gd name="connsiteY2" fmla="*/ 0 h 9733"/>
              <a:gd name="connsiteX0" fmla="*/ 205 w 10000"/>
              <a:gd name="connsiteY0" fmla="*/ 10000 h 10000"/>
              <a:gd name="connsiteX1" fmla="*/ 10000 w 10000"/>
              <a:gd name="connsiteY1" fmla="*/ 4718 h 10000"/>
              <a:gd name="connsiteX2" fmla="*/ 0 w 10000"/>
              <a:gd name="connsiteY2" fmla="*/ 0 h 10000"/>
              <a:gd name="connsiteX0" fmla="*/ 205 w 10000"/>
              <a:gd name="connsiteY0" fmla="*/ 10000 h 10000"/>
              <a:gd name="connsiteX1" fmla="*/ 10000 w 10000"/>
              <a:gd name="connsiteY1" fmla="*/ 4718 h 10000"/>
              <a:gd name="connsiteX2" fmla="*/ 0 w 10000"/>
              <a:gd name="connsiteY2" fmla="*/ 0 h 10000"/>
              <a:gd name="connsiteX0" fmla="*/ 205 w 10000"/>
              <a:gd name="connsiteY0" fmla="*/ 10000 h 10000"/>
              <a:gd name="connsiteX1" fmla="*/ 10000 w 10000"/>
              <a:gd name="connsiteY1" fmla="*/ 4718 h 10000"/>
              <a:gd name="connsiteX2" fmla="*/ 0 w 10000"/>
              <a:gd name="connsiteY2" fmla="*/ 0 h 10000"/>
              <a:gd name="connsiteX0" fmla="*/ 3002 w 10071"/>
              <a:gd name="connsiteY0" fmla="*/ 9954 h 9954"/>
              <a:gd name="connsiteX1" fmla="*/ 10000 w 10071"/>
              <a:gd name="connsiteY1" fmla="*/ 4718 h 9954"/>
              <a:gd name="connsiteX2" fmla="*/ 0 w 10071"/>
              <a:gd name="connsiteY2" fmla="*/ 0 h 9954"/>
              <a:gd name="connsiteX0" fmla="*/ 2981 w 9957"/>
              <a:gd name="connsiteY0" fmla="*/ 10000 h 10000"/>
              <a:gd name="connsiteX1" fmla="*/ 9930 w 9957"/>
              <a:gd name="connsiteY1" fmla="*/ 4740 h 10000"/>
              <a:gd name="connsiteX2" fmla="*/ 0 w 9957"/>
              <a:gd name="connsiteY2" fmla="*/ 0 h 10000"/>
              <a:gd name="connsiteX0" fmla="*/ 661 w 7641"/>
              <a:gd name="connsiteY0" fmla="*/ 10000 h 10000"/>
              <a:gd name="connsiteX1" fmla="*/ 7640 w 7641"/>
              <a:gd name="connsiteY1" fmla="*/ 4740 h 10000"/>
              <a:gd name="connsiteX2" fmla="*/ 0 w 7641"/>
              <a:gd name="connsiteY2" fmla="*/ 0 h 10000"/>
              <a:gd name="connsiteX0" fmla="*/ 865 w 10000"/>
              <a:gd name="connsiteY0" fmla="*/ 10000 h 10000"/>
              <a:gd name="connsiteX1" fmla="*/ 9999 w 10000"/>
              <a:gd name="connsiteY1" fmla="*/ 4740 h 10000"/>
              <a:gd name="connsiteX2" fmla="*/ 0 w 10000"/>
              <a:gd name="connsiteY2" fmla="*/ 0 h 10000"/>
              <a:gd name="connsiteX0" fmla="*/ 0 w 9134"/>
              <a:gd name="connsiteY0" fmla="*/ 10000 h 10000"/>
              <a:gd name="connsiteX1" fmla="*/ 9134 w 9134"/>
              <a:gd name="connsiteY1" fmla="*/ 4740 h 10000"/>
              <a:gd name="connsiteX2" fmla="*/ 64 w 9134"/>
              <a:gd name="connsiteY2" fmla="*/ 0 h 10000"/>
              <a:gd name="connsiteX0" fmla="*/ 0 w 10002"/>
              <a:gd name="connsiteY0" fmla="*/ 10000 h 10000"/>
              <a:gd name="connsiteX1" fmla="*/ 10000 w 10002"/>
              <a:gd name="connsiteY1" fmla="*/ 4740 h 10000"/>
              <a:gd name="connsiteX2" fmla="*/ 70 w 10002"/>
              <a:gd name="connsiteY2" fmla="*/ 0 h 10000"/>
              <a:gd name="connsiteX0" fmla="*/ 0 w 8405"/>
              <a:gd name="connsiteY0" fmla="*/ 10000 h 10000"/>
              <a:gd name="connsiteX1" fmla="*/ 8401 w 8405"/>
              <a:gd name="connsiteY1" fmla="*/ 4740 h 10000"/>
              <a:gd name="connsiteX2" fmla="*/ 70 w 8405"/>
              <a:gd name="connsiteY2" fmla="*/ 0 h 10000"/>
              <a:gd name="connsiteX0" fmla="*/ 0 w 9999"/>
              <a:gd name="connsiteY0" fmla="*/ 10000 h 10000"/>
              <a:gd name="connsiteX1" fmla="*/ 9995 w 9999"/>
              <a:gd name="connsiteY1" fmla="*/ 4740 h 10000"/>
              <a:gd name="connsiteX2" fmla="*/ 83 w 9999"/>
              <a:gd name="connsiteY2" fmla="*/ 0 h 10000"/>
              <a:gd name="connsiteX0" fmla="*/ 0 w 10000"/>
              <a:gd name="connsiteY0" fmla="*/ 10000 h 10000"/>
              <a:gd name="connsiteX1" fmla="*/ 9996 w 10000"/>
              <a:gd name="connsiteY1" fmla="*/ 4740 h 10000"/>
              <a:gd name="connsiteX2" fmla="*/ 83 w 10000"/>
              <a:gd name="connsiteY2" fmla="*/ 0 h 10000"/>
              <a:gd name="connsiteX0" fmla="*/ 0 w 10173"/>
              <a:gd name="connsiteY0" fmla="*/ 10000 h 10000"/>
              <a:gd name="connsiteX1" fmla="*/ 10169 w 10173"/>
              <a:gd name="connsiteY1" fmla="*/ 5154 h 10000"/>
              <a:gd name="connsiteX2" fmla="*/ 83 w 10173"/>
              <a:gd name="connsiteY2" fmla="*/ 0 h 10000"/>
              <a:gd name="connsiteX0" fmla="*/ 0 w 10172"/>
              <a:gd name="connsiteY0" fmla="*/ 10000 h 10000"/>
              <a:gd name="connsiteX1" fmla="*/ 10169 w 10172"/>
              <a:gd name="connsiteY1" fmla="*/ 5154 h 10000"/>
              <a:gd name="connsiteX2" fmla="*/ 83 w 10172"/>
              <a:gd name="connsiteY2" fmla="*/ 0 h 10000"/>
              <a:gd name="connsiteX0" fmla="*/ 0 w 10172"/>
              <a:gd name="connsiteY0" fmla="*/ 10000 h 10000"/>
              <a:gd name="connsiteX1" fmla="*/ 10169 w 10172"/>
              <a:gd name="connsiteY1" fmla="*/ 4786 h 10000"/>
              <a:gd name="connsiteX2" fmla="*/ 83 w 10172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2" h="10000">
                <a:moveTo>
                  <a:pt x="0" y="10000"/>
                </a:moveTo>
                <a:cubicBezTo>
                  <a:pt x="4945" y="6668"/>
                  <a:pt x="10328" y="8708"/>
                  <a:pt x="10169" y="4786"/>
                </a:cubicBezTo>
                <a:cubicBezTo>
                  <a:pt x="10010" y="864"/>
                  <a:pt x="4858" y="2730"/>
                  <a:pt x="83" y="0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in channels, conduits...</a:t>
            </a:r>
            <a:br>
              <a:rPr lang="en-US" dirty="0" smtClean="0"/>
            </a:br>
            <a:r>
              <a:rPr lang="en-US" sz="3200" dirty="0" smtClean="0"/>
              <a:t>Gradient in flow velocity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66398" y="3609474"/>
            <a:ext cx="283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dispersion + diffusion in laminar flow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269708" y="1736361"/>
            <a:ext cx="2852761" cy="1556087"/>
            <a:chOff x="2781300" y="4381500"/>
            <a:chExt cx="1709737" cy="941070"/>
          </a:xfrm>
        </p:grpSpPr>
        <p:sp>
          <p:nvSpPr>
            <p:cNvPr id="20" name="Rectangle 19"/>
            <p:cNvSpPr/>
            <p:nvPr/>
          </p:nvSpPr>
          <p:spPr>
            <a:xfrm>
              <a:off x="2781300" y="4629150"/>
              <a:ext cx="1709737" cy="4457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81300" y="4381500"/>
              <a:ext cx="1707242" cy="247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81300" y="5074920"/>
              <a:ext cx="1707242" cy="247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2943226" y="4762501"/>
              <a:ext cx="299967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  <a:gd name="connsiteX0" fmla="*/ 0 w 11743"/>
                <a:gd name="connsiteY0" fmla="*/ 0 h 0"/>
                <a:gd name="connsiteX1" fmla="*/ 10000 w 11743"/>
                <a:gd name="connsiteY1" fmla="*/ 0 h 0"/>
                <a:gd name="connsiteX2" fmla="*/ 11743 w 11743"/>
                <a:gd name="connsiteY2" fmla="*/ 0 h 0"/>
                <a:gd name="connsiteX0" fmla="*/ 0 w 11412"/>
                <a:gd name="connsiteY0" fmla="*/ 0 h 0"/>
                <a:gd name="connsiteX1" fmla="*/ 8516 w 11412"/>
                <a:gd name="connsiteY1" fmla="*/ 0 h 0"/>
                <a:gd name="connsiteX2" fmla="*/ 11412 w 11412"/>
                <a:gd name="connsiteY2" fmla="*/ 317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12">
                  <a:moveTo>
                    <a:pt x="0" y="0"/>
                  </a:moveTo>
                  <a:lnTo>
                    <a:pt x="8516" y="0"/>
                  </a:lnTo>
                  <a:lnTo>
                    <a:pt x="11412" y="3175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52750" y="4843462"/>
              <a:ext cx="361949" cy="45719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flipV="1">
              <a:off x="2947988" y="4943476"/>
              <a:ext cx="297107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  <a:gd name="connsiteX0" fmla="*/ 0 w 10000"/>
                <a:gd name="connsiteY0" fmla="*/ 0 h 0"/>
                <a:gd name="connsiteX1" fmla="*/ 10000 w 10000"/>
                <a:gd name="connsiteY1" fmla="*/ 0 h 0"/>
                <a:gd name="connsiteX2" fmla="*/ 10000 w 10000"/>
                <a:gd name="connsiteY2" fmla="*/ 0 h 0"/>
                <a:gd name="connsiteX0" fmla="*/ 0 w 11590"/>
                <a:gd name="connsiteY0" fmla="*/ 0 h 0"/>
                <a:gd name="connsiteX1" fmla="*/ 10000 w 11590"/>
                <a:gd name="connsiteY1" fmla="*/ 0 h 0"/>
                <a:gd name="connsiteX2" fmla="*/ 11590 w 11590"/>
                <a:gd name="connsiteY2" fmla="*/ 0 h 0"/>
                <a:gd name="connsiteX0" fmla="*/ 0 w 10985"/>
                <a:gd name="connsiteY0" fmla="*/ 0 h 0"/>
                <a:gd name="connsiteX1" fmla="*/ 8628 w 10985"/>
                <a:gd name="connsiteY1" fmla="*/ 0 h 0"/>
                <a:gd name="connsiteX2" fmla="*/ 10985 w 10985"/>
                <a:gd name="connsiteY2" fmla="*/ 158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85">
                  <a:moveTo>
                    <a:pt x="0" y="0"/>
                  </a:moveTo>
                  <a:lnTo>
                    <a:pt x="8628" y="0"/>
                  </a:lnTo>
                  <a:lnTo>
                    <a:pt x="10985" y="1588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943225" y="4676776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2947988" y="5033963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39810" y="498202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44800" y="485775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113378" y="475741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44804" y="489615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45" name="Group 31744"/>
          <p:cNvGrpSpPr/>
          <p:nvPr/>
        </p:nvGrpSpPr>
        <p:grpSpPr>
          <a:xfrm>
            <a:off x="4565254" y="2235467"/>
            <a:ext cx="449774" cy="564755"/>
            <a:chOff x="5270499" y="2235467"/>
            <a:chExt cx="449774" cy="564755"/>
          </a:xfrm>
        </p:grpSpPr>
        <p:sp>
          <p:nvSpPr>
            <p:cNvPr id="48" name="Freeform 47"/>
            <p:cNvSpPr/>
            <p:nvPr/>
          </p:nvSpPr>
          <p:spPr>
            <a:xfrm>
              <a:off x="5270500" y="2523020"/>
              <a:ext cx="213655" cy="264647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flipV="1">
              <a:off x="5270499" y="2237809"/>
              <a:ext cx="213655" cy="262420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5484155" y="2412400"/>
              <a:ext cx="164632" cy="165003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V="1">
              <a:off x="5275647" y="2614831"/>
              <a:ext cx="141715" cy="101548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275647" y="2296537"/>
              <a:ext cx="141715" cy="114229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 flipH="1" flipV="1">
              <a:off x="5508625" y="2689637"/>
              <a:ext cx="167198" cy="110585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 flipH="1" flipV="1">
              <a:off x="5553075" y="2235467"/>
              <a:ext cx="167198" cy="110585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269708" y="3723207"/>
            <a:ext cx="283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and transverse dispersion in turbulent flow</a:t>
            </a:r>
            <a:endParaRPr lang="en-US" dirty="0"/>
          </a:p>
        </p:txBody>
      </p:sp>
      <p:sp>
        <p:nvSpPr>
          <p:cNvPr id="31747" name="Freeform 31746"/>
          <p:cNvSpPr/>
          <p:nvPr/>
        </p:nvSpPr>
        <p:spPr>
          <a:xfrm>
            <a:off x="1282433" y="2145858"/>
            <a:ext cx="9625" cy="712270"/>
          </a:xfrm>
          <a:custGeom>
            <a:avLst/>
            <a:gdLst>
              <a:gd name="connsiteX0" fmla="*/ 9625 w 9625"/>
              <a:gd name="connsiteY0" fmla="*/ 712270 h 712270"/>
              <a:gd name="connsiteX1" fmla="*/ 0 w 9625"/>
              <a:gd name="connsiteY1" fmla="*/ 0 h 71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25" h="712270">
                <a:moveTo>
                  <a:pt x="9625" y="712270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749" name="Group 31748"/>
          <p:cNvGrpSpPr/>
          <p:nvPr/>
        </p:nvGrpSpPr>
        <p:grpSpPr>
          <a:xfrm>
            <a:off x="2203450" y="2142016"/>
            <a:ext cx="485775" cy="688774"/>
            <a:chOff x="2203450" y="2142016"/>
            <a:chExt cx="485775" cy="688774"/>
          </a:xfrm>
        </p:grpSpPr>
        <p:sp>
          <p:nvSpPr>
            <p:cNvPr id="60" name="Down Arrow 59"/>
            <p:cNvSpPr/>
            <p:nvPr/>
          </p:nvSpPr>
          <p:spPr>
            <a:xfrm>
              <a:off x="2203450" y="2191793"/>
              <a:ext cx="120650" cy="165185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Down Arrow 60"/>
            <p:cNvSpPr/>
            <p:nvPr/>
          </p:nvSpPr>
          <p:spPr>
            <a:xfrm>
              <a:off x="2568575" y="2665605"/>
              <a:ext cx="120650" cy="165185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Down Arrow 61"/>
            <p:cNvSpPr/>
            <p:nvPr/>
          </p:nvSpPr>
          <p:spPr>
            <a:xfrm rot="10800000">
              <a:off x="2568575" y="2142016"/>
              <a:ext cx="120650" cy="165185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 rot="10800000">
              <a:off x="2203450" y="2630862"/>
              <a:ext cx="120650" cy="165185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Freeform 64"/>
          <p:cNvSpPr/>
          <p:nvPr/>
        </p:nvSpPr>
        <p:spPr>
          <a:xfrm>
            <a:off x="2107345" y="2155367"/>
            <a:ext cx="624272" cy="693252"/>
          </a:xfrm>
          <a:custGeom>
            <a:avLst/>
            <a:gdLst>
              <a:gd name="connsiteX0" fmla="*/ 9625 w 9625"/>
              <a:gd name="connsiteY0" fmla="*/ 712270 h 712270"/>
              <a:gd name="connsiteX1" fmla="*/ 0 w 9625"/>
              <a:gd name="connsiteY1" fmla="*/ 0 h 71227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0000 w 645296"/>
              <a:gd name="connsiteY0" fmla="*/ 10000 h 10000"/>
              <a:gd name="connsiteX1" fmla="*/ 645296 w 645296"/>
              <a:gd name="connsiteY1" fmla="*/ 4859 h 10000"/>
              <a:gd name="connsiteX2" fmla="*/ 0 w 645296"/>
              <a:gd name="connsiteY2" fmla="*/ 0 h 10000"/>
              <a:gd name="connsiteX0" fmla="*/ 13299 w 648595"/>
              <a:gd name="connsiteY0" fmla="*/ 9733 h 9733"/>
              <a:gd name="connsiteX1" fmla="*/ 648595 w 648595"/>
              <a:gd name="connsiteY1" fmla="*/ 4592 h 9733"/>
              <a:gd name="connsiteX2" fmla="*/ 0 w 648595"/>
              <a:gd name="connsiteY2" fmla="*/ 0 h 9733"/>
              <a:gd name="connsiteX0" fmla="*/ 205 w 10000"/>
              <a:gd name="connsiteY0" fmla="*/ 10000 h 10000"/>
              <a:gd name="connsiteX1" fmla="*/ 10000 w 10000"/>
              <a:gd name="connsiteY1" fmla="*/ 4718 h 10000"/>
              <a:gd name="connsiteX2" fmla="*/ 0 w 10000"/>
              <a:gd name="connsiteY2" fmla="*/ 0 h 10000"/>
              <a:gd name="connsiteX0" fmla="*/ 205 w 10000"/>
              <a:gd name="connsiteY0" fmla="*/ 10000 h 10000"/>
              <a:gd name="connsiteX1" fmla="*/ 10000 w 10000"/>
              <a:gd name="connsiteY1" fmla="*/ 4718 h 10000"/>
              <a:gd name="connsiteX2" fmla="*/ 0 w 10000"/>
              <a:gd name="connsiteY2" fmla="*/ 0 h 10000"/>
              <a:gd name="connsiteX0" fmla="*/ 205 w 10000"/>
              <a:gd name="connsiteY0" fmla="*/ 10000 h 10000"/>
              <a:gd name="connsiteX1" fmla="*/ 10000 w 10000"/>
              <a:gd name="connsiteY1" fmla="*/ 4718 h 10000"/>
              <a:gd name="connsiteX2" fmla="*/ 0 w 10000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205" y="10000"/>
                </a:moveTo>
                <a:cubicBezTo>
                  <a:pt x="5606" y="9476"/>
                  <a:pt x="10041" y="6800"/>
                  <a:pt x="10000" y="4718"/>
                </a:cubicBezTo>
                <a:cubicBezTo>
                  <a:pt x="9959" y="2636"/>
                  <a:pt x="5554" y="244"/>
                  <a:pt x="0" y="0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Turbulent Flow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984995"/>
              </p:ext>
            </p:extLst>
          </p:nvPr>
        </p:nvGraphicFramePr>
        <p:xfrm>
          <a:off x="841828" y="1857828"/>
          <a:ext cx="108161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4" name="Equation" r:id="rId3" imgW="698500" imgH="457200" progId="Equation.DSMT4">
                  <p:embed/>
                </p:oleObj>
              </mc:Choice>
              <mc:Fallback>
                <p:oleObj name="Equation" r:id="rId3" imgW="6985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828" y="1857828"/>
                        <a:ext cx="1081617" cy="711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704856"/>
              </p:ext>
            </p:extLst>
          </p:nvPr>
        </p:nvGraphicFramePr>
        <p:xfrm>
          <a:off x="1196508" y="2732314"/>
          <a:ext cx="6722409" cy="696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5" name="Equation" r:id="rId5" imgW="5219700" imgH="533400" progId="Equation.DSMT4">
                  <p:embed/>
                </p:oleObj>
              </mc:Choice>
              <mc:Fallback>
                <p:oleObj name="Equation" r:id="rId5" imgW="5219700" imgH="533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508" y="2732314"/>
                        <a:ext cx="6722409" cy="6966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508135"/>
              </p:ext>
            </p:extLst>
          </p:nvPr>
        </p:nvGraphicFramePr>
        <p:xfrm>
          <a:off x="2784475" y="1304173"/>
          <a:ext cx="35464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6" name="Equation" r:id="rId7" imgW="2273040" imgH="482400" progId="Equation.DSMT4">
                  <p:embed/>
                </p:oleObj>
              </mc:Choice>
              <mc:Fallback>
                <p:oleObj name="Equation" r:id="rId7" imgW="2273040" imgH="4824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475" y="1304173"/>
                        <a:ext cx="3546475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72940"/>
              </p:ext>
            </p:extLst>
          </p:nvPr>
        </p:nvGraphicFramePr>
        <p:xfrm>
          <a:off x="1045256" y="3585028"/>
          <a:ext cx="7024914" cy="539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7" name="Equation" r:id="rId9" imgW="7086600" imgH="533400" progId="Equation.DSMT4">
                  <p:embed/>
                </p:oleObj>
              </mc:Choice>
              <mc:Fallback>
                <p:oleObj name="Equation" r:id="rId9" imgW="7086600" imgH="533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256" y="3585028"/>
                        <a:ext cx="7024914" cy="539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680909"/>
              </p:ext>
            </p:extLst>
          </p:nvPr>
        </p:nvGraphicFramePr>
        <p:xfrm>
          <a:off x="2007961" y="4310743"/>
          <a:ext cx="409707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8" name="Equation" r:id="rId11" imgW="3492500" imgH="508000" progId="Equation.DSMT4">
                  <p:embed/>
                </p:oleObj>
              </mc:Choice>
              <mc:Fallback>
                <p:oleObj name="Equation" r:id="rId11" imgW="3492500" imgH="508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7961" y="4310743"/>
                        <a:ext cx="4097079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6590796" y="308450"/>
            <a:ext cx="2222623" cy="1146590"/>
            <a:chOff x="2781300" y="4381500"/>
            <a:chExt cx="1709737" cy="941070"/>
          </a:xfrm>
        </p:grpSpPr>
        <p:sp>
          <p:nvSpPr>
            <p:cNvPr id="16" name="Rectangle 15"/>
            <p:cNvSpPr/>
            <p:nvPr/>
          </p:nvSpPr>
          <p:spPr>
            <a:xfrm>
              <a:off x="2781300" y="4629150"/>
              <a:ext cx="1709737" cy="4457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81300" y="4381500"/>
              <a:ext cx="1707242" cy="247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81300" y="5074920"/>
              <a:ext cx="1707242" cy="247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flipV="1">
              <a:off x="2943226" y="4762501"/>
              <a:ext cx="299967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  <a:gd name="connsiteX0" fmla="*/ 0 w 11743"/>
                <a:gd name="connsiteY0" fmla="*/ 0 h 0"/>
                <a:gd name="connsiteX1" fmla="*/ 10000 w 11743"/>
                <a:gd name="connsiteY1" fmla="*/ 0 h 0"/>
                <a:gd name="connsiteX2" fmla="*/ 11743 w 11743"/>
                <a:gd name="connsiteY2" fmla="*/ 0 h 0"/>
                <a:gd name="connsiteX0" fmla="*/ 0 w 11412"/>
                <a:gd name="connsiteY0" fmla="*/ 0 h 0"/>
                <a:gd name="connsiteX1" fmla="*/ 8516 w 11412"/>
                <a:gd name="connsiteY1" fmla="*/ 0 h 0"/>
                <a:gd name="connsiteX2" fmla="*/ 11412 w 11412"/>
                <a:gd name="connsiteY2" fmla="*/ 317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12">
                  <a:moveTo>
                    <a:pt x="0" y="0"/>
                  </a:moveTo>
                  <a:lnTo>
                    <a:pt x="8516" y="0"/>
                  </a:lnTo>
                  <a:lnTo>
                    <a:pt x="11412" y="3175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952750" y="4843462"/>
              <a:ext cx="361949" cy="45719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flipV="1">
              <a:off x="2947988" y="4943476"/>
              <a:ext cx="297107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  <a:gd name="connsiteX0" fmla="*/ 0 w 10000"/>
                <a:gd name="connsiteY0" fmla="*/ 0 h 0"/>
                <a:gd name="connsiteX1" fmla="*/ 10000 w 10000"/>
                <a:gd name="connsiteY1" fmla="*/ 0 h 0"/>
                <a:gd name="connsiteX2" fmla="*/ 10000 w 10000"/>
                <a:gd name="connsiteY2" fmla="*/ 0 h 0"/>
                <a:gd name="connsiteX0" fmla="*/ 0 w 11590"/>
                <a:gd name="connsiteY0" fmla="*/ 0 h 0"/>
                <a:gd name="connsiteX1" fmla="*/ 10000 w 11590"/>
                <a:gd name="connsiteY1" fmla="*/ 0 h 0"/>
                <a:gd name="connsiteX2" fmla="*/ 11590 w 11590"/>
                <a:gd name="connsiteY2" fmla="*/ 0 h 0"/>
                <a:gd name="connsiteX0" fmla="*/ 0 w 10985"/>
                <a:gd name="connsiteY0" fmla="*/ 0 h 0"/>
                <a:gd name="connsiteX1" fmla="*/ 8628 w 10985"/>
                <a:gd name="connsiteY1" fmla="*/ 0 h 0"/>
                <a:gd name="connsiteX2" fmla="*/ 10985 w 10985"/>
                <a:gd name="connsiteY2" fmla="*/ 158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85">
                  <a:moveTo>
                    <a:pt x="0" y="0"/>
                  </a:moveTo>
                  <a:lnTo>
                    <a:pt x="8628" y="0"/>
                  </a:lnTo>
                  <a:lnTo>
                    <a:pt x="10985" y="1588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943225" y="4676776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947988" y="5033963"/>
              <a:ext cx="114300" cy="0"/>
            </a:xfrm>
            <a:custGeom>
              <a:avLst/>
              <a:gdLst>
                <a:gd name="connsiteX0" fmla="*/ 0 w 114300"/>
                <a:gd name="connsiteY0" fmla="*/ 0 h 0"/>
                <a:gd name="connsiteX1" fmla="*/ 114300 w 114300"/>
                <a:gd name="connsiteY1" fmla="*/ 0 h 0"/>
                <a:gd name="connsiteX2" fmla="*/ 114300 w 1143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39810" y="498202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844800" y="485775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113378" y="475741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44804" y="489615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86342" y="546679"/>
            <a:ext cx="350425" cy="416135"/>
            <a:chOff x="5270499" y="2235467"/>
            <a:chExt cx="449774" cy="564755"/>
          </a:xfrm>
        </p:grpSpPr>
        <p:sp>
          <p:nvSpPr>
            <p:cNvPr id="29" name="Freeform 28"/>
            <p:cNvSpPr/>
            <p:nvPr/>
          </p:nvSpPr>
          <p:spPr>
            <a:xfrm>
              <a:off x="5270500" y="2523020"/>
              <a:ext cx="213655" cy="264647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flipV="1">
              <a:off x="5270499" y="2237809"/>
              <a:ext cx="213655" cy="262420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484155" y="2412400"/>
              <a:ext cx="164632" cy="165003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flipV="1">
              <a:off x="5275647" y="2614831"/>
              <a:ext cx="141715" cy="101548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275647" y="2296537"/>
              <a:ext cx="141715" cy="114229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flipH="1" flipV="1">
              <a:off x="5508625" y="2689637"/>
              <a:ext cx="167198" cy="110585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flipH="1" flipV="1">
              <a:off x="5553075" y="2235467"/>
              <a:ext cx="167198" cy="110585"/>
            </a:xfrm>
            <a:custGeom>
              <a:avLst/>
              <a:gdLst>
                <a:gd name="connsiteX0" fmla="*/ 0 w 213655"/>
                <a:gd name="connsiteY0" fmla="*/ 86830 h 264647"/>
                <a:gd name="connsiteX1" fmla="*/ 31750 w 213655"/>
                <a:gd name="connsiteY1" fmla="*/ 24918 h 264647"/>
                <a:gd name="connsiteX2" fmla="*/ 101600 w 213655"/>
                <a:gd name="connsiteY2" fmla="*/ 2693 h 264647"/>
                <a:gd name="connsiteX3" fmla="*/ 207963 w 213655"/>
                <a:gd name="connsiteY3" fmla="*/ 82068 h 264647"/>
                <a:gd name="connsiteX4" fmla="*/ 184150 w 213655"/>
                <a:gd name="connsiteY4" fmla="*/ 234468 h 264647"/>
                <a:gd name="connsiteX5" fmla="*/ 57150 w 213655"/>
                <a:gd name="connsiteY5" fmla="*/ 264630 h 26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655" h="264647">
                  <a:moveTo>
                    <a:pt x="0" y="86830"/>
                  </a:moveTo>
                  <a:cubicBezTo>
                    <a:pt x="7408" y="62885"/>
                    <a:pt x="14817" y="38941"/>
                    <a:pt x="31750" y="24918"/>
                  </a:cubicBezTo>
                  <a:cubicBezTo>
                    <a:pt x="48683" y="10895"/>
                    <a:pt x="72231" y="-6832"/>
                    <a:pt x="101600" y="2693"/>
                  </a:cubicBezTo>
                  <a:cubicBezTo>
                    <a:pt x="130969" y="12218"/>
                    <a:pt x="194205" y="43439"/>
                    <a:pt x="207963" y="82068"/>
                  </a:cubicBezTo>
                  <a:cubicBezTo>
                    <a:pt x="221721" y="120697"/>
                    <a:pt x="209285" y="204041"/>
                    <a:pt x="184150" y="234468"/>
                  </a:cubicBezTo>
                  <a:cubicBezTo>
                    <a:pt x="159015" y="264895"/>
                    <a:pt x="108082" y="264762"/>
                    <a:pt x="57150" y="264630"/>
                  </a:cubicBezTo>
                </a:path>
              </a:pathLst>
            </a:custGeom>
            <a:noFill/>
            <a:ln w="15875">
              <a:solidFill>
                <a:schemeClr val="accent4">
                  <a:lumMod val="50000"/>
                  <a:alpha val="26000"/>
                </a:schemeClr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910812"/>
              </p:ext>
            </p:extLst>
          </p:nvPr>
        </p:nvGraphicFramePr>
        <p:xfrm>
          <a:off x="3178629" y="5109028"/>
          <a:ext cx="952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9" name="Equation" r:id="rId13" imgW="952087" imgH="837836" progId="Equation.DSMT4">
                  <p:embed/>
                </p:oleObj>
              </mc:Choice>
              <mc:Fallback>
                <p:oleObj name="Equation" r:id="rId13" imgW="952087" imgH="837836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629" y="5109028"/>
                        <a:ext cx="9525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720942"/>
              </p:ext>
            </p:extLst>
          </p:nvPr>
        </p:nvGraphicFramePr>
        <p:xfrm>
          <a:off x="4733366" y="5022850"/>
          <a:ext cx="3939391" cy="564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0" name="Equation" r:id="rId15" imgW="3213000" imgH="457200" progId="Equation.DSMT4">
                  <p:embed/>
                </p:oleObj>
              </mc:Choice>
              <mc:Fallback>
                <p:oleObj name="Equation" r:id="rId15" imgW="3213000" imgH="457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366" y="5022850"/>
                        <a:ext cx="3939391" cy="5649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714229"/>
              </p:ext>
            </p:extLst>
          </p:nvPr>
        </p:nvGraphicFramePr>
        <p:xfrm>
          <a:off x="4936383" y="5834743"/>
          <a:ext cx="3346914" cy="522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1" name="Equation" r:id="rId17" imgW="2870200" imgH="444500" progId="Equation.DSMT4">
                  <p:embed/>
                </p:oleObj>
              </mc:Choice>
              <mc:Fallback>
                <p:oleObj name="Equation" r:id="rId17" imgW="2870200" imgH="4445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6383" y="5834743"/>
                        <a:ext cx="3346914" cy="522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1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1143000"/>
          </a:xfrm>
        </p:spPr>
        <p:txBody>
          <a:bodyPr/>
          <a:lstStyle/>
          <a:p>
            <a:r>
              <a:rPr lang="en-US" dirty="0" smtClean="0"/>
              <a:t>Turbulent Dispersion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019198"/>
              </p:ext>
            </p:extLst>
          </p:nvPr>
        </p:nvGraphicFramePr>
        <p:xfrm>
          <a:off x="2376488" y="1882775"/>
          <a:ext cx="20923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1" name="Equation" r:id="rId3" imgW="1117440" imgH="838080" progId="Equation.DSMT4">
                  <p:embed/>
                </p:oleObj>
              </mc:Choice>
              <mc:Fallback>
                <p:oleObj name="Equation" r:id="rId3" imgW="1117440" imgH="83808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88" y="1882775"/>
                        <a:ext cx="2092325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955508"/>
              </p:ext>
            </p:extLst>
          </p:nvPr>
        </p:nvGraphicFramePr>
        <p:xfrm>
          <a:off x="1165225" y="4040188"/>
          <a:ext cx="47053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2" name="Equation" r:id="rId5" imgW="2514600" imgH="914400" progId="Equation.DSMT4">
                  <p:embed/>
                </p:oleObj>
              </mc:Choice>
              <mc:Fallback>
                <p:oleObj name="Equation" r:id="rId5" imgW="2514600" imgH="914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4040188"/>
                        <a:ext cx="4705350" cy="17145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>
                            <a:alpha val="53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85656" y="4205090"/>
            <a:ext cx="2857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Vortices occur over all scales, but the largest ones give the largest </a:t>
            </a:r>
            <a:r>
              <a:rPr lang="en-US" i="1" dirty="0" err="1" smtClean="0"/>
              <a:t>D</a:t>
            </a:r>
            <a:r>
              <a:rPr lang="en-US" baseline="-25000" dirty="0" err="1" smtClean="0"/>
              <a:t>m</a:t>
            </a:r>
            <a:endParaRPr lang="en-US" baseline="-25000" dirty="0" smtClean="0"/>
          </a:p>
          <a:p>
            <a:endParaRPr lang="en-US" dirty="0" smtClean="0"/>
          </a:p>
          <a:p>
            <a:r>
              <a:rPr lang="en-US" dirty="0" smtClean="0"/>
              <a:t>Need to be the largest vortices not </a:t>
            </a:r>
            <a:r>
              <a:rPr lang="en-US" smtClean="0"/>
              <a:t>explicitly simulated.  </a:t>
            </a:r>
            <a:endParaRPr lang="en-US" dirty="0"/>
          </a:p>
          <a:p>
            <a:endParaRPr lang="en-US" dirty="0"/>
          </a:p>
        </p:txBody>
      </p:sp>
      <p:pic>
        <p:nvPicPr>
          <p:cNvPr id="4507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96875"/>
            <a:ext cx="310356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6739330" y="2882868"/>
            <a:ext cx="1150152" cy="1066816"/>
          </a:xfrm>
          <a:custGeom>
            <a:avLst/>
            <a:gdLst>
              <a:gd name="connsiteX0" fmla="*/ 74677 w 1150152"/>
              <a:gd name="connsiteY0" fmla="*/ 1066816 h 1066816"/>
              <a:gd name="connsiteX1" fmla="*/ 61977 w 1150152"/>
              <a:gd name="connsiteY1" fmla="*/ 381016 h 1066816"/>
              <a:gd name="connsiteX2" fmla="*/ 747777 w 1150152"/>
              <a:gd name="connsiteY2" fmla="*/ 16 h 1066816"/>
              <a:gd name="connsiteX3" fmla="*/ 1141477 w 1150152"/>
              <a:gd name="connsiteY3" fmla="*/ 393716 h 1066816"/>
              <a:gd name="connsiteX4" fmla="*/ 989077 w 1150152"/>
              <a:gd name="connsiteY4" fmla="*/ 889016 h 1066816"/>
              <a:gd name="connsiteX5" fmla="*/ 633477 w 1150152"/>
              <a:gd name="connsiteY5" fmla="*/ 1016016 h 106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0152" h="1066816">
                <a:moveTo>
                  <a:pt x="74677" y="1066816"/>
                </a:moveTo>
                <a:cubicBezTo>
                  <a:pt x="12235" y="812816"/>
                  <a:pt x="-50206" y="558816"/>
                  <a:pt x="61977" y="381016"/>
                </a:cubicBezTo>
                <a:cubicBezTo>
                  <a:pt x="174160" y="203216"/>
                  <a:pt x="567860" y="-2101"/>
                  <a:pt x="747777" y="16"/>
                </a:cubicBezTo>
                <a:cubicBezTo>
                  <a:pt x="927694" y="2133"/>
                  <a:pt x="1101260" y="245549"/>
                  <a:pt x="1141477" y="393716"/>
                </a:cubicBezTo>
                <a:cubicBezTo>
                  <a:pt x="1181694" y="541883"/>
                  <a:pt x="1073744" y="785299"/>
                  <a:pt x="989077" y="889016"/>
                </a:cubicBezTo>
                <a:cubicBezTo>
                  <a:pt x="904410" y="992733"/>
                  <a:pt x="768943" y="1004374"/>
                  <a:pt x="633477" y="1016016"/>
                </a:cubicBezTo>
              </a:path>
            </a:pathLst>
          </a:custGeom>
          <a:noFill/>
          <a:ln w="50800"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6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14338"/>
            <a:ext cx="8229600" cy="1143000"/>
          </a:xfrm>
        </p:spPr>
        <p:txBody>
          <a:bodyPr/>
          <a:lstStyle/>
          <a:p>
            <a:r>
              <a:rPr lang="en-US" dirty="0" smtClean="0"/>
              <a:t>Estimating </a:t>
            </a:r>
            <a:r>
              <a:rPr lang="en-US" i="1" dirty="0" err="1" smtClean="0"/>
              <a:t>D</a:t>
            </a:r>
            <a:r>
              <a:rPr lang="en-US" baseline="-25000" dirty="0" err="1" smtClean="0"/>
              <a:t>m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Laminar flow, pipe:    </a:t>
            </a:r>
          </a:p>
          <a:p>
            <a:pPr marL="0" indent="0">
              <a:buNone/>
            </a:pPr>
            <a:r>
              <a:rPr lang="en-US" dirty="0" smtClean="0"/>
              <a:t>Turbulent pipe:   D = 10.1 </a:t>
            </a:r>
            <a:r>
              <a:rPr lang="en-US" i="1" dirty="0" smtClean="0"/>
              <a:t>R</a:t>
            </a:r>
            <a:r>
              <a:rPr lang="en-US" i="1" dirty="0"/>
              <a:t> </a:t>
            </a:r>
            <a:r>
              <a:rPr lang="en-US" i="1" dirty="0" err="1"/>
              <a:t>u</a:t>
            </a:r>
            <a:r>
              <a:rPr lang="en-US" baseline="-25000" dirty="0" err="1"/>
              <a:t>sh</a:t>
            </a:r>
            <a:r>
              <a:rPr lang="en-US" dirty="0" smtClean="0"/>
              <a:t>;       </a:t>
            </a:r>
            <a:r>
              <a:rPr lang="en-US" i="1" dirty="0" err="1" smtClean="0"/>
              <a:t>u</a:t>
            </a:r>
            <a:r>
              <a:rPr lang="en-US" baseline="-25000" dirty="0" err="1" smtClean="0"/>
              <a:t>sh</a:t>
            </a:r>
            <a:r>
              <a:rPr lang="en-US" dirty="0" smtClean="0"/>
              <a:t>=(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baseline="-25000" dirty="0" smtClean="0"/>
              <a:t>o</a:t>
            </a:r>
            <a:r>
              <a:rPr lang="en-US" dirty="0" smtClean="0"/>
              <a:t>/</a:t>
            </a:r>
            <a:r>
              <a:rPr lang="en-US" dirty="0" err="1" smtClean="0">
                <a:latin typeface="Symbol" pitchFamily="18" charset="2"/>
              </a:rPr>
              <a:t>r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  <a:r>
              <a:rPr lang="en-US" baseline="30000" dirty="0" smtClean="0"/>
              <a:t>1/2 </a:t>
            </a:r>
          </a:p>
          <a:p>
            <a:pPr marL="0" indent="0">
              <a:buNone/>
            </a:pPr>
            <a:r>
              <a:rPr lang="en-US" dirty="0" smtClean="0"/>
              <a:t>Porous media:   </a:t>
            </a:r>
            <a:r>
              <a:rPr lang="en-US" i="1" dirty="0" smtClean="0"/>
              <a:t>D</a:t>
            </a:r>
            <a:r>
              <a:rPr lang="en-US" dirty="0" smtClean="0"/>
              <a:t> = </a:t>
            </a:r>
            <a:r>
              <a:rPr lang="en-US" i="1" dirty="0" smtClean="0"/>
              <a:t>D</a:t>
            </a:r>
            <a:r>
              <a:rPr lang="en-US" baseline="30000" dirty="0" smtClean="0"/>
              <a:t>*</a:t>
            </a:r>
            <a:r>
              <a:rPr lang="en-US" dirty="0" smtClean="0"/>
              <a:t>+</a:t>
            </a:r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baseline="-25000" dirty="0" err="1" smtClean="0"/>
              <a:t>L</a:t>
            </a:r>
            <a:r>
              <a:rPr lang="en-US" i="1" dirty="0" err="1" smtClean="0"/>
              <a:t>u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Infinitely wide channel:  </a:t>
            </a:r>
            <a:r>
              <a:rPr lang="en-US" i="1" dirty="0" smtClean="0"/>
              <a:t>D=5.93 </a:t>
            </a:r>
            <a:r>
              <a:rPr lang="en-US" i="1" dirty="0"/>
              <a:t>d </a:t>
            </a:r>
            <a:r>
              <a:rPr lang="en-US" i="1" dirty="0" err="1"/>
              <a:t>u</a:t>
            </a:r>
            <a:r>
              <a:rPr lang="en-US" baseline="-25000" dirty="0" err="1"/>
              <a:t>sh</a:t>
            </a:r>
            <a:endParaRPr lang="en-US" baseline="-25000" dirty="0"/>
          </a:p>
          <a:p>
            <a:pPr marL="0" indent="0">
              <a:buNone/>
            </a:pPr>
            <a:r>
              <a:rPr lang="en-US" dirty="0" smtClean="0"/>
              <a:t>Vertical </a:t>
            </a:r>
            <a:r>
              <a:rPr lang="en-US" dirty="0"/>
              <a:t>mixing in stream:</a:t>
            </a:r>
            <a:r>
              <a:rPr lang="en-US" i="1" dirty="0"/>
              <a:t>  D=0.067 d </a:t>
            </a:r>
            <a:r>
              <a:rPr lang="en-US" i="1" dirty="0" err="1"/>
              <a:t>u</a:t>
            </a:r>
            <a:r>
              <a:rPr lang="en-US" baseline="-25000" dirty="0" err="1"/>
              <a:t>sh</a:t>
            </a:r>
            <a:endParaRPr lang="en-US" baseline="-25000" dirty="0"/>
          </a:p>
          <a:p>
            <a:pPr marL="0" indent="0">
              <a:buNone/>
            </a:pPr>
            <a:r>
              <a:rPr lang="en-US" dirty="0" smtClean="0"/>
              <a:t>Longitudinal in stream:  </a:t>
            </a:r>
            <a:endParaRPr lang="en-US" i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843794"/>
              </p:ext>
            </p:extLst>
          </p:nvPr>
        </p:nvGraphicFramePr>
        <p:xfrm>
          <a:off x="4021138" y="2159000"/>
          <a:ext cx="161448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6" name="Equation" r:id="rId3" imgW="977760" imgH="444240" progId="Equation.DSMT4">
                  <p:embed/>
                </p:oleObj>
              </mc:Choice>
              <mc:Fallback>
                <p:oleObj name="Equation" r:id="rId3" imgW="977760" imgH="444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159000"/>
                        <a:ext cx="161448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257295"/>
              </p:ext>
            </p:extLst>
          </p:nvPr>
        </p:nvGraphicFramePr>
        <p:xfrm>
          <a:off x="4938713" y="5307013"/>
          <a:ext cx="1838468" cy="896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7" name="Equation" r:id="rId5" imgW="990360" imgH="482400" progId="Equation.DSMT4">
                  <p:embed/>
                </p:oleObj>
              </mc:Choice>
              <mc:Fallback>
                <p:oleObj name="Equation" r:id="rId5" imgW="990360" imgH="482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8713" y="5307013"/>
                        <a:ext cx="1838468" cy="896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574426"/>
              </p:ext>
            </p:extLst>
          </p:nvPr>
        </p:nvGraphicFramePr>
        <p:xfrm>
          <a:off x="2627313" y="1506538"/>
          <a:ext cx="254317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8" name="Equation" r:id="rId7" imgW="1358640" imgH="241200" progId="Equation.DSMT4">
                  <p:embed/>
                </p:oleObj>
              </mc:Choice>
              <mc:Fallback>
                <p:oleObj name="Equation" r:id="rId7" imgW="135864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506538"/>
                        <a:ext cx="2543175" cy="452437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10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for </a:t>
            </a:r>
            <a:r>
              <a:rPr lang="en-US" i="1" dirty="0" err="1" smtClean="0"/>
              <a:t>D</a:t>
            </a:r>
            <a:r>
              <a:rPr lang="en-US" i="1" baseline="-25000" dirty="0" err="1" smtClean="0"/>
              <a:t>m</a:t>
            </a:r>
            <a:r>
              <a:rPr lang="en-US" dirty="0" smtClean="0"/>
              <a:t>  </a:t>
            </a:r>
            <a:r>
              <a:rPr lang="en-US" dirty="0" smtClean="0"/>
              <a:t>(m</a:t>
            </a:r>
            <a:r>
              <a:rPr lang="en-US" baseline="30000" dirty="0" smtClean="0"/>
              <a:t>2</a:t>
            </a:r>
            <a:r>
              <a:rPr lang="en-US" dirty="0" smtClean="0"/>
              <a:t>/s)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Rivers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Vertical		10</a:t>
            </a:r>
            <a:r>
              <a:rPr lang="en-US" i="1" baseline="30000" dirty="0" smtClean="0"/>
              <a:t>-1</a:t>
            </a:r>
            <a:r>
              <a:rPr lang="en-US" i="1" dirty="0" smtClean="0"/>
              <a:t>-1</a:t>
            </a: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	Transverse		10</a:t>
            </a:r>
            <a:r>
              <a:rPr lang="en-US" i="1" baseline="30000" dirty="0" smtClean="0"/>
              <a:t>-1</a:t>
            </a:r>
            <a:r>
              <a:rPr lang="en-US" i="1" dirty="0" smtClean="0"/>
              <a:t>-1</a:t>
            </a: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	Longitudinal</a:t>
            </a:r>
            <a:r>
              <a:rPr lang="en-US" i="1" dirty="0"/>
              <a:t>	</a:t>
            </a:r>
            <a:r>
              <a:rPr lang="en-US" i="1" dirty="0" smtClean="0"/>
              <a:t>10</a:t>
            </a:r>
            <a:r>
              <a:rPr lang="en-US" i="1" baseline="30000" dirty="0" smtClean="0"/>
              <a:t>-1</a:t>
            </a:r>
            <a:r>
              <a:rPr lang="en-US" i="1" dirty="0" smtClean="0"/>
              <a:t>-10</a:t>
            </a:r>
            <a:r>
              <a:rPr lang="en-US" i="1" baseline="30000" dirty="0" smtClean="0"/>
              <a:t>3</a:t>
            </a:r>
            <a:endParaRPr lang="en-US" i="1" baseline="30000" dirty="0"/>
          </a:p>
          <a:p>
            <a:pPr marL="0" indent="0">
              <a:buNone/>
            </a:pPr>
            <a:r>
              <a:rPr lang="en-US" i="1" dirty="0" smtClean="0"/>
              <a:t>Lakes		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vertical		10</a:t>
            </a:r>
            <a:r>
              <a:rPr lang="en-US" i="1" baseline="30000" dirty="0" smtClean="0"/>
              <a:t>-5</a:t>
            </a:r>
            <a:r>
              <a:rPr lang="en-US" i="1" dirty="0" smtClean="0"/>
              <a:t>-10</a:t>
            </a:r>
            <a:r>
              <a:rPr lang="en-US" i="1" baseline="30000" dirty="0" smtClean="0"/>
              <a:t>-2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Transverse		10</a:t>
            </a:r>
            <a:r>
              <a:rPr lang="en-US" i="1" baseline="30000" dirty="0" smtClean="0"/>
              <a:t>-3</a:t>
            </a:r>
            <a:r>
              <a:rPr lang="en-US" i="1" dirty="0" smtClean="0"/>
              <a:t>-1</a:t>
            </a: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Ocean			10</a:t>
            </a:r>
            <a:r>
              <a:rPr lang="en-US" i="1" baseline="30000" dirty="0" smtClean="0"/>
              <a:t>-3</a:t>
            </a:r>
            <a:r>
              <a:rPr lang="en-US" i="1" dirty="0" smtClean="0"/>
              <a:t>-10</a:t>
            </a:r>
            <a:r>
              <a:rPr lang="en-US" i="1" baseline="30000" dirty="0" smtClean="0"/>
              <a:t>4</a:t>
            </a:r>
            <a:endParaRPr lang="en-US" i="1" baseline="30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7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16001" r="38263" b="14105"/>
          <a:stretch/>
        </p:blipFill>
        <p:spPr bwMode="auto">
          <a:xfrm>
            <a:off x="9285572" y="-1256766"/>
            <a:ext cx="4023360" cy="479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15" y="871538"/>
            <a:ext cx="4024313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956" y="325438"/>
            <a:ext cx="5173579" cy="1143000"/>
          </a:xfrm>
        </p:spPr>
        <p:txBody>
          <a:bodyPr/>
          <a:lstStyle/>
          <a:p>
            <a:r>
              <a:rPr lang="en-US" dirty="0" smtClean="0"/>
              <a:t>Grand River Plume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125888" y="2082265"/>
            <a:ext cx="423512" cy="2002055"/>
          </a:xfrm>
          <a:custGeom>
            <a:avLst/>
            <a:gdLst>
              <a:gd name="connsiteX0" fmla="*/ 346509 w 423512"/>
              <a:gd name="connsiteY0" fmla="*/ 0 h 2002055"/>
              <a:gd name="connsiteX1" fmla="*/ 423512 w 423512"/>
              <a:gd name="connsiteY1" fmla="*/ 741146 h 2002055"/>
              <a:gd name="connsiteX2" fmla="*/ 385010 w 423512"/>
              <a:gd name="connsiteY2" fmla="*/ 1376413 h 2002055"/>
              <a:gd name="connsiteX3" fmla="*/ 308008 w 423512"/>
              <a:gd name="connsiteY3" fmla="*/ 1819175 h 2002055"/>
              <a:gd name="connsiteX4" fmla="*/ 211756 w 423512"/>
              <a:gd name="connsiteY4" fmla="*/ 2002055 h 2002055"/>
              <a:gd name="connsiteX5" fmla="*/ 0 w 423512"/>
              <a:gd name="connsiteY5" fmla="*/ 1982804 h 20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512" h="2002055">
                <a:moveTo>
                  <a:pt x="346509" y="0"/>
                </a:moveTo>
                <a:lnTo>
                  <a:pt x="423512" y="741146"/>
                </a:lnTo>
                <a:lnTo>
                  <a:pt x="385010" y="1376413"/>
                </a:lnTo>
                <a:lnTo>
                  <a:pt x="308008" y="1819175"/>
                </a:lnTo>
                <a:lnTo>
                  <a:pt x="211756" y="2002055"/>
                </a:lnTo>
                <a:lnTo>
                  <a:pt x="0" y="198280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1" t="9814" r="25313" b="17223"/>
          <a:stretch/>
        </p:blipFill>
        <p:spPr bwMode="auto">
          <a:xfrm rot="790446">
            <a:off x="5753100" y="838309"/>
            <a:ext cx="30353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4" t="9445" r="27708" b="8148"/>
          <a:stretch/>
        </p:blipFill>
        <p:spPr bwMode="auto">
          <a:xfrm>
            <a:off x="-139700" y="647700"/>
            <a:ext cx="33782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7" r="41459" b="7000"/>
          <a:stretch/>
        </p:blipFill>
        <p:spPr bwMode="auto">
          <a:xfrm>
            <a:off x="4254500" y="-224703"/>
            <a:ext cx="2608329" cy="678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2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4799" y="423210"/>
            <a:ext cx="4500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Plumes, jets, and mixing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77" y="1073292"/>
            <a:ext cx="3619456" cy="241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40766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http://therapidian.org/water-quality-grand-river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74617"/>
            <a:ext cx="2519363" cy="168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54766" y="653483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http://www.globalunderwaterexplorers.org/content/ames-sink-tracer-test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19200" y="653234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http://therapidian.org/water-quality-grand-river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24972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78542" y="6546176"/>
            <a:ext cx="51126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http://www.newswise.com/articles/good-vibrations-from-deep-sea-smokers-may-keep-fish-out-of-hot-water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8544"/>
            <a:ext cx="3339541" cy="25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0570" y="27432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Jet of </a:t>
            </a:r>
            <a:r>
              <a:rPr lang="en-US" sz="1400" dirty="0" err="1" smtClean="0"/>
              <a:t>birefringent</a:t>
            </a:r>
            <a:r>
              <a:rPr lang="en-US" sz="1400" dirty="0" smtClean="0"/>
              <a:t> fluid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99786" y="307590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A free jet issuing into a quiescent fluid. The flow rate of the jet is around 2 cm/ sec; the volume of the jet is around 50 </a:t>
            </a:r>
            <a:r>
              <a:rPr lang="en-US" sz="900" dirty="0" err="1"/>
              <a:t>mL.</a:t>
            </a:r>
            <a:r>
              <a:rPr lang="en-US" sz="900" dirty="0"/>
              <a:t> The horizontal length of the field of view is about 15 cm. The flow visualization uses an inorganic, streaming </a:t>
            </a:r>
            <a:r>
              <a:rPr lang="en-US" sz="900" dirty="0" err="1"/>
              <a:t>birefringent</a:t>
            </a:r>
            <a:r>
              <a:rPr lang="en-US" sz="900" dirty="0"/>
              <a:t> fluid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8908" y="664006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http://www.efluids.com/efluids/gallery/gallery_pages/Blackstock.jsp</a:t>
            </a:r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1" y="4062191"/>
            <a:ext cx="2759755" cy="20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798234" y="3627209"/>
            <a:ext cx="2150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Grand River into Lake Michigan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93566" y="5943600"/>
            <a:ext cx="2121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Dye Tracer in Stream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5571" y="612474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Hydrothermal vent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81011" y="6107722"/>
            <a:ext cx="318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Groundwater plume, Paducah, KY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48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3" t="18333" r="35833" b="40834"/>
          <a:stretch/>
        </p:blipFill>
        <p:spPr bwMode="auto">
          <a:xfrm>
            <a:off x="1821906" y="2387599"/>
            <a:ext cx="5404394" cy="363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5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057" y="826181"/>
            <a:ext cx="8229600" cy="1143000"/>
          </a:xfrm>
        </p:spPr>
        <p:txBody>
          <a:bodyPr/>
          <a:lstStyle/>
          <a:p>
            <a:r>
              <a:rPr lang="en-US" dirty="0" err="1" smtClean="0"/>
              <a:t>Peclet</a:t>
            </a:r>
            <a:r>
              <a:rPr lang="en-US" dirty="0" smtClean="0"/>
              <a:t> Number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234" y="238502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L:  characteristic length</a:t>
            </a:r>
          </a:p>
          <a:p>
            <a:r>
              <a:rPr lang="en-US" dirty="0" err="1">
                <a:solidFill>
                  <a:prstClr val="black"/>
                </a:solidFill>
              </a:rPr>
              <a:t>v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:   velocity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D:    diffusion or dispersion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i="1" dirty="0" smtClean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:  diameter of source</a:t>
            </a:r>
          </a:p>
          <a:p>
            <a:r>
              <a:rPr lang="en-US" i="1" dirty="0" smtClean="0">
                <a:solidFill>
                  <a:prstClr val="black"/>
                </a:solidFill>
              </a:rPr>
              <a:t>W</a:t>
            </a:r>
            <a:r>
              <a:rPr lang="en-US" dirty="0" smtClean="0">
                <a:solidFill>
                  <a:prstClr val="black"/>
                </a:solidFill>
              </a:rPr>
              <a:t>: width of plume</a:t>
            </a:r>
          </a:p>
          <a:p>
            <a:r>
              <a:rPr lang="en-US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i="1" dirty="0" smtClean="0">
                <a:solidFill>
                  <a:prstClr val="black"/>
                </a:solidFill>
              </a:rPr>
              <a:t>L</a:t>
            </a:r>
            <a:r>
              <a:rPr lang="en-US" dirty="0" smtClean="0">
                <a:solidFill>
                  <a:prstClr val="black"/>
                </a:solidFill>
              </a:rPr>
              <a:t>:  travel distance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6057" y="493486"/>
            <a:ext cx="409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</a:rPr>
              <a:t>Peclet</a:t>
            </a:r>
            <a:r>
              <a:rPr lang="en-US" sz="4000" dirty="0" smtClean="0">
                <a:solidFill>
                  <a:prstClr val="black"/>
                </a:solidFill>
              </a:rPr>
              <a:t> Number</a:t>
            </a:r>
            <a:endParaRPr lang="en-US" sz="4000" dirty="0">
              <a:solidFill>
                <a:prstClr val="black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951045"/>
              </p:ext>
            </p:extLst>
          </p:nvPr>
        </p:nvGraphicFramePr>
        <p:xfrm>
          <a:off x="4239758" y="1412875"/>
          <a:ext cx="15240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6" name="Equation" r:id="rId3" imgW="609336" imgH="393529" progId="Equation.DSMT4">
                  <p:embed/>
                </p:oleObj>
              </mc:Choice>
              <mc:Fallback>
                <p:oleObj name="Equation" r:id="rId3" imgW="609336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9758" y="1412875"/>
                        <a:ext cx="152400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746592"/>
              </p:ext>
            </p:extLst>
          </p:nvPr>
        </p:nvGraphicFramePr>
        <p:xfrm>
          <a:off x="6950075" y="2798763"/>
          <a:ext cx="15049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7" name="Equation" r:id="rId5" imgW="685800" imgH="431640" progId="Equation.DSMT4">
                  <p:embed/>
                </p:oleObj>
              </mc:Choice>
              <mc:Fallback>
                <p:oleObj name="Equation" r:id="rId5" imgW="685800" imgH="431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0075" y="2798763"/>
                        <a:ext cx="150495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367109"/>
              </p:ext>
            </p:extLst>
          </p:nvPr>
        </p:nvGraphicFramePr>
        <p:xfrm>
          <a:off x="4406446" y="2873375"/>
          <a:ext cx="149225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8" name="Equation" r:id="rId7" imgW="596641" imgH="393529" progId="Equation.DSMT4">
                  <p:embed/>
                </p:oleObj>
              </mc:Choice>
              <mc:Fallback>
                <p:oleObj name="Equation" r:id="rId7" imgW="596641" imgH="39352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6446" y="2873375"/>
                        <a:ext cx="1492250" cy="9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890336"/>
              </p:ext>
            </p:extLst>
          </p:nvPr>
        </p:nvGraphicFramePr>
        <p:xfrm>
          <a:off x="4104821" y="3946525"/>
          <a:ext cx="349250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9" name="Equation" r:id="rId9" imgW="1396800" imgH="444240" progId="Equation.DSMT4">
                  <p:embed/>
                </p:oleObj>
              </mc:Choice>
              <mc:Fallback>
                <p:oleObj name="Equation" r:id="rId9" imgW="1396800" imgH="4442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821" y="3946525"/>
                        <a:ext cx="3492500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092785"/>
              </p:ext>
            </p:extLst>
          </p:nvPr>
        </p:nvGraphicFramePr>
        <p:xfrm>
          <a:off x="4212771" y="5181600"/>
          <a:ext cx="3302000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0" name="Equation" r:id="rId11" imgW="1320480" imgH="457200" progId="Equation.DSMT4">
                  <p:embed/>
                </p:oleObj>
              </mc:Choice>
              <mc:Fallback>
                <p:oleObj name="Equation" r:id="rId11" imgW="132048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771" y="5181600"/>
                        <a:ext cx="3302000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50" name="Picture 2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t="27722" r="29905" b="53333"/>
          <a:stretch/>
        </p:blipFill>
        <p:spPr bwMode="auto">
          <a:xfrm>
            <a:off x="520700" y="5080000"/>
            <a:ext cx="35152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927100" y="6121400"/>
            <a:ext cx="1530350" cy="0"/>
          </a:xfrm>
          <a:custGeom>
            <a:avLst/>
            <a:gdLst>
              <a:gd name="connsiteX0" fmla="*/ 0 w 1530350"/>
              <a:gd name="connsiteY0" fmla="*/ 0 h 0"/>
              <a:gd name="connsiteX1" fmla="*/ 1530350 w 15303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0350">
                <a:moveTo>
                  <a:pt x="0" y="0"/>
                </a:moveTo>
                <a:lnTo>
                  <a:pt x="1530350" y="0"/>
                </a:lnTo>
              </a:path>
            </a:pathLst>
          </a:custGeom>
          <a:noFill/>
          <a:ln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22400" y="6121400"/>
            <a:ext cx="225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i="1" dirty="0" smtClean="0"/>
              <a:t>L</a:t>
            </a:r>
            <a:endParaRPr lang="en-US" i="1" dirty="0"/>
          </a:p>
        </p:txBody>
      </p:sp>
      <p:sp>
        <p:nvSpPr>
          <p:cNvPr id="22" name="Freeform 21"/>
          <p:cNvSpPr/>
          <p:nvPr/>
        </p:nvSpPr>
        <p:spPr>
          <a:xfrm>
            <a:off x="2438400" y="5257800"/>
            <a:ext cx="6350" cy="552450"/>
          </a:xfrm>
          <a:custGeom>
            <a:avLst/>
            <a:gdLst>
              <a:gd name="connsiteX0" fmla="*/ 0 w 6350"/>
              <a:gd name="connsiteY0" fmla="*/ 552450 h 552450"/>
              <a:gd name="connsiteX1" fmla="*/ 6350 w 6350"/>
              <a:gd name="connsiteY1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552450">
                <a:moveTo>
                  <a:pt x="0" y="552450"/>
                </a:moveTo>
                <a:cubicBezTo>
                  <a:pt x="2117" y="368300"/>
                  <a:pt x="4233" y="184150"/>
                  <a:pt x="6350" y="0"/>
                </a:cubicBezTo>
              </a:path>
            </a:pathLst>
          </a:custGeom>
          <a:noFill/>
          <a:ln w="15875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40907" y="5327650"/>
            <a:ext cx="56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W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1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 in Porous Media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203" t="23571" r="11610" b="27604"/>
          <a:stretch>
            <a:fillRect/>
          </a:stretch>
        </p:blipFill>
        <p:spPr bwMode="auto">
          <a:xfrm>
            <a:off x="2286000" y="4267200"/>
            <a:ext cx="312157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9531" t="21875" r="4688" b="26042"/>
          <a:stretch>
            <a:fillRect/>
          </a:stretch>
        </p:blipFill>
        <p:spPr bwMode="auto">
          <a:xfrm>
            <a:off x="2286001" y="2391266"/>
            <a:ext cx="3048000" cy="15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38800" y="2743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Photomicrograph of pore space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114800"/>
            <a:ext cx="16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Constant head and no flow boundaries</a:t>
            </a:r>
          </a:p>
          <a:p>
            <a:endParaRPr lang="en-US" dirty="0"/>
          </a:p>
          <a:p>
            <a:r>
              <a:rPr lang="en-US" dirty="0" smtClean="0"/>
              <a:t>Color is head, lines are streamlines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0" y="4343400"/>
            <a:ext cx="228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0" y="5181600"/>
            <a:ext cx="152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334000" y="5791200"/>
            <a:ext cx="617220" cy="320040"/>
          </a:xfrm>
          <a:custGeom>
            <a:avLst/>
            <a:gdLst>
              <a:gd name="connsiteX0" fmla="*/ 617220 w 617220"/>
              <a:gd name="connsiteY0" fmla="*/ 320040 h 320040"/>
              <a:gd name="connsiteX1" fmla="*/ 251460 w 617220"/>
              <a:gd name="connsiteY1" fmla="*/ 45720 h 320040"/>
              <a:gd name="connsiteX2" fmla="*/ 251460 w 617220"/>
              <a:gd name="connsiteY2" fmla="*/ 297180 h 320040"/>
              <a:gd name="connsiteX3" fmla="*/ 0 w 617220"/>
              <a:gd name="connsiteY3" fmla="*/ 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220" h="320040">
                <a:moveTo>
                  <a:pt x="617220" y="320040"/>
                </a:moveTo>
                <a:cubicBezTo>
                  <a:pt x="464820" y="184785"/>
                  <a:pt x="312420" y="49530"/>
                  <a:pt x="251460" y="45720"/>
                </a:cubicBezTo>
                <a:cubicBezTo>
                  <a:pt x="190500" y="41910"/>
                  <a:pt x="293370" y="304800"/>
                  <a:pt x="251460" y="297180"/>
                </a:cubicBezTo>
                <a:cubicBezTo>
                  <a:pt x="209550" y="289560"/>
                  <a:pt x="104775" y="144780"/>
                  <a:pt x="0" y="0"/>
                </a:cubicBezTo>
              </a:path>
            </a:pathLst>
          </a:cu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38696" t="18840" r="7188" b="10929"/>
          <a:stretch>
            <a:fillRect/>
          </a:stretch>
        </p:blipFill>
        <p:spPr bwMode="auto">
          <a:xfrm>
            <a:off x="2238466" y="1138307"/>
            <a:ext cx="5239657" cy="509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 rot="16200000">
            <a:off x="242575" y="2951485"/>
            <a:ext cx="43764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Longitudinal </a:t>
            </a:r>
            <a:r>
              <a:rPr lang="en-US" sz="2800" dirty="0" err="1" smtClean="0"/>
              <a:t>Dispersivity</a:t>
            </a:r>
            <a:r>
              <a:rPr lang="en-US" sz="2800" dirty="0" smtClean="0"/>
              <a:t> (m)</a:t>
            </a:r>
            <a:endParaRPr lang="en-US" sz="2800" dirty="0"/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5008880" y="2948940"/>
          <a:ext cx="177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4" name="Equation" r:id="rId6" imgW="177480" imgH="228600" progId="Equation.DSMT4">
                  <p:embed/>
                </p:oleObj>
              </mc:Choice>
              <mc:Fallback>
                <p:oleObj name="Equation" r:id="rId6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880" y="2948940"/>
                        <a:ext cx="1778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2640330" y="1139190"/>
            <a:ext cx="6477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97480" y="1710690"/>
            <a:ext cx="2190750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 smtClean="0"/>
              <a:t>1000</a:t>
            </a:r>
          </a:p>
          <a:p>
            <a:pPr>
              <a:lnSpc>
                <a:spcPts val="1800"/>
              </a:lnSpc>
            </a:pPr>
            <a:endParaRPr lang="en-US" dirty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r>
              <a:rPr lang="en-US" dirty="0" smtClean="0"/>
              <a:t>100</a:t>
            </a:r>
          </a:p>
          <a:p>
            <a:pPr>
              <a:lnSpc>
                <a:spcPts val="1800"/>
              </a:lnSpc>
            </a:pPr>
            <a:endParaRPr lang="en-US" dirty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r>
              <a:rPr lang="en-US" dirty="0" smtClean="0"/>
              <a:t>10</a:t>
            </a:r>
          </a:p>
          <a:p>
            <a:pPr>
              <a:lnSpc>
                <a:spcPts val="1800"/>
              </a:lnSpc>
            </a:pPr>
            <a:endParaRPr lang="en-US" dirty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r>
              <a:rPr lang="en-US" dirty="0" smtClean="0"/>
              <a:t>1</a:t>
            </a:r>
          </a:p>
          <a:p>
            <a:pPr>
              <a:lnSpc>
                <a:spcPts val="1800"/>
              </a:lnSpc>
            </a:pPr>
            <a:endParaRPr lang="en-US" dirty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r>
              <a:rPr lang="en-US" dirty="0" smtClean="0"/>
              <a:t>0.1</a:t>
            </a:r>
          </a:p>
          <a:p>
            <a:pPr>
              <a:lnSpc>
                <a:spcPts val="1800"/>
              </a:lnSpc>
            </a:pPr>
            <a:endParaRPr lang="en-US" dirty="0"/>
          </a:p>
          <a:p>
            <a:pPr>
              <a:lnSpc>
                <a:spcPts val="1800"/>
              </a:lnSpc>
            </a:pPr>
            <a:endParaRPr lang="en-US" dirty="0" smtClean="0"/>
          </a:p>
          <a:p>
            <a:pPr>
              <a:lnSpc>
                <a:spcPts val="1800"/>
              </a:lnSpc>
            </a:pPr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3249930" y="5292090"/>
            <a:ext cx="3790950" cy="381000"/>
          </a:xfrm>
          <a:custGeom>
            <a:avLst/>
            <a:gdLst>
              <a:gd name="connsiteX0" fmla="*/ 3752850 w 3790950"/>
              <a:gd name="connsiteY0" fmla="*/ 0 h 381000"/>
              <a:gd name="connsiteX1" fmla="*/ 0 w 3790950"/>
              <a:gd name="connsiteY1" fmla="*/ 76200 h 381000"/>
              <a:gd name="connsiteX2" fmla="*/ 0 w 3790950"/>
              <a:gd name="connsiteY2" fmla="*/ 381000 h 381000"/>
              <a:gd name="connsiteX3" fmla="*/ 3790950 w 3790950"/>
              <a:gd name="connsiteY3" fmla="*/ 361950 h 381000"/>
              <a:gd name="connsiteX4" fmla="*/ 3752850 w 3790950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0950" h="381000">
                <a:moveTo>
                  <a:pt x="3752850" y="0"/>
                </a:moveTo>
                <a:lnTo>
                  <a:pt x="0" y="76200"/>
                </a:lnTo>
                <a:lnTo>
                  <a:pt x="0" y="381000"/>
                </a:lnTo>
                <a:lnTo>
                  <a:pt x="3790950" y="361950"/>
                </a:lnTo>
                <a:lnTo>
                  <a:pt x="37528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5630" y="5692140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1           10       100     1000    10,000 100,000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1" y="5692140"/>
            <a:ext cx="51358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Scale of measurement (m)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 rot="18842056">
            <a:off x="4938124" y="1564641"/>
            <a:ext cx="1393371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a</a:t>
            </a:r>
            <a:r>
              <a:rPr lang="en-US" sz="2800" baseline="-25000" dirty="0" err="1" smtClean="0"/>
              <a:t>L</a:t>
            </a:r>
            <a:r>
              <a:rPr lang="en-US" sz="2800" dirty="0" smtClean="0"/>
              <a:t>=0.1</a:t>
            </a:r>
            <a:r>
              <a:rPr lang="en-US" sz="2800" i="1" dirty="0" smtClean="0"/>
              <a:t>x</a:t>
            </a:r>
            <a:endParaRPr lang="en-US" sz="2800" i="1" dirty="0"/>
          </a:p>
        </p:txBody>
      </p:sp>
      <p:sp>
        <p:nvSpPr>
          <p:cNvPr id="25" name="Freeform 24"/>
          <p:cNvSpPr/>
          <p:nvPr/>
        </p:nvSpPr>
        <p:spPr>
          <a:xfrm>
            <a:off x="3283494" y="1216297"/>
            <a:ext cx="3454400" cy="4107543"/>
          </a:xfrm>
          <a:custGeom>
            <a:avLst/>
            <a:gdLst>
              <a:gd name="connsiteX0" fmla="*/ 0 w 3454400"/>
              <a:gd name="connsiteY0" fmla="*/ 0 h 4107543"/>
              <a:gd name="connsiteX1" fmla="*/ 58057 w 3454400"/>
              <a:gd name="connsiteY1" fmla="*/ 4107543 h 4107543"/>
              <a:gd name="connsiteX2" fmla="*/ 3454400 w 3454400"/>
              <a:gd name="connsiteY2" fmla="*/ 4064000 h 41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0" h="4107543">
                <a:moveTo>
                  <a:pt x="0" y="0"/>
                </a:moveTo>
                <a:lnTo>
                  <a:pt x="58057" y="4107543"/>
                </a:lnTo>
                <a:lnTo>
                  <a:pt x="3454400" y="4064000"/>
                </a:ln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8838341">
            <a:off x="2594507" y="2920724"/>
            <a:ext cx="4699664" cy="109836"/>
          </a:xfrm>
          <a:prstGeom prst="rect">
            <a:avLst/>
          </a:prstGeom>
          <a:solidFill>
            <a:srgbClr val="C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589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http://www.crustbuster.com/Products/dry-fertilizer-products~blending-and-handling.html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7017" y="657973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http://water.me.vccs.edu/math/flocculation_math.html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4" b="24144"/>
          <a:stretch/>
        </p:blipFill>
        <p:spPr bwMode="auto">
          <a:xfrm>
            <a:off x="5693588" y="2008425"/>
            <a:ext cx="2994250" cy="10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66235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http://en.wikipedia.org/wiki/File:Chemineer_Kenics_Static_Mixer.JPG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88" y="3452812"/>
            <a:ext cx="337185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10648" r="64059" b="9491"/>
          <a:stretch/>
        </p:blipFill>
        <p:spPr bwMode="auto">
          <a:xfrm>
            <a:off x="533400" y="1438275"/>
            <a:ext cx="393954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360591"/>
            <a:ext cx="309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Clemson Waste Water Treatment Plant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589" y="385011"/>
            <a:ext cx="3970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Static Mixers</a:t>
            </a:r>
          </a:p>
          <a:p>
            <a:r>
              <a:rPr lang="en-US" dirty="0" smtClean="0"/>
              <a:t>Mix fluids using energy from flow alone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97054" y="160174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In-line Mixer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635768" y="1249066"/>
            <a:ext cx="2447925" cy="3019426"/>
            <a:chOff x="2635768" y="1249066"/>
            <a:chExt cx="2447925" cy="3019426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2" t="21071" r="69575" b="23527"/>
            <a:stretch/>
          </p:blipFill>
          <p:spPr bwMode="auto">
            <a:xfrm>
              <a:off x="2635768" y="1249066"/>
              <a:ext cx="2447925" cy="3019426"/>
            </a:xfrm>
            <a:prstGeom prst="rect">
              <a:avLst/>
            </a:prstGeom>
            <a:noFill/>
            <a:ln w="349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747236" y="1438275"/>
              <a:ext cx="2224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Chlorine Mixing Tank</a:t>
              </a:r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4" y="3573149"/>
            <a:ext cx="3579699" cy="2684775"/>
          </a:xfrm>
          <a:prstGeom prst="rect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4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86362" cy="1143000"/>
          </a:xfrm>
        </p:spPr>
        <p:txBody>
          <a:bodyPr/>
          <a:lstStyle/>
          <a:p>
            <a:r>
              <a:rPr lang="en-US" dirty="0" smtClean="0"/>
              <a:t>Active Mixers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0589" y="6553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http://www.crustbuster.com/Products/dry-fertilizer-products~blending-and-handling.html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9" y="977460"/>
            <a:ext cx="2387146" cy="287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07017" y="657973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http://water.me.vccs.edu/math/flocculation_math.html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66235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http://en.wikipedia.org/wiki/File:Chemineer_Kenics_Static_Mixer.JPG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56" y="4114488"/>
            <a:ext cx="23812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0" y="1695337"/>
            <a:ext cx="247674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0" y="4355118"/>
            <a:ext cx="1306765" cy="19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60" y="3084824"/>
            <a:ext cx="23241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5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8274" y="2932617"/>
            <a:ext cx="2376715" cy="118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Advection and Diffusion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426200" y="2161229"/>
            <a:ext cx="304800" cy="293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861629" y="2033953"/>
            <a:ext cx="1016000" cy="232228"/>
          </a:xfrm>
          <a:custGeom>
            <a:avLst/>
            <a:gdLst>
              <a:gd name="connsiteX0" fmla="*/ 0 w 2293257"/>
              <a:gd name="connsiteY0" fmla="*/ 493486 h 493486"/>
              <a:gd name="connsiteX1" fmla="*/ 2293257 w 2293257"/>
              <a:gd name="connsiteY1" fmla="*/ 0 h 493486"/>
              <a:gd name="connsiteX0" fmla="*/ 0 w 1016000"/>
              <a:gd name="connsiteY0" fmla="*/ 232228 h 232228"/>
              <a:gd name="connsiteX1" fmla="*/ 1016000 w 1016000"/>
              <a:gd name="connsiteY1" fmla="*/ 0 h 2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6000" h="232228">
                <a:moveTo>
                  <a:pt x="0" y="232228"/>
                </a:moveTo>
                <a:lnTo>
                  <a:pt x="1016000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84372" y="2371409"/>
            <a:ext cx="2293257" cy="493486"/>
          </a:xfrm>
          <a:custGeom>
            <a:avLst/>
            <a:gdLst>
              <a:gd name="connsiteX0" fmla="*/ 0 w 2293257"/>
              <a:gd name="connsiteY0" fmla="*/ 493486 h 493486"/>
              <a:gd name="connsiteX1" fmla="*/ 2293257 w 2293257"/>
              <a:gd name="connsiteY1" fmla="*/ 0 h 4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93257" h="493486">
                <a:moveTo>
                  <a:pt x="0" y="493486"/>
                </a:moveTo>
                <a:lnTo>
                  <a:pt x="2293257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9" t="38574" r="45369" b="42632"/>
          <a:stretch/>
        </p:blipFill>
        <p:spPr bwMode="auto">
          <a:xfrm>
            <a:off x="3200402" y="2858736"/>
            <a:ext cx="638629" cy="97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1" t="42732" r="42881" b="42732"/>
          <a:stretch/>
        </p:blipFill>
        <p:spPr bwMode="auto">
          <a:xfrm>
            <a:off x="2813958" y="2963351"/>
            <a:ext cx="1411516" cy="108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9" t="41782" r="43000" b="40566"/>
          <a:stretch/>
        </p:blipFill>
        <p:spPr bwMode="auto">
          <a:xfrm>
            <a:off x="2924630" y="2858736"/>
            <a:ext cx="1413036" cy="144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0" t="39828" r="43000" b="38635"/>
          <a:stretch/>
        </p:blipFill>
        <p:spPr bwMode="auto">
          <a:xfrm>
            <a:off x="2601686" y="2460431"/>
            <a:ext cx="1941286" cy="227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9" t="43796" r="45369" b="44915"/>
          <a:stretch/>
        </p:blipFill>
        <p:spPr bwMode="auto">
          <a:xfrm rot="20791427">
            <a:off x="6259285" y="2008552"/>
            <a:ext cx="638629" cy="58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5363026" y="1814562"/>
            <a:ext cx="2293257" cy="493486"/>
          </a:xfrm>
          <a:custGeom>
            <a:avLst/>
            <a:gdLst>
              <a:gd name="connsiteX0" fmla="*/ 0 w 2293257"/>
              <a:gd name="connsiteY0" fmla="*/ 493486 h 493486"/>
              <a:gd name="connsiteX1" fmla="*/ 2293257 w 2293257"/>
              <a:gd name="connsiteY1" fmla="*/ 0 h 4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93257" h="493486">
                <a:moveTo>
                  <a:pt x="0" y="493486"/>
                </a:moveTo>
                <a:lnTo>
                  <a:pt x="2293257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24714" y="2396809"/>
            <a:ext cx="914400" cy="188685"/>
          </a:xfrm>
          <a:custGeom>
            <a:avLst/>
            <a:gdLst>
              <a:gd name="connsiteX0" fmla="*/ 0 w 2293257"/>
              <a:gd name="connsiteY0" fmla="*/ 493486 h 493486"/>
              <a:gd name="connsiteX1" fmla="*/ 2293257 w 2293257"/>
              <a:gd name="connsiteY1" fmla="*/ 0 h 493486"/>
              <a:gd name="connsiteX0" fmla="*/ 0 w 1436914"/>
              <a:gd name="connsiteY0" fmla="*/ 304800 h 304800"/>
              <a:gd name="connsiteX1" fmla="*/ 1436914 w 1436914"/>
              <a:gd name="connsiteY1" fmla="*/ 0 h 304800"/>
              <a:gd name="connsiteX0" fmla="*/ 0 w 914400"/>
              <a:gd name="connsiteY0" fmla="*/ 188685 h 188685"/>
              <a:gd name="connsiteX1" fmla="*/ 914400 w 914400"/>
              <a:gd name="connsiteY1" fmla="*/ 0 h 18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188685">
                <a:moveTo>
                  <a:pt x="0" y="188685"/>
                </a:moveTo>
                <a:lnTo>
                  <a:pt x="914400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59541" y="1251305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Advection:  Transport of substance due to bulk motion of 	fluid.   </a:t>
            </a:r>
            <a:r>
              <a:rPr lang="en-US" sz="2400" dirty="0"/>
              <a:t>	</a:t>
            </a:r>
            <a:r>
              <a:rPr lang="en-US" sz="2400" dirty="0" err="1" smtClean="0"/>
              <a:t>a.k.a</a:t>
            </a:r>
            <a:r>
              <a:rPr lang="en-US" sz="2400" dirty="0" smtClean="0"/>
              <a:t>  convection (heat)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Advective</a:t>
            </a:r>
            <a:r>
              <a:rPr lang="en-US" sz="2400" dirty="0" smtClean="0"/>
              <a:t> mass flux:  </a:t>
            </a:r>
            <a:r>
              <a:rPr lang="en-US" sz="2400" b="1" dirty="0" err="1" smtClean="0"/>
              <a:t>u</a:t>
            </a:r>
            <a:r>
              <a:rPr lang="en-US" sz="2400" i="1" dirty="0" err="1" smtClean="0"/>
              <a:t>C</a:t>
            </a:r>
            <a:r>
              <a:rPr lang="en-US" sz="2400" dirty="0" smtClean="0"/>
              <a:t> </a:t>
            </a:r>
          </a:p>
          <a:p>
            <a:endParaRPr lang="en-US" sz="2400" dirty="0"/>
          </a:p>
          <a:p>
            <a:r>
              <a:rPr lang="en-US" sz="2400" dirty="0" smtClean="0"/>
              <a:t>Diffusion:  </a:t>
            </a:r>
            <a:endParaRPr lang="en-US" sz="24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9" t="43561" r="45369" b="42632"/>
          <a:stretch/>
        </p:blipFill>
        <p:spPr bwMode="auto">
          <a:xfrm>
            <a:off x="1825171" y="4810124"/>
            <a:ext cx="638629" cy="71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1" t="42732" r="42881" b="42732"/>
          <a:stretch/>
        </p:blipFill>
        <p:spPr bwMode="auto">
          <a:xfrm>
            <a:off x="3160483" y="4636549"/>
            <a:ext cx="1411516" cy="108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9" t="41782" r="43000" b="40566"/>
          <a:stretch/>
        </p:blipFill>
        <p:spPr bwMode="auto">
          <a:xfrm>
            <a:off x="4956160" y="4457006"/>
            <a:ext cx="1413036" cy="144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0" t="39828" r="43000" b="38635"/>
          <a:stretch/>
        </p:blipFill>
        <p:spPr bwMode="auto">
          <a:xfrm>
            <a:off x="6858121" y="4044181"/>
            <a:ext cx="1941286" cy="227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7771" y="5903689"/>
            <a:ext cx="335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 action="ppaction://hlinkfile"/>
              </a:rPr>
              <a:t>Source</a:t>
            </a:r>
            <a:r>
              <a:rPr lang="en-US" dirty="0" smtClean="0"/>
              <a:t> w/ </a:t>
            </a:r>
            <a:r>
              <a:rPr lang="en-US" dirty="0" err="1" smtClean="0"/>
              <a:t>disp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486" y="5903689"/>
            <a:ext cx="133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 action="ppaction://hlinkfile"/>
              </a:rPr>
              <a:t>advection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278 L 0.1882 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22396 -0.004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24375 0.0027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Types:   Longitudinal, Transverse</a:t>
            </a:r>
          </a:p>
          <a:p>
            <a:r>
              <a:rPr lang="en-US" dirty="0" smtClean="0"/>
              <a:t>Causes</a:t>
            </a:r>
          </a:p>
          <a:p>
            <a:pPr lvl="1"/>
            <a:r>
              <a:rPr lang="en-US" dirty="0" smtClean="0"/>
              <a:t>Gradient in flow velocity</a:t>
            </a:r>
          </a:p>
          <a:p>
            <a:pPr lvl="2"/>
            <a:r>
              <a:rPr lang="en-US" dirty="0"/>
              <a:t>Laminar , Taylor dispersion</a:t>
            </a:r>
            <a:endParaRPr lang="en-US" dirty="0" smtClean="0"/>
          </a:p>
          <a:p>
            <a:pPr lvl="2"/>
            <a:r>
              <a:rPr lang="en-US" dirty="0" smtClean="0"/>
              <a:t>Turbulent</a:t>
            </a:r>
          </a:p>
          <a:p>
            <a:pPr lvl="1"/>
            <a:r>
              <a:rPr lang="en-US" dirty="0" smtClean="0"/>
              <a:t>Splitting of flow paths</a:t>
            </a:r>
          </a:p>
          <a:p>
            <a:pPr lvl="2"/>
            <a:r>
              <a:rPr lang="en-US" dirty="0" smtClean="0"/>
              <a:t>Turbulent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echanical</a:t>
            </a:r>
          </a:p>
        </p:txBody>
      </p:sp>
    </p:spTree>
    <p:extLst>
      <p:ext uri="{BB962C8B-B14F-4D97-AF65-F5344CB8AC3E}">
        <p14:creationId xmlns:p14="http://schemas.microsoft.com/office/powerpoint/2010/main" val="41939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in flow velocity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07932" y="4292522"/>
            <a:ext cx="5996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Longitudinal dispersion from velocity gradients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olecular diffusion (green) reduces longitudinal dispersion</a:t>
            </a:r>
          </a:p>
          <a:p>
            <a:endParaRPr lang="en-US" dirty="0"/>
          </a:p>
        </p:txBody>
      </p:sp>
      <p:grpSp>
        <p:nvGrpSpPr>
          <p:cNvPr id="31751" name="Group 31750"/>
          <p:cNvGrpSpPr/>
          <p:nvPr/>
        </p:nvGrpSpPr>
        <p:grpSpPr>
          <a:xfrm>
            <a:off x="2756521" y="1560393"/>
            <a:ext cx="3563355" cy="2002432"/>
            <a:chOff x="1066397" y="1736361"/>
            <a:chExt cx="2852761" cy="1556087"/>
          </a:xfrm>
        </p:grpSpPr>
        <p:grpSp>
          <p:nvGrpSpPr>
            <p:cNvPr id="4" name="Group 3"/>
            <p:cNvGrpSpPr/>
            <p:nvPr/>
          </p:nvGrpSpPr>
          <p:grpSpPr>
            <a:xfrm>
              <a:off x="1066397" y="1736361"/>
              <a:ext cx="2852761" cy="1556087"/>
              <a:chOff x="2781300" y="4381500"/>
              <a:chExt cx="1709737" cy="94107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781300" y="4629150"/>
                <a:ext cx="1709737" cy="44577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781300" y="4381500"/>
                <a:ext cx="1707242" cy="2476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781300" y="5074920"/>
                <a:ext cx="1707242" cy="2476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 flipV="1">
                <a:off x="2943225" y="4716782"/>
                <a:ext cx="223837" cy="45719"/>
              </a:xfrm>
              <a:custGeom>
                <a:avLst/>
                <a:gdLst>
                  <a:gd name="connsiteX0" fmla="*/ 0 w 114300"/>
                  <a:gd name="connsiteY0" fmla="*/ 0 h 0"/>
                  <a:gd name="connsiteX1" fmla="*/ 114300 w 114300"/>
                  <a:gd name="connsiteY1" fmla="*/ 0 h 0"/>
                  <a:gd name="connsiteX2" fmla="*/ 114300 w 1143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0"/>
                    </a:lnTo>
                  </a:path>
                </a:pathLst>
              </a:custGeom>
              <a:ln w="190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2952750" y="4843462"/>
                <a:ext cx="361949" cy="45719"/>
              </a:xfrm>
              <a:custGeom>
                <a:avLst/>
                <a:gdLst>
                  <a:gd name="connsiteX0" fmla="*/ 0 w 114300"/>
                  <a:gd name="connsiteY0" fmla="*/ 0 h 0"/>
                  <a:gd name="connsiteX1" fmla="*/ 114300 w 114300"/>
                  <a:gd name="connsiteY1" fmla="*/ 0 h 0"/>
                  <a:gd name="connsiteX2" fmla="*/ 114300 w 1143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0"/>
                    </a:lnTo>
                  </a:path>
                </a:pathLst>
              </a:custGeom>
              <a:ln w="190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V="1">
                <a:off x="2947988" y="4897757"/>
                <a:ext cx="233362" cy="45719"/>
              </a:xfrm>
              <a:custGeom>
                <a:avLst/>
                <a:gdLst>
                  <a:gd name="connsiteX0" fmla="*/ 0 w 114300"/>
                  <a:gd name="connsiteY0" fmla="*/ 0 h 0"/>
                  <a:gd name="connsiteX1" fmla="*/ 114300 w 114300"/>
                  <a:gd name="connsiteY1" fmla="*/ 0 h 0"/>
                  <a:gd name="connsiteX2" fmla="*/ 114300 w 1143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0"/>
                    </a:lnTo>
                  </a:path>
                </a:pathLst>
              </a:custGeom>
              <a:ln w="190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943225" y="4676776"/>
                <a:ext cx="114300" cy="0"/>
              </a:xfrm>
              <a:custGeom>
                <a:avLst/>
                <a:gdLst>
                  <a:gd name="connsiteX0" fmla="*/ 0 w 114300"/>
                  <a:gd name="connsiteY0" fmla="*/ 0 h 0"/>
                  <a:gd name="connsiteX1" fmla="*/ 114300 w 114300"/>
                  <a:gd name="connsiteY1" fmla="*/ 0 h 0"/>
                  <a:gd name="connsiteX2" fmla="*/ 114300 w 1143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0"/>
                    </a:lnTo>
                  </a:path>
                </a:pathLst>
              </a:custGeom>
              <a:ln w="190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2947988" y="5033963"/>
                <a:ext cx="114300" cy="0"/>
              </a:xfrm>
              <a:custGeom>
                <a:avLst/>
                <a:gdLst>
                  <a:gd name="connsiteX0" fmla="*/ 0 w 114300"/>
                  <a:gd name="connsiteY0" fmla="*/ 0 h 0"/>
                  <a:gd name="connsiteX1" fmla="*/ 114300 w 114300"/>
                  <a:gd name="connsiteY1" fmla="*/ 0 h 0"/>
                  <a:gd name="connsiteX2" fmla="*/ 114300 w 1143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0"/>
                    </a:lnTo>
                  </a:path>
                </a:pathLst>
              </a:custGeom>
              <a:ln w="190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839810" y="498202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844800" y="4857750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310662" y="4844529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147604" y="498742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Freeform 65"/>
            <p:cNvSpPr/>
            <p:nvPr/>
          </p:nvSpPr>
          <p:spPr>
            <a:xfrm>
              <a:off x="3289156" y="2167778"/>
              <a:ext cx="373495" cy="690063"/>
            </a:xfrm>
            <a:custGeom>
              <a:avLst/>
              <a:gdLst>
                <a:gd name="connsiteX0" fmla="*/ 9625 w 9625"/>
                <a:gd name="connsiteY0" fmla="*/ 712270 h 712270"/>
                <a:gd name="connsiteX1" fmla="*/ 0 w 9625"/>
                <a:gd name="connsiteY1" fmla="*/ 0 h 71227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3299 w 648595"/>
                <a:gd name="connsiteY0" fmla="*/ 9733 h 9733"/>
                <a:gd name="connsiteX1" fmla="*/ 648595 w 648595"/>
                <a:gd name="connsiteY1" fmla="*/ 4592 h 9733"/>
                <a:gd name="connsiteX2" fmla="*/ 0 w 648595"/>
                <a:gd name="connsiteY2" fmla="*/ 0 h 9733"/>
                <a:gd name="connsiteX0" fmla="*/ 205 w 10000"/>
                <a:gd name="connsiteY0" fmla="*/ 10000 h 10000"/>
                <a:gd name="connsiteX1" fmla="*/ 10000 w 10000"/>
                <a:gd name="connsiteY1" fmla="*/ 4718 h 10000"/>
                <a:gd name="connsiteX2" fmla="*/ 0 w 10000"/>
                <a:gd name="connsiteY2" fmla="*/ 0 h 10000"/>
                <a:gd name="connsiteX0" fmla="*/ 205 w 10000"/>
                <a:gd name="connsiteY0" fmla="*/ 10000 h 10000"/>
                <a:gd name="connsiteX1" fmla="*/ 10000 w 10000"/>
                <a:gd name="connsiteY1" fmla="*/ 4718 h 10000"/>
                <a:gd name="connsiteX2" fmla="*/ 0 w 10000"/>
                <a:gd name="connsiteY2" fmla="*/ 0 h 10000"/>
                <a:gd name="connsiteX0" fmla="*/ 205 w 10000"/>
                <a:gd name="connsiteY0" fmla="*/ 10000 h 10000"/>
                <a:gd name="connsiteX1" fmla="*/ 10000 w 10000"/>
                <a:gd name="connsiteY1" fmla="*/ 4718 h 10000"/>
                <a:gd name="connsiteX2" fmla="*/ 0 w 10000"/>
                <a:gd name="connsiteY2" fmla="*/ 0 h 10000"/>
                <a:gd name="connsiteX0" fmla="*/ 3002 w 10071"/>
                <a:gd name="connsiteY0" fmla="*/ 9954 h 9954"/>
                <a:gd name="connsiteX1" fmla="*/ 10000 w 10071"/>
                <a:gd name="connsiteY1" fmla="*/ 4718 h 9954"/>
                <a:gd name="connsiteX2" fmla="*/ 0 w 10071"/>
                <a:gd name="connsiteY2" fmla="*/ 0 h 9954"/>
                <a:gd name="connsiteX0" fmla="*/ 2981 w 9957"/>
                <a:gd name="connsiteY0" fmla="*/ 10000 h 10000"/>
                <a:gd name="connsiteX1" fmla="*/ 9930 w 9957"/>
                <a:gd name="connsiteY1" fmla="*/ 4740 h 10000"/>
                <a:gd name="connsiteX2" fmla="*/ 0 w 9957"/>
                <a:gd name="connsiteY2" fmla="*/ 0 h 10000"/>
                <a:gd name="connsiteX0" fmla="*/ 661 w 7641"/>
                <a:gd name="connsiteY0" fmla="*/ 10000 h 10000"/>
                <a:gd name="connsiteX1" fmla="*/ 7640 w 7641"/>
                <a:gd name="connsiteY1" fmla="*/ 4740 h 10000"/>
                <a:gd name="connsiteX2" fmla="*/ 0 w 7641"/>
                <a:gd name="connsiteY2" fmla="*/ 0 h 10000"/>
                <a:gd name="connsiteX0" fmla="*/ 865 w 10000"/>
                <a:gd name="connsiteY0" fmla="*/ 10000 h 10000"/>
                <a:gd name="connsiteX1" fmla="*/ 9999 w 10000"/>
                <a:gd name="connsiteY1" fmla="*/ 4740 h 10000"/>
                <a:gd name="connsiteX2" fmla="*/ 0 w 10000"/>
                <a:gd name="connsiteY2" fmla="*/ 0 h 10000"/>
                <a:gd name="connsiteX0" fmla="*/ 0 w 9134"/>
                <a:gd name="connsiteY0" fmla="*/ 10000 h 10000"/>
                <a:gd name="connsiteX1" fmla="*/ 9134 w 9134"/>
                <a:gd name="connsiteY1" fmla="*/ 4740 h 10000"/>
                <a:gd name="connsiteX2" fmla="*/ 64 w 9134"/>
                <a:gd name="connsiteY2" fmla="*/ 0 h 10000"/>
                <a:gd name="connsiteX0" fmla="*/ 0 w 10002"/>
                <a:gd name="connsiteY0" fmla="*/ 10000 h 10000"/>
                <a:gd name="connsiteX1" fmla="*/ 10000 w 10002"/>
                <a:gd name="connsiteY1" fmla="*/ 4740 h 10000"/>
                <a:gd name="connsiteX2" fmla="*/ 70 w 10002"/>
                <a:gd name="connsiteY2" fmla="*/ 0 h 10000"/>
                <a:gd name="connsiteX0" fmla="*/ 0 w 8405"/>
                <a:gd name="connsiteY0" fmla="*/ 10000 h 10000"/>
                <a:gd name="connsiteX1" fmla="*/ 8401 w 8405"/>
                <a:gd name="connsiteY1" fmla="*/ 4740 h 10000"/>
                <a:gd name="connsiteX2" fmla="*/ 70 w 8405"/>
                <a:gd name="connsiteY2" fmla="*/ 0 h 10000"/>
                <a:gd name="connsiteX0" fmla="*/ 0 w 9999"/>
                <a:gd name="connsiteY0" fmla="*/ 10000 h 10000"/>
                <a:gd name="connsiteX1" fmla="*/ 9995 w 9999"/>
                <a:gd name="connsiteY1" fmla="*/ 4740 h 10000"/>
                <a:gd name="connsiteX2" fmla="*/ 83 w 9999"/>
                <a:gd name="connsiteY2" fmla="*/ 0 h 10000"/>
                <a:gd name="connsiteX0" fmla="*/ 0 w 10000"/>
                <a:gd name="connsiteY0" fmla="*/ 10000 h 10000"/>
                <a:gd name="connsiteX1" fmla="*/ 9996 w 10000"/>
                <a:gd name="connsiteY1" fmla="*/ 4740 h 10000"/>
                <a:gd name="connsiteX2" fmla="*/ 83 w 10000"/>
                <a:gd name="connsiteY2" fmla="*/ 0 h 10000"/>
                <a:gd name="connsiteX0" fmla="*/ 0 w 10173"/>
                <a:gd name="connsiteY0" fmla="*/ 10000 h 10000"/>
                <a:gd name="connsiteX1" fmla="*/ 10169 w 10173"/>
                <a:gd name="connsiteY1" fmla="*/ 5154 h 10000"/>
                <a:gd name="connsiteX2" fmla="*/ 83 w 10173"/>
                <a:gd name="connsiteY2" fmla="*/ 0 h 10000"/>
                <a:gd name="connsiteX0" fmla="*/ 0 w 10172"/>
                <a:gd name="connsiteY0" fmla="*/ 10000 h 10000"/>
                <a:gd name="connsiteX1" fmla="*/ 10169 w 10172"/>
                <a:gd name="connsiteY1" fmla="*/ 5154 h 10000"/>
                <a:gd name="connsiteX2" fmla="*/ 83 w 10172"/>
                <a:gd name="connsiteY2" fmla="*/ 0 h 10000"/>
                <a:gd name="connsiteX0" fmla="*/ 0 w 10172"/>
                <a:gd name="connsiteY0" fmla="*/ 10000 h 10000"/>
                <a:gd name="connsiteX1" fmla="*/ 10169 w 10172"/>
                <a:gd name="connsiteY1" fmla="*/ 4786 h 10000"/>
                <a:gd name="connsiteX2" fmla="*/ 83 w 10172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72" h="10000">
                  <a:moveTo>
                    <a:pt x="0" y="10000"/>
                  </a:moveTo>
                  <a:cubicBezTo>
                    <a:pt x="4945" y="6668"/>
                    <a:pt x="10328" y="8708"/>
                    <a:pt x="10169" y="4786"/>
                  </a:cubicBezTo>
                  <a:cubicBezTo>
                    <a:pt x="10010" y="864"/>
                    <a:pt x="4858" y="2730"/>
                    <a:pt x="83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47" name="Freeform 31746"/>
            <p:cNvSpPr/>
            <p:nvPr/>
          </p:nvSpPr>
          <p:spPr>
            <a:xfrm>
              <a:off x="1282433" y="2145858"/>
              <a:ext cx="9625" cy="712270"/>
            </a:xfrm>
            <a:custGeom>
              <a:avLst/>
              <a:gdLst>
                <a:gd name="connsiteX0" fmla="*/ 9625 w 9625"/>
                <a:gd name="connsiteY0" fmla="*/ 712270 h 712270"/>
                <a:gd name="connsiteX1" fmla="*/ 0 w 9625"/>
                <a:gd name="connsiteY1" fmla="*/ 0 h 71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25" h="712270">
                  <a:moveTo>
                    <a:pt x="9625" y="71227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749" name="Group 31748"/>
            <p:cNvGrpSpPr/>
            <p:nvPr/>
          </p:nvGrpSpPr>
          <p:grpSpPr>
            <a:xfrm>
              <a:off x="2203450" y="2142016"/>
              <a:ext cx="485775" cy="688774"/>
              <a:chOff x="2203450" y="2142016"/>
              <a:chExt cx="485775" cy="688774"/>
            </a:xfrm>
          </p:grpSpPr>
          <p:sp>
            <p:nvSpPr>
              <p:cNvPr id="60" name="Down Arrow 59"/>
              <p:cNvSpPr/>
              <p:nvPr/>
            </p:nvSpPr>
            <p:spPr>
              <a:xfrm>
                <a:off x="2203450" y="2191793"/>
                <a:ext cx="120650" cy="165185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Down Arrow 60"/>
              <p:cNvSpPr/>
              <p:nvPr/>
            </p:nvSpPr>
            <p:spPr>
              <a:xfrm>
                <a:off x="2568575" y="2665605"/>
                <a:ext cx="120650" cy="165185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Down Arrow 61"/>
              <p:cNvSpPr/>
              <p:nvPr/>
            </p:nvSpPr>
            <p:spPr>
              <a:xfrm rot="10800000">
                <a:off x="2568575" y="2142016"/>
                <a:ext cx="120650" cy="165185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Down Arrow 62"/>
              <p:cNvSpPr/>
              <p:nvPr/>
            </p:nvSpPr>
            <p:spPr>
              <a:xfrm rot="10800000">
                <a:off x="2203450" y="2630862"/>
                <a:ext cx="120650" cy="165185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Freeform 64"/>
            <p:cNvSpPr/>
            <p:nvPr/>
          </p:nvSpPr>
          <p:spPr>
            <a:xfrm>
              <a:off x="2107345" y="2155367"/>
              <a:ext cx="624272" cy="693252"/>
            </a:xfrm>
            <a:custGeom>
              <a:avLst/>
              <a:gdLst>
                <a:gd name="connsiteX0" fmla="*/ 9625 w 9625"/>
                <a:gd name="connsiteY0" fmla="*/ 712270 h 712270"/>
                <a:gd name="connsiteX1" fmla="*/ 0 w 9625"/>
                <a:gd name="connsiteY1" fmla="*/ 0 h 71227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0000 w 645296"/>
                <a:gd name="connsiteY0" fmla="*/ 10000 h 10000"/>
                <a:gd name="connsiteX1" fmla="*/ 645296 w 645296"/>
                <a:gd name="connsiteY1" fmla="*/ 4859 h 10000"/>
                <a:gd name="connsiteX2" fmla="*/ 0 w 645296"/>
                <a:gd name="connsiteY2" fmla="*/ 0 h 10000"/>
                <a:gd name="connsiteX0" fmla="*/ 13299 w 648595"/>
                <a:gd name="connsiteY0" fmla="*/ 9733 h 9733"/>
                <a:gd name="connsiteX1" fmla="*/ 648595 w 648595"/>
                <a:gd name="connsiteY1" fmla="*/ 4592 h 9733"/>
                <a:gd name="connsiteX2" fmla="*/ 0 w 648595"/>
                <a:gd name="connsiteY2" fmla="*/ 0 h 9733"/>
                <a:gd name="connsiteX0" fmla="*/ 205 w 10000"/>
                <a:gd name="connsiteY0" fmla="*/ 10000 h 10000"/>
                <a:gd name="connsiteX1" fmla="*/ 10000 w 10000"/>
                <a:gd name="connsiteY1" fmla="*/ 4718 h 10000"/>
                <a:gd name="connsiteX2" fmla="*/ 0 w 10000"/>
                <a:gd name="connsiteY2" fmla="*/ 0 h 10000"/>
                <a:gd name="connsiteX0" fmla="*/ 205 w 10000"/>
                <a:gd name="connsiteY0" fmla="*/ 10000 h 10000"/>
                <a:gd name="connsiteX1" fmla="*/ 10000 w 10000"/>
                <a:gd name="connsiteY1" fmla="*/ 4718 h 10000"/>
                <a:gd name="connsiteX2" fmla="*/ 0 w 10000"/>
                <a:gd name="connsiteY2" fmla="*/ 0 h 10000"/>
                <a:gd name="connsiteX0" fmla="*/ 205 w 10000"/>
                <a:gd name="connsiteY0" fmla="*/ 10000 h 10000"/>
                <a:gd name="connsiteX1" fmla="*/ 10000 w 10000"/>
                <a:gd name="connsiteY1" fmla="*/ 4718 h 10000"/>
                <a:gd name="connsiteX2" fmla="*/ 0 w 10000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205" y="10000"/>
                  </a:moveTo>
                  <a:cubicBezTo>
                    <a:pt x="5606" y="9476"/>
                    <a:pt x="10041" y="6800"/>
                    <a:pt x="10000" y="4718"/>
                  </a:cubicBezTo>
                  <a:cubicBezTo>
                    <a:pt x="9959" y="2636"/>
                    <a:pt x="5554" y="244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00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 of flow paths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6766" y="1568918"/>
            <a:ext cx="19539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Mechanical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Turbulent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076325" y="3189876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 Dispersion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009775" y="2580276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619375" y="2885076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466975" y="2351676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171575" y="2222137"/>
            <a:ext cx="2137409" cy="632777"/>
          </a:xfrm>
          <a:custGeom>
            <a:avLst/>
            <a:gdLst>
              <a:gd name="connsiteX0" fmla="*/ 0 w 1965960"/>
              <a:gd name="connsiteY0" fmla="*/ 533400 h 533400"/>
              <a:gd name="connsiteX1" fmla="*/ 228600 w 1965960"/>
              <a:gd name="connsiteY1" fmla="*/ 441960 h 533400"/>
              <a:gd name="connsiteX2" fmla="*/ 662940 w 1965960"/>
              <a:gd name="connsiteY2" fmla="*/ 213360 h 533400"/>
              <a:gd name="connsiteX3" fmla="*/ 1165860 w 1965960"/>
              <a:gd name="connsiteY3" fmla="*/ 7620 h 533400"/>
              <a:gd name="connsiteX4" fmla="*/ 1440180 w 1965960"/>
              <a:gd name="connsiteY4" fmla="*/ 167640 h 533400"/>
              <a:gd name="connsiteX5" fmla="*/ 1965960 w 1965960"/>
              <a:gd name="connsiteY5" fmla="*/ 259080 h 533400"/>
              <a:gd name="connsiteX0" fmla="*/ 0 w 1965960"/>
              <a:gd name="connsiteY0" fmla="*/ 533400 h 561975"/>
              <a:gd name="connsiteX1" fmla="*/ 323850 w 1965960"/>
              <a:gd name="connsiteY1" fmla="*/ 508635 h 561975"/>
              <a:gd name="connsiteX2" fmla="*/ 662940 w 1965960"/>
              <a:gd name="connsiteY2" fmla="*/ 213360 h 561975"/>
              <a:gd name="connsiteX3" fmla="*/ 1165860 w 1965960"/>
              <a:gd name="connsiteY3" fmla="*/ 7620 h 561975"/>
              <a:gd name="connsiteX4" fmla="*/ 1440180 w 1965960"/>
              <a:gd name="connsiteY4" fmla="*/ 167640 h 561975"/>
              <a:gd name="connsiteX5" fmla="*/ 1965960 w 1965960"/>
              <a:gd name="connsiteY5" fmla="*/ 259080 h 561975"/>
              <a:gd name="connsiteX0" fmla="*/ 0 w 1975485"/>
              <a:gd name="connsiteY0" fmla="*/ 581025 h 581025"/>
              <a:gd name="connsiteX1" fmla="*/ 333375 w 1975485"/>
              <a:gd name="connsiteY1" fmla="*/ 508635 h 581025"/>
              <a:gd name="connsiteX2" fmla="*/ 672465 w 1975485"/>
              <a:gd name="connsiteY2" fmla="*/ 213360 h 581025"/>
              <a:gd name="connsiteX3" fmla="*/ 1175385 w 1975485"/>
              <a:gd name="connsiteY3" fmla="*/ 7620 h 581025"/>
              <a:gd name="connsiteX4" fmla="*/ 1449705 w 1975485"/>
              <a:gd name="connsiteY4" fmla="*/ 167640 h 581025"/>
              <a:gd name="connsiteX5" fmla="*/ 1975485 w 1975485"/>
              <a:gd name="connsiteY5" fmla="*/ 259080 h 581025"/>
              <a:gd name="connsiteX0" fmla="*/ 427036 w 2402521"/>
              <a:gd name="connsiteY0" fmla="*/ 581025 h 627380"/>
              <a:gd name="connsiteX1" fmla="*/ 55562 w 2402521"/>
              <a:gd name="connsiteY1" fmla="*/ 615315 h 627380"/>
              <a:gd name="connsiteX2" fmla="*/ 760411 w 2402521"/>
              <a:gd name="connsiteY2" fmla="*/ 508635 h 627380"/>
              <a:gd name="connsiteX3" fmla="*/ 1099501 w 2402521"/>
              <a:gd name="connsiteY3" fmla="*/ 213360 h 627380"/>
              <a:gd name="connsiteX4" fmla="*/ 1602421 w 2402521"/>
              <a:gd name="connsiteY4" fmla="*/ 7620 h 627380"/>
              <a:gd name="connsiteX5" fmla="*/ 1876741 w 2402521"/>
              <a:gd name="connsiteY5" fmla="*/ 167640 h 627380"/>
              <a:gd name="connsiteX6" fmla="*/ 2402521 w 2402521"/>
              <a:gd name="connsiteY6" fmla="*/ 259080 h 627380"/>
              <a:gd name="connsiteX0" fmla="*/ 415924 w 2391409"/>
              <a:gd name="connsiteY0" fmla="*/ 581025 h 632777"/>
              <a:gd name="connsiteX1" fmla="*/ 44450 w 2391409"/>
              <a:gd name="connsiteY1" fmla="*/ 615315 h 632777"/>
              <a:gd name="connsiteX2" fmla="*/ 682624 w 2391409"/>
              <a:gd name="connsiteY2" fmla="*/ 565785 h 632777"/>
              <a:gd name="connsiteX3" fmla="*/ 1088389 w 2391409"/>
              <a:gd name="connsiteY3" fmla="*/ 213360 h 632777"/>
              <a:gd name="connsiteX4" fmla="*/ 1591309 w 2391409"/>
              <a:gd name="connsiteY4" fmla="*/ 7620 h 632777"/>
              <a:gd name="connsiteX5" fmla="*/ 1865629 w 2391409"/>
              <a:gd name="connsiteY5" fmla="*/ 167640 h 632777"/>
              <a:gd name="connsiteX6" fmla="*/ 2391409 w 2391409"/>
              <a:gd name="connsiteY6" fmla="*/ 259080 h 632777"/>
              <a:gd name="connsiteX0" fmla="*/ 0 w 2346959"/>
              <a:gd name="connsiteY0" fmla="*/ 615315 h 632777"/>
              <a:gd name="connsiteX1" fmla="*/ 638174 w 2346959"/>
              <a:gd name="connsiteY1" fmla="*/ 565785 h 632777"/>
              <a:gd name="connsiteX2" fmla="*/ 1043939 w 2346959"/>
              <a:gd name="connsiteY2" fmla="*/ 213360 h 632777"/>
              <a:gd name="connsiteX3" fmla="*/ 1546859 w 2346959"/>
              <a:gd name="connsiteY3" fmla="*/ 7620 h 632777"/>
              <a:gd name="connsiteX4" fmla="*/ 1821179 w 2346959"/>
              <a:gd name="connsiteY4" fmla="*/ 167640 h 632777"/>
              <a:gd name="connsiteX5" fmla="*/ 2346959 w 2346959"/>
              <a:gd name="connsiteY5" fmla="*/ 259080 h 632777"/>
              <a:gd name="connsiteX0" fmla="*/ 0 w 2137409"/>
              <a:gd name="connsiteY0" fmla="*/ 615315 h 632777"/>
              <a:gd name="connsiteX1" fmla="*/ 638174 w 2137409"/>
              <a:gd name="connsiteY1" fmla="*/ 565785 h 632777"/>
              <a:gd name="connsiteX2" fmla="*/ 1043939 w 2137409"/>
              <a:gd name="connsiteY2" fmla="*/ 213360 h 632777"/>
              <a:gd name="connsiteX3" fmla="*/ 1546859 w 2137409"/>
              <a:gd name="connsiteY3" fmla="*/ 7620 h 632777"/>
              <a:gd name="connsiteX4" fmla="*/ 1821179 w 2137409"/>
              <a:gd name="connsiteY4" fmla="*/ 167640 h 632777"/>
              <a:gd name="connsiteX5" fmla="*/ 2137409 w 2137409"/>
              <a:gd name="connsiteY5" fmla="*/ 230505 h 63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7409" h="632777">
                <a:moveTo>
                  <a:pt x="0" y="615315"/>
                </a:moveTo>
                <a:cubicBezTo>
                  <a:pt x="44450" y="612775"/>
                  <a:pt x="464184" y="632777"/>
                  <a:pt x="638174" y="565785"/>
                </a:cubicBezTo>
                <a:cubicBezTo>
                  <a:pt x="812164" y="498793"/>
                  <a:pt x="892492" y="306388"/>
                  <a:pt x="1043939" y="213360"/>
                </a:cubicBezTo>
                <a:cubicBezTo>
                  <a:pt x="1195387" y="120333"/>
                  <a:pt x="1417319" y="15240"/>
                  <a:pt x="1546859" y="7620"/>
                </a:cubicBezTo>
                <a:cubicBezTo>
                  <a:pt x="1676399" y="0"/>
                  <a:pt x="1722754" y="130493"/>
                  <a:pt x="1821179" y="167640"/>
                </a:cubicBezTo>
                <a:cubicBezTo>
                  <a:pt x="1919604" y="204788"/>
                  <a:pt x="1941194" y="205740"/>
                  <a:pt x="2137409" y="230505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102994" y="2797129"/>
            <a:ext cx="2095500" cy="348932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5500" h="348932">
                <a:moveTo>
                  <a:pt x="0" y="122237"/>
                </a:moveTo>
                <a:cubicBezTo>
                  <a:pt x="234315" y="123507"/>
                  <a:pt x="622935" y="87947"/>
                  <a:pt x="702945" y="126047"/>
                </a:cubicBezTo>
                <a:cubicBezTo>
                  <a:pt x="782955" y="164147"/>
                  <a:pt x="861060" y="228917"/>
                  <a:pt x="975360" y="255587"/>
                </a:cubicBezTo>
                <a:cubicBezTo>
                  <a:pt x="1108710" y="348932"/>
                  <a:pt x="1273493" y="240029"/>
                  <a:pt x="1398270" y="200342"/>
                </a:cubicBezTo>
                <a:cubicBezTo>
                  <a:pt x="1523047" y="160655"/>
                  <a:pt x="1607820" y="34925"/>
                  <a:pt x="1724025" y="17462"/>
                </a:cubicBezTo>
                <a:cubicBezTo>
                  <a:pt x="1840230" y="0"/>
                  <a:pt x="1920240" y="51752"/>
                  <a:pt x="2095500" y="95567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62325" y="241835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333750" y="287555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895975" y="2570751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457950" y="2799351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353175" y="2342151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5057776" y="2257380"/>
            <a:ext cx="2927984" cy="570547"/>
          </a:xfrm>
          <a:custGeom>
            <a:avLst/>
            <a:gdLst>
              <a:gd name="connsiteX0" fmla="*/ 0 w 1965960"/>
              <a:gd name="connsiteY0" fmla="*/ 533400 h 533400"/>
              <a:gd name="connsiteX1" fmla="*/ 228600 w 1965960"/>
              <a:gd name="connsiteY1" fmla="*/ 441960 h 533400"/>
              <a:gd name="connsiteX2" fmla="*/ 662940 w 1965960"/>
              <a:gd name="connsiteY2" fmla="*/ 213360 h 533400"/>
              <a:gd name="connsiteX3" fmla="*/ 1165860 w 1965960"/>
              <a:gd name="connsiteY3" fmla="*/ 7620 h 533400"/>
              <a:gd name="connsiteX4" fmla="*/ 1440180 w 1965960"/>
              <a:gd name="connsiteY4" fmla="*/ 167640 h 533400"/>
              <a:gd name="connsiteX5" fmla="*/ 1965960 w 1965960"/>
              <a:gd name="connsiteY5" fmla="*/ 259080 h 533400"/>
              <a:gd name="connsiteX0" fmla="*/ 0 w 1965960"/>
              <a:gd name="connsiteY0" fmla="*/ 533400 h 561975"/>
              <a:gd name="connsiteX1" fmla="*/ 323850 w 1965960"/>
              <a:gd name="connsiteY1" fmla="*/ 508635 h 561975"/>
              <a:gd name="connsiteX2" fmla="*/ 662940 w 1965960"/>
              <a:gd name="connsiteY2" fmla="*/ 213360 h 561975"/>
              <a:gd name="connsiteX3" fmla="*/ 1165860 w 1965960"/>
              <a:gd name="connsiteY3" fmla="*/ 7620 h 561975"/>
              <a:gd name="connsiteX4" fmla="*/ 1440180 w 1965960"/>
              <a:gd name="connsiteY4" fmla="*/ 167640 h 561975"/>
              <a:gd name="connsiteX5" fmla="*/ 1965960 w 1965960"/>
              <a:gd name="connsiteY5" fmla="*/ 259080 h 561975"/>
              <a:gd name="connsiteX0" fmla="*/ 0 w 1975485"/>
              <a:gd name="connsiteY0" fmla="*/ 581025 h 581025"/>
              <a:gd name="connsiteX1" fmla="*/ 333375 w 1975485"/>
              <a:gd name="connsiteY1" fmla="*/ 508635 h 581025"/>
              <a:gd name="connsiteX2" fmla="*/ 672465 w 1975485"/>
              <a:gd name="connsiteY2" fmla="*/ 213360 h 581025"/>
              <a:gd name="connsiteX3" fmla="*/ 1175385 w 1975485"/>
              <a:gd name="connsiteY3" fmla="*/ 7620 h 581025"/>
              <a:gd name="connsiteX4" fmla="*/ 1449705 w 1975485"/>
              <a:gd name="connsiteY4" fmla="*/ 167640 h 581025"/>
              <a:gd name="connsiteX5" fmla="*/ 1975485 w 1975485"/>
              <a:gd name="connsiteY5" fmla="*/ 259080 h 581025"/>
              <a:gd name="connsiteX0" fmla="*/ 427036 w 2402521"/>
              <a:gd name="connsiteY0" fmla="*/ 581025 h 627380"/>
              <a:gd name="connsiteX1" fmla="*/ 55562 w 2402521"/>
              <a:gd name="connsiteY1" fmla="*/ 615315 h 627380"/>
              <a:gd name="connsiteX2" fmla="*/ 760411 w 2402521"/>
              <a:gd name="connsiteY2" fmla="*/ 508635 h 627380"/>
              <a:gd name="connsiteX3" fmla="*/ 1099501 w 2402521"/>
              <a:gd name="connsiteY3" fmla="*/ 213360 h 627380"/>
              <a:gd name="connsiteX4" fmla="*/ 1602421 w 2402521"/>
              <a:gd name="connsiteY4" fmla="*/ 7620 h 627380"/>
              <a:gd name="connsiteX5" fmla="*/ 1876741 w 2402521"/>
              <a:gd name="connsiteY5" fmla="*/ 167640 h 627380"/>
              <a:gd name="connsiteX6" fmla="*/ 2402521 w 2402521"/>
              <a:gd name="connsiteY6" fmla="*/ 259080 h 627380"/>
              <a:gd name="connsiteX0" fmla="*/ 415924 w 2391409"/>
              <a:gd name="connsiteY0" fmla="*/ 581025 h 632777"/>
              <a:gd name="connsiteX1" fmla="*/ 44450 w 2391409"/>
              <a:gd name="connsiteY1" fmla="*/ 615315 h 632777"/>
              <a:gd name="connsiteX2" fmla="*/ 682624 w 2391409"/>
              <a:gd name="connsiteY2" fmla="*/ 565785 h 632777"/>
              <a:gd name="connsiteX3" fmla="*/ 1088389 w 2391409"/>
              <a:gd name="connsiteY3" fmla="*/ 213360 h 632777"/>
              <a:gd name="connsiteX4" fmla="*/ 1591309 w 2391409"/>
              <a:gd name="connsiteY4" fmla="*/ 7620 h 632777"/>
              <a:gd name="connsiteX5" fmla="*/ 1865629 w 2391409"/>
              <a:gd name="connsiteY5" fmla="*/ 167640 h 632777"/>
              <a:gd name="connsiteX6" fmla="*/ 2391409 w 2391409"/>
              <a:gd name="connsiteY6" fmla="*/ 259080 h 632777"/>
              <a:gd name="connsiteX0" fmla="*/ 0 w 2346959"/>
              <a:gd name="connsiteY0" fmla="*/ 615315 h 632777"/>
              <a:gd name="connsiteX1" fmla="*/ 638174 w 2346959"/>
              <a:gd name="connsiteY1" fmla="*/ 565785 h 632777"/>
              <a:gd name="connsiteX2" fmla="*/ 1043939 w 2346959"/>
              <a:gd name="connsiteY2" fmla="*/ 213360 h 632777"/>
              <a:gd name="connsiteX3" fmla="*/ 1546859 w 2346959"/>
              <a:gd name="connsiteY3" fmla="*/ 7620 h 632777"/>
              <a:gd name="connsiteX4" fmla="*/ 1821179 w 2346959"/>
              <a:gd name="connsiteY4" fmla="*/ 167640 h 632777"/>
              <a:gd name="connsiteX5" fmla="*/ 2346959 w 2346959"/>
              <a:gd name="connsiteY5" fmla="*/ 259080 h 632777"/>
              <a:gd name="connsiteX0" fmla="*/ 0 w 2137409"/>
              <a:gd name="connsiteY0" fmla="*/ 615315 h 632777"/>
              <a:gd name="connsiteX1" fmla="*/ 638174 w 2137409"/>
              <a:gd name="connsiteY1" fmla="*/ 565785 h 632777"/>
              <a:gd name="connsiteX2" fmla="*/ 1043939 w 2137409"/>
              <a:gd name="connsiteY2" fmla="*/ 213360 h 632777"/>
              <a:gd name="connsiteX3" fmla="*/ 1546859 w 2137409"/>
              <a:gd name="connsiteY3" fmla="*/ 7620 h 632777"/>
              <a:gd name="connsiteX4" fmla="*/ 1821179 w 2137409"/>
              <a:gd name="connsiteY4" fmla="*/ 167640 h 632777"/>
              <a:gd name="connsiteX5" fmla="*/ 2137409 w 2137409"/>
              <a:gd name="connsiteY5" fmla="*/ 230505 h 632777"/>
              <a:gd name="connsiteX0" fmla="*/ 0 w 2137409"/>
              <a:gd name="connsiteY0" fmla="*/ 558165 h 575627"/>
              <a:gd name="connsiteX1" fmla="*/ 638174 w 2137409"/>
              <a:gd name="connsiteY1" fmla="*/ 508635 h 575627"/>
              <a:gd name="connsiteX2" fmla="*/ 1043939 w 2137409"/>
              <a:gd name="connsiteY2" fmla="*/ 156210 h 575627"/>
              <a:gd name="connsiteX3" fmla="*/ 1575434 w 2137409"/>
              <a:gd name="connsiteY3" fmla="*/ 7620 h 575627"/>
              <a:gd name="connsiteX4" fmla="*/ 1821179 w 2137409"/>
              <a:gd name="connsiteY4" fmla="*/ 110490 h 575627"/>
              <a:gd name="connsiteX5" fmla="*/ 2137409 w 2137409"/>
              <a:gd name="connsiteY5" fmla="*/ 173355 h 575627"/>
              <a:gd name="connsiteX0" fmla="*/ 0 w 2137409"/>
              <a:gd name="connsiteY0" fmla="*/ 558165 h 575627"/>
              <a:gd name="connsiteX1" fmla="*/ 638174 w 2137409"/>
              <a:gd name="connsiteY1" fmla="*/ 508635 h 575627"/>
              <a:gd name="connsiteX2" fmla="*/ 1043939 w 2137409"/>
              <a:gd name="connsiteY2" fmla="*/ 156210 h 575627"/>
              <a:gd name="connsiteX3" fmla="*/ 1575434 w 2137409"/>
              <a:gd name="connsiteY3" fmla="*/ 7620 h 575627"/>
              <a:gd name="connsiteX4" fmla="*/ 1821179 w 2137409"/>
              <a:gd name="connsiteY4" fmla="*/ 110490 h 575627"/>
              <a:gd name="connsiteX5" fmla="*/ 2137409 w 2137409"/>
              <a:gd name="connsiteY5" fmla="*/ 173355 h 575627"/>
              <a:gd name="connsiteX0" fmla="*/ 0 w 2137409"/>
              <a:gd name="connsiteY0" fmla="*/ 468312 h 485774"/>
              <a:gd name="connsiteX1" fmla="*/ 638174 w 2137409"/>
              <a:gd name="connsiteY1" fmla="*/ 418782 h 485774"/>
              <a:gd name="connsiteX2" fmla="*/ 1043939 w 2137409"/>
              <a:gd name="connsiteY2" fmla="*/ 66357 h 485774"/>
              <a:gd name="connsiteX3" fmla="*/ 1821179 w 2137409"/>
              <a:gd name="connsiteY3" fmla="*/ 20637 h 485774"/>
              <a:gd name="connsiteX4" fmla="*/ 2137409 w 2137409"/>
              <a:gd name="connsiteY4" fmla="*/ 83502 h 485774"/>
              <a:gd name="connsiteX0" fmla="*/ 0 w 2137409"/>
              <a:gd name="connsiteY0" fmla="*/ 545782 h 563244"/>
              <a:gd name="connsiteX1" fmla="*/ 638174 w 2137409"/>
              <a:gd name="connsiteY1" fmla="*/ 496252 h 563244"/>
              <a:gd name="connsiteX2" fmla="*/ 1043939 w 2137409"/>
              <a:gd name="connsiteY2" fmla="*/ 143827 h 563244"/>
              <a:gd name="connsiteX3" fmla="*/ 1687829 w 2137409"/>
              <a:gd name="connsiteY3" fmla="*/ 2857 h 563244"/>
              <a:gd name="connsiteX4" fmla="*/ 2137409 w 2137409"/>
              <a:gd name="connsiteY4" fmla="*/ 160972 h 563244"/>
              <a:gd name="connsiteX0" fmla="*/ 0 w 2137409"/>
              <a:gd name="connsiteY0" fmla="*/ 545782 h 545782"/>
              <a:gd name="connsiteX1" fmla="*/ 600074 w 2137409"/>
              <a:gd name="connsiteY1" fmla="*/ 410527 h 545782"/>
              <a:gd name="connsiteX2" fmla="*/ 1043939 w 2137409"/>
              <a:gd name="connsiteY2" fmla="*/ 143827 h 545782"/>
              <a:gd name="connsiteX3" fmla="*/ 1687829 w 2137409"/>
              <a:gd name="connsiteY3" fmla="*/ 2857 h 545782"/>
              <a:gd name="connsiteX4" fmla="*/ 2137409 w 2137409"/>
              <a:gd name="connsiteY4" fmla="*/ 160972 h 545782"/>
              <a:gd name="connsiteX0" fmla="*/ 0 w 2927984"/>
              <a:gd name="connsiteY0" fmla="*/ 545782 h 545782"/>
              <a:gd name="connsiteX1" fmla="*/ 600074 w 2927984"/>
              <a:gd name="connsiteY1" fmla="*/ 410527 h 545782"/>
              <a:gd name="connsiteX2" fmla="*/ 1043939 w 2927984"/>
              <a:gd name="connsiteY2" fmla="*/ 143827 h 545782"/>
              <a:gd name="connsiteX3" fmla="*/ 1687829 w 2927984"/>
              <a:gd name="connsiteY3" fmla="*/ 2857 h 545782"/>
              <a:gd name="connsiteX4" fmla="*/ 2927984 w 2927984"/>
              <a:gd name="connsiteY4" fmla="*/ 256222 h 545782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984" h="570547">
                <a:moveTo>
                  <a:pt x="0" y="570547"/>
                </a:moveTo>
                <a:cubicBezTo>
                  <a:pt x="44450" y="568007"/>
                  <a:pt x="426084" y="502284"/>
                  <a:pt x="600074" y="435292"/>
                </a:cubicBezTo>
                <a:cubicBezTo>
                  <a:pt x="774064" y="368300"/>
                  <a:pt x="862647" y="236537"/>
                  <a:pt x="1043939" y="168592"/>
                </a:cubicBezTo>
                <a:cubicBezTo>
                  <a:pt x="1225231" y="100647"/>
                  <a:pt x="1356042" y="0"/>
                  <a:pt x="1687829" y="27622"/>
                </a:cubicBezTo>
                <a:cubicBezTo>
                  <a:pt x="2057716" y="112394"/>
                  <a:pt x="1922144" y="322897"/>
                  <a:pt x="2927984" y="280987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989193" y="2664095"/>
            <a:ext cx="2371725" cy="868045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88912 h 706754"/>
              <a:gd name="connsiteX1" fmla="*/ 702945 w 2095500"/>
              <a:gd name="connsiteY1" fmla="*/ 192722 h 706754"/>
              <a:gd name="connsiteX2" fmla="*/ 975360 w 2095500"/>
              <a:gd name="connsiteY2" fmla="*/ 322262 h 706754"/>
              <a:gd name="connsiteX3" fmla="*/ 1550670 w 2095500"/>
              <a:gd name="connsiteY3" fmla="*/ 667067 h 706754"/>
              <a:gd name="connsiteX4" fmla="*/ 1724025 w 2095500"/>
              <a:gd name="connsiteY4" fmla="*/ 84137 h 706754"/>
              <a:gd name="connsiteX5" fmla="*/ 2095500 w 2095500"/>
              <a:gd name="connsiteY5" fmla="*/ 162242 h 706754"/>
              <a:gd name="connsiteX0" fmla="*/ 0 w 2095500"/>
              <a:gd name="connsiteY0" fmla="*/ 70485 h 589915"/>
              <a:gd name="connsiteX1" fmla="*/ 702945 w 2095500"/>
              <a:gd name="connsiteY1" fmla="*/ 74295 h 589915"/>
              <a:gd name="connsiteX2" fmla="*/ 975360 w 2095500"/>
              <a:gd name="connsiteY2" fmla="*/ 203835 h 589915"/>
              <a:gd name="connsiteX3" fmla="*/ 1550670 w 2095500"/>
              <a:gd name="connsiteY3" fmla="*/ 548640 h 589915"/>
              <a:gd name="connsiteX4" fmla="*/ 1952625 w 2095500"/>
              <a:gd name="connsiteY4" fmla="*/ 451485 h 589915"/>
              <a:gd name="connsiteX5" fmla="*/ 2095500 w 2095500"/>
              <a:gd name="connsiteY5" fmla="*/ 43815 h 589915"/>
              <a:gd name="connsiteX0" fmla="*/ 0 w 2609850"/>
              <a:gd name="connsiteY0" fmla="*/ 213360 h 732790"/>
              <a:gd name="connsiteX1" fmla="*/ 702945 w 2609850"/>
              <a:gd name="connsiteY1" fmla="*/ 217170 h 732790"/>
              <a:gd name="connsiteX2" fmla="*/ 975360 w 2609850"/>
              <a:gd name="connsiteY2" fmla="*/ 346710 h 732790"/>
              <a:gd name="connsiteX3" fmla="*/ 1550670 w 2609850"/>
              <a:gd name="connsiteY3" fmla="*/ 691515 h 732790"/>
              <a:gd name="connsiteX4" fmla="*/ 1952625 w 2609850"/>
              <a:gd name="connsiteY4" fmla="*/ 594360 h 732790"/>
              <a:gd name="connsiteX5" fmla="*/ 2609850 w 2609850"/>
              <a:gd name="connsiteY5" fmla="*/ 43815 h 732790"/>
              <a:gd name="connsiteX0" fmla="*/ 0 w 2609850"/>
              <a:gd name="connsiteY0" fmla="*/ 222250 h 741680"/>
              <a:gd name="connsiteX1" fmla="*/ 702945 w 2609850"/>
              <a:gd name="connsiteY1" fmla="*/ 226060 h 741680"/>
              <a:gd name="connsiteX2" fmla="*/ 975360 w 2609850"/>
              <a:gd name="connsiteY2" fmla="*/ 355600 h 741680"/>
              <a:gd name="connsiteX3" fmla="*/ 1550670 w 2609850"/>
              <a:gd name="connsiteY3" fmla="*/ 700405 h 741680"/>
              <a:gd name="connsiteX4" fmla="*/ 1952625 w 2609850"/>
              <a:gd name="connsiteY4" fmla="*/ 603250 h 741680"/>
              <a:gd name="connsiteX5" fmla="*/ 2609850 w 2609850"/>
              <a:gd name="connsiteY5" fmla="*/ 52705 h 741680"/>
              <a:gd name="connsiteX0" fmla="*/ 0 w 2609850"/>
              <a:gd name="connsiteY0" fmla="*/ 222250 h 1206500"/>
              <a:gd name="connsiteX1" fmla="*/ 702945 w 2609850"/>
              <a:gd name="connsiteY1" fmla="*/ 226060 h 1206500"/>
              <a:gd name="connsiteX2" fmla="*/ 975360 w 2609850"/>
              <a:gd name="connsiteY2" fmla="*/ 355600 h 1206500"/>
              <a:gd name="connsiteX3" fmla="*/ 1550670 w 2609850"/>
              <a:gd name="connsiteY3" fmla="*/ 700405 h 1206500"/>
              <a:gd name="connsiteX4" fmla="*/ 1952625 w 2609850"/>
              <a:gd name="connsiteY4" fmla="*/ 603250 h 1206500"/>
              <a:gd name="connsiteX5" fmla="*/ 2609850 w 2609850"/>
              <a:gd name="connsiteY5" fmla="*/ 52705 h 12065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550670 w 2609850"/>
              <a:gd name="connsiteY3" fmla="*/ 700405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69620 w 2609850"/>
              <a:gd name="connsiteY1" fmla="*/ 273685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9695 w 2609850"/>
              <a:gd name="connsiteY3" fmla="*/ 6337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0170 w 2609850"/>
              <a:gd name="connsiteY3" fmla="*/ 5575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0170 w 2609850"/>
              <a:gd name="connsiteY3" fmla="*/ 5575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0170 w 2609850"/>
              <a:gd name="connsiteY3" fmla="*/ 5575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88745 w 2609850"/>
              <a:gd name="connsiteY3" fmla="*/ 490855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13360 h 930910"/>
              <a:gd name="connsiteX1" fmla="*/ 769620 w 2609850"/>
              <a:gd name="connsiteY1" fmla="*/ 264795 h 930910"/>
              <a:gd name="connsiteX2" fmla="*/ 975360 w 2609850"/>
              <a:gd name="connsiteY2" fmla="*/ 346710 h 930910"/>
              <a:gd name="connsiteX3" fmla="*/ 1388745 w 2609850"/>
              <a:gd name="connsiteY3" fmla="*/ 481965 h 930910"/>
              <a:gd name="connsiteX4" fmla="*/ 1885950 w 2609850"/>
              <a:gd name="connsiteY4" fmla="*/ 689610 h 930910"/>
              <a:gd name="connsiteX5" fmla="*/ 2609850 w 2609850"/>
              <a:gd name="connsiteY5" fmla="*/ 43815 h 930910"/>
              <a:gd name="connsiteX0" fmla="*/ 0 w 2609850"/>
              <a:gd name="connsiteY0" fmla="*/ 213360 h 930910"/>
              <a:gd name="connsiteX1" fmla="*/ 769620 w 2609850"/>
              <a:gd name="connsiteY1" fmla="*/ 264795 h 930910"/>
              <a:gd name="connsiteX2" fmla="*/ 975360 w 2609850"/>
              <a:gd name="connsiteY2" fmla="*/ 346710 h 930910"/>
              <a:gd name="connsiteX3" fmla="*/ 1388745 w 2609850"/>
              <a:gd name="connsiteY3" fmla="*/ 481965 h 930910"/>
              <a:gd name="connsiteX4" fmla="*/ 1885950 w 2609850"/>
              <a:gd name="connsiteY4" fmla="*/ 689610 h 930910"/>
              <a:gd name="connsiteX5" fmla="*/ 2609850 w 2609850"/>
              <a:gd name="connsiteY5" fmla="*/ 43815 h 930910"/>
              <a:gd name="connsiteX0" fmla="*/ 0 w 2609850"/>
              <a:gd name="connsiteY0" fmla="*/ 213360 h 873760"/>
              <a:gd name="connsiteX1" fmla="*/ 769620 w 2609850"/>
              <a:gd name="connsiteY1" fmla="*/ 264795 h 873760"/>
              <a:gd name="connsiteX2" fmla="*/ 975360 w 2609850"/>
              <a:gd name="connsiteY2" fmla="*/ 346710 h 873760"/>
              <a:gd name="connsiteX3" fmla="*/ 1388745 w 2609850"/>
              <a:gd name="connsiteY3" fmla="*/ 481965 h 873760"/>
              <a:gd name="connsiteX4" fmla="*/ 1885950 w 2609850"/>
              <a:gd name="connsiteY4" fmla="*/ 689610 h 873760"/>
              <a:gd name="connsiteX5" fmla="*/ 2609850 w 2609850"/>
              <a:gd name="connsiteY5" fmla="*/ 43815 h 873760"/>
              <a:gd name="connsiteX0" fmla="*/ 0 w 2609850"/>
              <a:gd name="connsiteY0" fmla="*/ 213360 h 873760"/>
              <a:gd name="connsiteX1" fmla="*/ 769620 w 2609850"/>
              <a:gd name="connsiteY1" fmla="*/ 264795 h 873760"/>
              <a:gd name="connsiteX2" fmla="*/ 975360 w 2609850"/>
              <a:gd name="connsiteY2" fmla="*/ 346710 h 873760"/>
              <a:gd name="connsiteX3" fmla="*/ 1388745 w 2609850"/>
              <a:gd name="connsiteY3" fmla="*/ 481965 h 873760"/>
              <a:gd name="connsiteX4" fmla="*/ 1885950 w 2609850"/>
              <a:gd name="connsiteY4" fmla="*/ 689610 h 873760"/>
              <a:gd name="connsiteX5" fmla="*/ 2609850 w 2609850"/>
              <a:gd name="connsiteY5" fmla="*/ 43815 h 873760"/>
              <a:gd name="connsiteX0" fmla="*/ 0 w 2609850"/>
              <a:gd name="connsiteY0" fmla="*/ 169545 h 829945"/>
              <a:gd name="connsiteX1" fmla="*/ 769620 w 2609850"/>
              <a:gd name="connsiteY1" fmla="*/ 220980 h 829945"/>
              <a:gd name="connsiteX2" fmla="*/ 975360 w 2609850"/>
              <a:gd name="connsiteY2" fmla="*/ 302895 h 829945"/>
              <a:gd name="connsiteX3" fmla="*/ 1388745 w 2609850"/>
              <a:gd name="connsiteY3" fmla="*/ 438150 h 829945"/>
              <a:gd name="connsiteX4" fmla="*/ 1885950 w 2609850"/>
              <a:gd name="connsiteY4" fmla="*/ 645795 h 829945"/>
              <a:gd name="connsiteX5" fmla="*/ 2173606 w 2609850"/>
              <a:gd name="connsiteY5" fmla="*/ 278130 h 829945"/>
              <a:gd name="connsiteX6" fmla="*/ 2609850 w 2609850"/>
              <a:gd name="connsiteY6" fmla="*/ 0 h 829945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975360 w 2609850"/>
              <a:gd name="connsiteY2" fmla="*/ 370522 h 897572"/>
              <a:gd name="connsiteX3" fmla="*/ 1388745 w 2609850"/>
              <a:gd name="connsiteY3" fmla="*/ 505777 h 897572"/>
              <a:gd name="connsiteX4" fmla="*/ 1885950 w 2609850"/>
              <a:gd name="connsiteY4" fmla="*/ 713422 h 897572"/>
              <a:gd name="connsiteX5" fmla="*/ 2040256 w 2609850"/>
              <a:gd name="connsiteY5" fmla="*/ 107632 h 897572"/>
              <a:gd name="connsiteX6" fmla="*/ 2609850 w 2609850"/>
              <a:gd name="connsiteY6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371725"/>
              <a:gd name="connsiteY0" fmla="*/ 249873 h 910273"/>
              <a:gd name="connsiteX1" fmla="*/ 769620 w 2371725"/>
              <a:gd name="connsiteY1" fmla="*/ 301308 h 910273"/>
              <a:gd name="connsiteX2" fmla="*/ 1388745 w 2371725"/>
              <a:gd name="connsiteY2" fmla="*/ 518478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01308 h 910273"/>
              <a:gd name="connsiteX2" fmla="*/ 1388745 w 2371725"/>
              <a:gd name="connsiteY2" fmla="*/ 518478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01308 h 910273"/>
              <a:gd name="connsiteX2" fmla="*/ 1350645 w 2371725"/>
              <a:gd name="connsiteY2" fmla="*/ 5089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350645 w 2371725"/>
              <a:gd name="connsiteY2" fmla="*/ 5089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283970 w 2371725"/>
              <a:gd name="connsiteY2" fmla="*/ 4327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283970 w 2371725"/>
              <a:gd name="connsiteY2" fmla="*/ 4327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264920 w 2371725"/>
              <a:gd name="connsiteY2" fmla="*/ 4327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5745 h 868045"/>
              <a:gd name="connsiteX1" fmla="*/ 769620 w 2371725"/>
              <a:gd name="connsiteY1" fmla="*/ 354330 h 868045"/>
              <a:gd name="connsiteX2" fmla="*/ 1264920 w 2371725"/>
              <a:gd name="connsiteY2" fmla="*/ 428625 h 868045"/>
              <a:gd name="connsiteX3" fmla="*/ 1809750 w 2371725"/>
              <a:gd name="connsiteY3" fmla="*/ 683895 h 868045"/>
              <a:gd name="connsiteX4" fmla="*/ 2040256 w 2371725"/>
              <a:gd name="connsiteY4" fmla="*/ 116205 h 868045"/>
              <a:gd name="connsiteX5" fmla="*/ 2371725 w 2371725"/>
              <a:gd name="connsiteY5" fmla="*/ 0 h 868045"/>
              <a:gd name="connsiteX0" fmla="*/ 0 w 2371725"/>
              <a:gd name="connsiteY0" fmla="*/ 245745 h 868045"/>
              <a:gd name="connsiteX1" fmla="*/ 855345 w 2371725"/>
              <a:gd name="connsiteY1" fmla="*/ 335280 h 868045"/>
              <a:gd name="connsiteX2" fmla="*/ 1264920 w 2371725"/>
              <a:gd name="connsiteY2" fmla="*/ 428625 h 868045"/>
              <a:gd name="connsiteX3" fmla="*/ 1809750 w 2371725"/>
              <a:gd name="connsiteY3" fmla="*/ 683895 h 868045"/>
              <a:gd name="connsiteX4" fmla="*/ 2040256 w 2371725"/>
              <a:gd name="connsiteY4" fmla="*/ 116205 h 868045"/>
              <a:gd name="connsiteX5" fmla="*/ 2371725 w 2371725"/>
              <a:gd name="connsiteY5" fmla="*/ 0 h 868045"/>
              <a:gd name="connsiteX0" fmla="*/ 0 w 2371725"/>
              <a:gd name="connsiteY0" fmla="*/ 245745 h 868045"/>
              <a:gd name="connsiteX1" fmla="*/ 855345 w 2371725"/>
              <a:gd name="connsiteY1" fmla="*/ 335280 h 868045"/>
              <a:gd name="connsiteX2" fmla="*/ 592457 w 2371725"/>
              <a:gd name="connsiteY2" fmla="*/ 297181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  <a:gd name="connsiteX0" fmla="*/ 0 w 2371725"/>
              <a:gd name="connsiteY0" fmla="*/ 245745 h 868045"/>
              <a:gd name="connsiteX1" fmla="*/ 855345 w 2371725"/>
              <a:gd name="connsiteY1" fmla="*/ 335280 h 868045"/>
              <a:gd name="connsiteX2" fmla="*/ 992507 w 2371725"/>
              <a:gd name="connsiteY2" fmla="*/ 487681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  <a:gd name="connsiteX0" fmla="*/ 0 w 2371725"/>
              <a:gd name="connsiteY0" fmla="*/ 245745 h 868045"/>
              <a:gd name="connsiteX1" fmla="*/ 750570 w 2371725"/>
              <a:gd name="connsiteY1" fmla="*/ 201930 h 868045"/>
              <a:gd name="connsiteX2" fmla="*/ 992507 w 2371725"/>
              <a:gd name="connsiteY2" fmla="*/ 487681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  <a:gd name="connsiteX0" fmla="*/ 0 w 2371725"/>
              <a:gd name="connsiteY0" fmla="*/ 245745 h 868045"/>
              <a:gd name="connsiteX1" fmla="*/ 750570 w 2371725"/>
              <a:gd name="connsiteY1" fmla="*/ 201930 h 868045"/>
              <a:gd name="connsiteX2" fmla="*/ 982982 w 2371725"/>
              <a:gd name="connsiteY2" fmla="*/ 421006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868045">
                <a:moveTo>
                  <a:pt x="0" y="245745"/>
                </a:moveTo>
                <a:cubicBezTo>
                  <a:pt x="234315" y="247015"/>
                  <a:pt x="536575" y="171450"/>
                  <a:pt x="750570" y="201930"/>
                </a:cubicBezTo>
                <a:cubicBezTo>
                  <a:pt x="849313" y="210503"/>
                  <a:pt x="897257" y="383224"/>
                  <a:pt x="982982" y="421006"/>
                </a:cubicBezTo>
                <a:cubicBezTo>
                  <a:pt x="1068707" y="458789"/>
                  <a:pt x="1127125" y="384810"/>
                  <a:pt x="1264920" y="428625"/>
                </a:cubicBezTo>
                <a:cubicBezTo>
                  <a:pt x="1402715" y="472440"/>
                  <a:pt x="1614170" y="868045"/>
                  <a:pt x="1809750" y="683895"/>
                </a:cubicBezTo>
                <a:cubicBezTo>
                  <a:pt x="1940560" y="657225"/>
                  <a:pt x="1946594" y="230187"/>
                  <a:pt x="2040256" y="116205"/>
                </a:cubicBezTo>
                <a:cubicBezTo>
                  <a:pt x="2133918" y="2223"/>
                  <a:pt x="2299018" y="46355"/>
                  <a:pt x="2371725" y="0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914900" y="287555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905375" y="2780301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096250" y="252312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391400" y="263742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314825" y="3098953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Dispersion</a:t>
            </a:r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3667125" y="2465976"/>
            <a:ext cx="0" cy="495300"/>
          </a:xfrm>
          <a:custGeom>
            <a:avLst/>
            <a:gdLst>
              <a:gd name="connsiteX0" fmla="*/ 0 w 0"/>
              <a:gd name="connsiteY0" fmla="*/ 0 h 495300"/>
              <a:gd name="connsiteX1" fmla="*/ 0 w 0"/>
              <a:gd name="connsiteY1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5300">
                <a:moveTo>
                  <a:pt x="0" y="0"/>
                </a:moveTo>
                <a:lnTo>
                  <a:pt x="0" y="495300"/>
                </a:lnTo>
              </a:path>
            </a:pathLst>
          </a:custGeom>
          <a:ln w="381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7439025" y="2923176"/>
            <a:ext cx="704850" cy="19050"/>
          </a:xfrm>
          <a:custGeom>
            <a:avLst/>
            <a:gdLst>
              <a:gd name="connsiteX0" fmla="*/ 0 w 704850"/>
              <a:gd name="connsiteY0" fmla="*/ 0 h 19050"/>
              <a:gd name="connsiteX1" fmla="*/ 704850 w 7048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4850" h="19050">
                <a:moveTo>
                  <a:pt x="0" y="0"/>
                </a:moveTo>
                <a:lnTo>
                  <a:pt x="704850" y="19050"/>
                </a:lnTo>
              </a:path>
            </a:pathLst>
          </a:custGeom>
          <a:ln w="317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28700" y="288507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019175" y="2789826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9643" y="5566882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 Dispersion</a:t>
            </a:r>
            <a:endParaRPr lang="en-US" dirty="0"/>
          </a:p>
        </p:txBody>
      </p:sp>
      <p:sp>
        <p:nvSpPr>
          <p:cNvPr id="53" name="Freeform 52"/>
          <p:cNvSpPr/>
          <p:nvPr/>
        </p:nvSpPr>
        <p:spPr>
          <a:xfrm>
            <a:off x="1044893" y="4599143"/>
            <a:ext cx="2137409" cy="632777"/>
          </a:xfrm>
          <a:custGeom>
            <a:avLst/>
            <a:gdLst>
              <a:gd name="connsiteX0" fmla="*/ 0 w 1965960"/>
              <a:gd name="connsiteY0" fmla="*/ 533400 h 533400"/>
              <a:gd name="connsiteX1" fmla="*/ 228600 w 1965960"/>
              <a:gd name="connsiteY1" fmla="*/ 441960 h 533400"/>
              <a:gd name="connsiteX2" fmla="*/ 662940 w 1965960"/>
              <a:gd name="connsiteY2" fmla="*/ 213360 h 533400"/>
              <a:gd name="connsiteX3" fmla="*/ 1165860 w 1965960"/>
              <a:gd name="connsiteY3" fmla="*/ 7620 h 533400"/>
              <a:gd name="connsiteX4" fmla="*/ 1440180 w 1965960"/>
              <a:gd name="connsiteY4" fmla="*/ 167640 h 533400"/>
              <a:gd name="connsiteX5" fmla="*/ 1965960 w 1965960"/>
              <a:gd name="connsiteY5" fmla="*/ 259080 h 533400"/>
              <a:gd name="connsiteX0" fmla="*/ 0 w 1965960"/>
              <a:gd name="connsiteY0" fmla="*/ 533400 h 561975"/>
              <a:gd name="connsiteX1" fmla="*/ 323850 w 1965960"/>
              <a:gd name="connsiteY1" fmla="*/ 508635 h 561975"/>
              <a:gd name="connsiteX2" fmla="*/ 662940 w 1965960"/>
              <a:gd name="connsiteY2" fmla="*/ 213360 h 561975"/>
              <a:gd name="connsiteX3" fmla="*/ 1165860 w 1965960"/>
              <a:gd name="connsiteY3" fmla="*/ 7620 h 561975"/>
              <a:gd name="connsiteX4" fmla="*/ 1440180 w 1965960"/>
              <a:gd name="connsiteY4" fmla="*/ 167640 h 561975"/>
              <a:gd name="connsiteX5" fmla="*/ 1965960 w 1965960"/>
              <a:gd name="connsiteY5" fmla="*/ 259080 h 561975"/>
              <a:gd name="connsiteX0" fmla="*/ 0 w 1975485"/>
              <a:gd name="connsiteY0" fmla="*/ 581025 h 581025"/>
              <a:gd name="connsiteX1" fmla="*/ 333375 w 1975485"/>
              <a:gd name="connsiteY1" fmla="*/ 508635 h 581025"/>
              <a:gd name="connsiteX2" fmla="*/ 672465 w 1975485"/>
              <a:gd name="connsiteY2" fmla="*/ 213360 h 581025"/>
              <a:gd name="connsiteX3" fmla="*/ 1175385 w 1975485"/>
              <a:gd name="connsiteY3" fmla="*/ 7620 h 581025"/>
              <a:gd name="connsiteX4" fmla="*/ 1449705 w 1975485"/>
              <a:gd name="connsiteY4" fmla="*/ 167640 h 581025"/>
              <a:gd name="connsiteX5" fmla="*/ 1975485 w 1975485"/>
              <a:gd name="connsiteY5" fmla="*/ 259080 h 581025"/>
              <a:gd name="connsiteX0" fmla="*/ 427036 w 2402521"/>
              <a:gd name="connsiteY0" fmla="*/ 581025 h 627380"/>
              <a:gd name="connsiteX1" fmla="*/ 55562 w 2402521"/>
              <a:gd name="connsiteY1" fmla="*/ 615315 h 627380"/>
              <a:gd name="connsiteX2" fmla="*/ 760411 w 2402521"/>
              <a:gd name="connsiteY2" fmla="*/ 508635 h 627380"/>
              <a:gd name="connsiteX3" fmla="*/ 1099501 w 2402521"/>
              <a:gd name="connsiteY3" fmla="*/ 213360 h 627380"/>
              <a:gd name="connsiteX4" fmla="*/ 1602421 w 2402521"/>
              <a:gd name="connsiteY4" fmla="*/ 7620 h 627380"/>
              <a:gd name="connsiteX5" fmla="*/ 1876741 w 2402521"/>
              <a:gd name="connsiteY5" fmla="*/ 167640 h 627380"/>
              <a:gd name="connsiteX6" fmla="*/ 2402521 w 2402521"/>
              <a:gd name="connsiteY6" fmla="*/ 259080 h 627380"/>
              <a:gd name="connsiteX0" fmla="*/ 415924 w 2391409"/>
              <a:gd name="connsiteY0" fmla="*/ 581025 h 632777"/>
              <a:gd name="connsiteX1" fmla="*/ 44450 w 2391409"/>
              <a:gd name="connsiteY1" fmla="*/ 615315 h 632777"/>
              <a:gd name="connsiteX2" fmla="*/ 682624 w 2391409"/>
              <a:gd name="connsiteY2" fmla="*/ 565785 h 632777"/>
              <a:gd name="connsiteX3" fmla="*/ 1088389 w 2391409"/>
              <a:gd name="connsiteY3" fmla="*/ 213360 h 632777"/>
              <a:gd name="connsiteX4" fmla="*/ 1591309 w 2391409"/>
              <a:gd name="connsiteY4" fmla="*/ 7620 h 632777"/>
              <a:gd name="connsiteX5" fmla="*/ 1865629 w 2391409"/>
              <a:gd name="connsiteY5" fmla="*/ 167640 h 632777"/>
              <a:gd name="connsiteX6" fmla="*/ 2391409 w 2391409"/>
              <a:gd name="connsiteY6" fmla="*/ 259080 h 632777"/>
              <a:gd name="connsiteX0" fmla="*/ 0 w 2346959"/>
              <a:gd name="connsiteY0" fmla="*/ 615315 h 632777"/>
              <a:gd name="connsiteX1" fmla="*/ 638174 w 2346959"/>
              <a:gd name="connsiteY1" fmla="*/ 565785 h 632777"/>
              <a:gd name="connsiteX2" fmla="*/ 1043939 w 2346959"/>
              <a:gd name="connsiteY2" fmla="*/ 213360 h 632777"/>
              <a:gd name="connsiteX3" fmla="*/ 1546859 w 2346959"/>
              <a:gd name="connsiteY3" fmla="*/ 7620 h 632777"/>
              <a:gd name="connsiteX4" fmla="*/ 1821179 w 2346959"/>
              <a:gd name="connsiteY4" fmla="*/ 167640 h 632777"/>
              <a:gd name="connsiteX5" fmla="*/ 2346959 w 2346959"/>
              <a:gd name="connsiteY5" fmla="*/ 259080 h 632777"/>
              <a:gd name="connsiteX0" fmla="*/ 0 w 2137409"/>
              <a:gd name="connsiteY0" fmla="*/ 615315 h 632777"/>
              <a:gd name="connsiteX1" fmla="*/ 638174 w 2137409"/>
              <a:gd name="connsiteY1" fmla="*/ 565785 h 632777"/>
              <a:gd name="connsiteX2" fmla="*/ 1043939 w 2137409"/>
              <a:gd name="connsiteY2" fmla="*/ 213360 h 632777"/>
              <a:gd name="connsiteX3" fmla="*/ 1546859 w 2137409"/>
              <a:gd name="connsiteY3" fmla="*/ 7620 h 632777"/>
              <a:gd name="connsiteX4" fmla="*/ 1821179 w 2137409"/>
              <a:gd name="connsiteY4" fmla="*/ 167640 h 632777"/>
              <a:gd name="connsiteX5" fmla="*/ 2137409 w 2137409"/>
              <a:gd name="connsiteY5" fmla="*/ 230505 h 63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7409" h="632777">
                <a:moveTo>
                  <a:pt x="0" y="615315"/>
                </a:moveTo>
                <a:cubicBezTo>
                  <a:pt x="44450" y="612775"/>
                  <a:pt x="464184" y="632777"/>
                  <a:pt x="638174" y="565785"/>
                </a:cubicBezTo>
                <a:cubicBezTo>
                  <a:pt x="812164" y="498793"/>
                  <a:pt x="892492" y="306388"/>
                  <a:pt x="1043939" y="213360"/>
                </a:cubicBezTo>
                <a:cubicBezTo>
                  <a:pt x="1195387" y="120333"/>
                  <a:pt x="1417319" y="15240"/>
                  <a:pt x="1546859" y="7620"/>
                </a:cubicBezTo>
                <a:cubicBezTo>
                  <a:pt x="1676399" y="0"/>
                  <a:pt x="1722754" y="130493"/>
                  <a:pt x="1821179" y="167640"/>
                </a:cubicBezTo>
                <a:cubicBezTo>
                  <a:pt x="1919604" y="204788"/>
                  <a:pt x="1941194" y="205740"/>
                  <a:pt x="2137409" y="230505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976312" y="5174135"/>
            <a:ext cx="2095500" cy="348932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5500" h="348932">
                <a:moveTo>
                  <a:pt x="0" y="122237"/>
                </a:moveTo>
                <a:cubicBezTo>
                  <a:pt x="234315" y="123507"/>
                  <a:pt x="622935" y="87947"/>
                  <a:pt x="702945" y="126047"/>
                </a:cubicBezTo>
                <a:cubicBezTo>
                  <a:pt x="782955" y="164147"/>
                  <a:pt x="861060" y="228917"/>
                  <a:pt x="975360" y="255587"/>
                </a:cubicBezTo>
                <a:cubicBezTo>
                  <a:pt x="1108710" y="348932"/>
                  <a:pt x="1273493" y="240029"/>
                  <a:pt x="1398270" y="200342"/>
                </a:cubicBezTo>
                <a:cubicBezTo>
                  <a:pt x="1523047" y="160655"/>
                  <a:pt x="1607820" y="34925"/>
                  <a:pt x="1724025" y="17462"/>
                </a:cubicBezTo>
                <a:cubicBezTo>
                  <a:pt x="1840230" y="0"/>
                  <a:pt x="1920240" y="51752"/>
                  <a:pt x="2095500" y="95567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235643" y="479535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207068" y="525255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4931094" y="4634386"/>
            <a:ext cx="2927984" cy="570547"/>
          </a:xfrm>
          <a:custGeom>
            <a:avLst/>
            <a:gdLst>
              <a:gd name="connsiteX0" fmla="*/ 0 w 1965960"/>
              <a:gd name="connsiteY0" fmla="*/ 533400 h 533400"/>
              <a:gd name="connsiteX1" fmla="*/ 228600 w 1965960"/>
              <a:gd name="connsiteY1" fmla="*/ 441960 h 533400"/>
              <a:gd name="connsiteX2" fmla="*/ 662940 w 1965960"/>
              <a:gd name="connsiteY2" fmla="*/ 213360 h 533400"/>
              <a:gd name="connsiteX3" fmla="*/ 1165860 w 1965960"/>
              <a:gd name="connsiteY3" fmla="*/ 7620 h 533400"/>
              <a:gd name="connsiteX4" fmla="*/ 1440180 w 1965960"/>
              <a:gd name="connsiteY4" fmla="*/ 167640 h 533400"/>
              <a:gd name="connsiteX5" fmla="*/ 1965960 w 1965960"/>
              <a:gd name="connsiteY5" fmla="*/ 259080 h 533400"/>
              <a:gd name="connsiteX0" fmla="*/ 0 w 1965960"/>
              <a:gd name="connsiteY0" fmla="*/ 533400 h 561975"/>
              <a:gd name="connsiteX1" fmla="*/ 323850 w 1965960"/>
              <a:gd name="connsiteY1" fmla="*/ 508635 h 561975"/>
              <a:gd name="connsiteX2" fmla="*/ 662940 w 1965960"/>
              <a:gd name="connsiteY2" fmla="*/ 213360 h 561975"/>
              <a:gd name="connsiteX3" fmla="*/ 1165860 w 1965960"/>
              <a:gd name="connsiteY3" fmla="*/ 7620 h 561975"/>
              <a:gd name="connsiteX4" fmla="*/ 1440180 w 1965960"/>
              <a:gd name="connsiteY4" fmla="*/ 167640 h 561975"/>
              <a:gd name="connsiteX5" fmla="*/ 1965960 w 1965960"/>
              <a:gd name="connsiteY5" fmla="*/ 259080 h 561975"/>
              <a:gd name="connsiteX0" fmla="*/ 0 w 1975485"/>
              <a:gd name="connsiteY0" fmla="*/ 581025 h 581025"/>
              <a:gd name="connsiteX1" fmla="*/ 333375 w 1975485"/>
              <a:gd name="connsiteY1" fmla="*/ 508635 h 581025"/>
              <a:gd name="connsiteX2" fmla="*/ 672465 w 1975485"/>
              <a:gd name="connsiteY2" fmla="*/ 213360 h 581025"/>
              <a:gd name="connsiteX3" fmla="*/ 1175385 w 1975485"/>
              <a:gd name="connsiteY3" fmla="*/ 7620 h 581025"/>
              <a:gd name="connsiteX4" fmla="*/ 1449705 w 1975485"/>
              <a:gd name="connsiteY4" fmla="*/ 167640 h 581025"/>
              <a:gd name="connsiteX5" fmla="*/ 1975485 w 1975485"/>
              <a:gd name="connsiteY5" fmla="*/ 259080 h 581025"/>
              <a:gd name="connsiteX0" fmla="*/ 427036 w 2402521"/>
              <a:gd name="connsiteY0" fmla="*/ 581025 h 627380"/>
              <a:gd name="connsiteX1" fmla="*/ 55562 w 2402521"/>
              <a:gd name="connsiteY1" fmla="*/ 615315 h 627380"/>
              <a:gd name="connsiteX2" fmla="*/ 760411 w 2402521"/>
              <a:gd name="connsiteY2" fmla="*/ 508635 h 627380"/>
              <a:gd name="connsiteX3" fmla="*/ 1099501 w 2402521"/>
              <a:gd name="connsiteY3" fmla="*/ 213360 h 627380"/>
              <a:gd name="connsiteX4" fmla="*/ 1602421 w 2402521"/>
              <a:gd name="connsiteY4" fmla="*/ 7620 h 627380"/>
              <a:gd name="connsiteX5" fmla="*/ 1876741 w 2402521"/>
              <a:gd name="connsiteY5" fmla="*/ 167640 h 627380"/>
              <a:gd name="connsiteX6" fmla="*/ 2402521 w 2402521"/>
              <a:gd name="connsiteY6" fmla="*/ 259080 h 627380"/>
              <a:gd name="connsiteX0" fmla="*/ 415924 w 2391409"/>
              <a:gd name="connsiteY0" fmla="*/ 581025 h 632777"/>
              <a:gd name="connsiteX1" fmla="*/ 44450 w 2391409"/>
              <a:gd name="connsiteY1" fmla="*/ 615315 h 632777"/>
              <a:gd name="connsiteX2" fmla="*/ 682624 w 2391409"/>
              <a:gd name="connsiteY2" fmla="*/ 565785 h 632777"/>
              <a:gd name="connsiteX3" fmla="*/ 1088389 w 2391409"/>
              <a:gd name="connsiteY3" fmla="*/ 213360 h 632777"/>
              <a:gd name="connsiteX4" fmla="*/ 1591309 w 2391409"/>
              <a:gd name="connsiteY4" fmla="*/ 7620 h 632777"/>
              <a:gd name="connsiteX5" fmla="*/ 1865629 w 2391409"/>
              <a:gd name="connsiteY5" fmla="*/ 167640 h 632777"/>
              <a:gd name="connsiteX6" fmla="*/ 2391409 w 2391409"/>
              <a:gd name="connsiteY6" fmla="*/ 259080 h 632777"/>
              <a:gd name="connsiteX0" fmla="*/ 0 w 2346959"/>
              <a:gd name="connsiteY0" fmla="*/ 615315 h 632777"/>
              <a:gd name="connsiteX1" fmla="*/ 638174 w 2346959"/>
              <a:gd name="connsiteY1" fmla="*/ 565785 h 632777"/>
              <a:gd name="connsiteX2" fmla="*/ 1043939 w 2346959"/>
              <a:gd name="connsiteY2" fmla="*/ 213360 h 632777"/>
              <a:gd name="connsiteX3" fmla="*/ 1546859 w 2346959"/>
              <a:gd name="connsiteY3" fmla="*/ 7620 h 632777"/>
              <a:gd name="connsiteX4" fmla="*/ 1821179 w 2346959"/>
              <a:gd name="connsiteY4" fmla="*/ 167640 h 632777"/>
              <a:gd name="connsiteX5" fmla="*/ 2346959 w 2346959"/>
              <a:gd name="connsiteY5" fmla="*/ 259080 h 632777"/>
              <a:gd name="connsiteX0" fmla="*/ 0 w 2137409"/>
              <a:gd name="connsiteY0" fmla="*/ 615315 h 632777"/>
              <a:gd name="connsiteX1" fmla="*/ 638174 w 2137409"/>
              <a:gd name="connsiteY1" fmla="*/ 565785 h 632777"/>
              <a:gd name="connsiteX2" fmla="*/ 1043939 w 2137409"/>
              <a:gd name="connsiteY2" fmla="*/ 213360 h 632777"/>
              <a:gd name="connsiteX3" fmla="*/ 1546859 w 2137409"/>
              <a:gd name="connsiteY3" fmla="*/ 7620 h 632777"/>
              <a:gd name="connsiteX4" fmla="*/ 1821179 w 2137409"/>
              <a:gd name="connsiteY4" fmla="*/ 167640 h 632777"/>
              <a:gd name="connsiteX5" fmla="*/ 2137409 w 2137409"/>
              <a:gd name="connsiteY5" fmla="*/ 230505 h 632777"/>
              <a:gd name="connsiteX0" fmla="*/ 0 w 2137409"/>
              <a:gd name="connsiteY0" fmla="*/ 558165 h 575627"/>
              <a:gd name="connsiteX1" fmla="*/ 638174 w 2137409"/>
              <a:gd name="connsiteY1" fmla="*/ 508635 h 575627"/>
              <a:gd name="connsiteX2" fmla="*/ 1043939 w 2137409"/>
              <a:gd name="connsiteY2" fmla="*/ 156210 h 575627"/>
              <a:gd name="connsiteX3" fmla="*/ 1575434 w 2137409"/>
              <a:gd name="connsiteY3" fmla="*/ 7620 h 575627"/>
              <a:gd name="connsiteX4" fmla="*/ 1821179 w 2137409"/>
              <a:gd name="connsiteY4" fmla="*/ 110490 h 575627"/>
              <a:gd name="connsiteX5" fmla="*/ 2137409 w 2137409"/>
              <a:gd name="connsiteY5" fmla="*/ 173355 h 575627"/>
              <a:gd name="connsiteX0" fmla="*/ 0 w 2137409"/>
              <a:gd name="connsiteY0" fmla="*/ 558165 h 575627"/>
              <a:gd name="connsiteX1" fmla="*/ 638174 w 2137409"/>
              <a:gd name="connsiteY1" fmla="*/ 508635 h 575627"/>
              <a:gd name="connsiteX2" fmla="*/ 1043939 w 2137409"/>
              <a:gd name="connsiteY2" fmla="*/ 156210 h 575627"/>
              <a:gd name="connsiteX3" fmla="*/ 1575434 w 2137409"/>
              <a:gd name="connsiteY3" fmla="*/ 7620 h 575627"/>
              <a:gd name="connsiteX4" fmla="*/ 1821179 w 2137409"/>
              <a:gd name="connsiteY4" fmla="*/ 110490 h 575627"/>
              <a:gd name="connsiteX5" fmla="*/ 2137409 w 2137409"/>
              <a:gd name="connsiteY5" fmla="*/ 173355 h 575627"/>
              <a:gd name="connsiteX0" fmla="*/ 0 w 2137409"/>
              <a:gd name="connsiteY0" fmla="*/ 468312 h 485774"/>
              <a:gd name="connsiteX1" fmla="*/ 638174 w 2137409"/>
              <a:gd name="connsiteY1" fmla="*/ 418782 h 485774"/>
              <a:gd name="connsiteX2" fmla="*/ 1043939 w 2137409"/>
              <a:gd name="connsiteY2" fmla="*/ 66357 h 485774"/>
              <a:gd name="connsiteX3" fmla="*/ 1821179 w 2137409"/>
              <a:gd name="connsiteY3" fmla="*/ 20637 h 485774"/>
              <a:gd name="connsiteX4" fmla="*/ 2137409 w 2137409"/>
              <a:gd name="connsiteY4" fmla="*/ 83502 h 485774"/>
              <a:gd name="connsiteX0" fmla="*/ 0 w 2137409"/>
              <a:gd name="connsiteY0" fmla="*/ 545782 h 563244"/>
              <a:gd name="connsiteX1" fmla="*/ 638174 w 2137409"/>
              <a:gd name="connsiteY1" fmla="*/ 496252 h 563244"/>
              <a:gd name="connsiteX2" fmla="*/ 1043939 w 2137409"/>
              <a:gd name="connsiteY2" fmla="*/ 143827 h 563244"/>
              <a:gd name="connsiteX3" fmla="*/ 1687829 w 2137409"/>
              <a:gd name="connsiteY3" fmla="*/ 2857 h 563244"/>
              <a:gd name="connsiteX4" fmla="*/ 2137409 w 2137409"/>
              <a:gd name="connsiteY4" fmla="*/ 160972 h 563244"/>
              <a:gd name="connsiteX0" fmla="*/ 0 w 2137409"/>
              <a:gd name="connsiteY0" fmla="*/ 545782 h 545782"/>
              <a:gd name="connsiteX1" fmla="*/ 600074 w 2137409"/>
              <a:gd name="connsiteY1" fmla="*/ 410527 h 545782"/>
              <a:gd name="connsiteX2" fmla="*/ 1043939 w 2137409"/>
              <a:gd name="connsiteY2" fmla="*/ 143827 h 545782"/>
              <a:gd name="connsiteX3" fmla="*/ 1687829 w 2137409"/>
              <a:gd name="connsiteY3" fmla="*/ 2857 h 545782"/>
              <a:gd name="connsiteX4" fmla="*/ 2137409 w 2137409"/>
              <a:gd name="connsiteY4" fmla="*/ 160972 h 545782"/>
              <a:gd name="connsiteX0" fmla="*/ 0 w 2927984"/>
              <a:gd name="connsiteY0" fmla="*/ 545782 h 545782"/>
              <a:gd name="connsiteX1" fmla="*/ 600074 w 2927984"/>
              <a:gd name="connsiteY1" fmla="*/ 410527 h 545782"/>
              <a:gd name="connsiteX2" fmla="*/ 1043939 w 2927984"/>
              <a:gd name="connsiteY2" fmla="*/ 143827 h 545782"/>
              <a:gd name="connsiteX3" fmla="*/ 1687829 w 2927984"/>
              <a:gd name="connsiteY3" fmla="*/ 2857 h 545782"/>
              <a:gd name="connsiteX4" fmla="*/ 2927984 w 2927984"/>
              <a:gd name="connsiteY4" fmla="*/ 256222 h 545782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  <a:gd name="connsiteX0" fmla="*/ 0 w 2927984"/>
              <a:gd name="connsiteY0" fmla="*/ 570547 h 570547"/>
              <a:gd name="connsiteX1" fmla="*/ 600074 w 2927984"/>
              <a:gd name="connsiteY1" fmla="*/ 435292 h 570547"/>
              <a:gd name="connsiteX2" fmla="*/ 1043939 w 2927984"/>
              <a:gd name="connsiteY2" fmla="*/ 168592 h 570547"/>
              <a:gd name="connsiteX3" fmla="*/ 1687829 w 2927984"/>
              <a:gd name="connsiteY3" fmla="*/ 27622 h 570547"/>
              <a:gd name="connsiteX4" fmla="*/ 2927984 w 2927984"/>
              <a:gd name="connsiteY4" fmla="*/ 280987 h 5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7984" h="570547">
                <a:moveTo>
                  <a:pt x="0" y="570547"/>
                </a:moveTo>
                <a:cubicBezTo>
                  <a:pt x="44450" y="568007"/>
                  <a:pt x="426084" y="502284"/>
                  <a:pt x="600074" y="435292"/>
                </a:cubicBezTo>
                <a:cubicBezTo>
                  <a:pt x="774064" y="368300"/>
                  <a:pt x="862647" y="236537"/>
                  <a:pt x="1043939" y="168592"/>
                </a:cubicBezTo>
                <a:cubicBezTo>
                  <a:pt x="1225231" y="100647"/>
                  <a:pt x="1356042" y="0"/>
                  <a:pt x="1687829" y="27622"/>
                </a:cubicBezTo>
                <a:cubicBezTo>
                  <a:pt x="2057716" y="112394"/>
                  <a:pt x="1922144" y="322897"/>
                  <a:pt x="2927984" y="280987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862511" y="5041101"/>
            <a:ext cx="2371725" cy="868045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88912 h 706754"/>
              <a:gd name="connsiteX1" fmla="*/ 702945 w 2095500"/>
              <a:gd name="connsiteY1" fmla="*/ 192722 h 706754"/>
              <a:gd name="connsiteX2" fmla="*/ 975360 w 2095500"/>
              <a:gd name="connsiteY2" fmla="*/ 322262 h 706754"/>
              <a:gd name="connsiteX3" fmla="*/ 1550670 w 2095500"/>
              <a:gd name="connsiteY3" fmla="*/ 667067 h 706754"/>
              <a:gd name="connsiteX4" fmla="*/ 1724025 w 2095500"/>
              <a:gd name="connsiteY4" fmla="*/ 84137 h 706754"/>
              <a:gd name="connsiteX5" fmla="*/ 2095500 w 2095500"/>
              <a:gd name="connsiteY5" fmla="*/ 162242 h 706754"/>
              <a:gd name="connsiteX0" fmla="*/ 0 w 2095500"/>
              <a:gd name="connsiteY0" fmla="*/ 70485 h 589915"/>
              <a:gd name="connsiteX1" fmla="*/ 702945 w 2095500"/>
              <a:gd name="connsiteY1" fmla="*/ 74295 h 589915"/>
              <a:gd name="connsiteX2" fmla="*/ 975360 w 2095500"/>
              <a:gd name="connsiteY2" fmla="*/ 203835 h 589915"/>
              <a:gd name="connsiteX3" fmla="*/ 1550670 w 2095500"/>
              <a:gd name="connsiteY3" fmla="*/ 548640 h 589915"/>
              <a:gd name="connsiteX4" fmla="*/ 1952625 w 2095500"/>
              <a:gd name="connsiteY4" fmla="*/ 451485 h 589915"/>
              <a:gd name="connsiteX5" fmla="*/ 2095500 w 2095500"/>
              <a:gd name="connsiteY5" fmla="*/ 43815 h 589915"/>
              <a:gd name="connsiteX0" fmla="*/ 0 w 2609850"/>
              <a:gd name="connsiteY0" fmla="*/ 213360 h 732790"/>
              <a:gd name="connsiteX1" fmla="*/ 702945 w 2609850"/>
              <a:gd name="connsiteY1" fmla="*/ 217170 h 732790"/>
              <a:gd name="connsiteX2" fmla="*/ 975360 w 2609850"/>
              <a:gd name="connsiteY2" fmla="*/ 346710 h 732790"/>
              <a:gd name="connsiteX3" fmla="*/ 1550670 w 2609850"/>
              <a:gd name="connsiteY3" fmla="*/ 691515 h 732790"/>
              <a:gd name="connsiteX4" fmla="*/ 1952625 w 2609850"/>
              <a:gd name="connsiteY4" fmla="*/ 594360 h 732790"/>
              <a:gd name="connsiteX5" fmla="*/ 2609850 w 2609850"/>
              <a:gd name="connsiteY5" fmla="*/ 43815 h 732790"/>
              <a:gd name="connsiteX0" fmla="*/ 0 w 2609850"/>
              <a:gd name="connsiteY0" fmla="*/ 222250 h 741680"/>
              <a:gd name="connsiteX1" fmla="*/ 702945 w 2609850"/>
              <a:gd name="connsiteY1" fmla="*/ 226060 h 741680"/>
              <a:gd name="connsiteX2" fmla="*/ 975360 w 2609850"/>
              <a:gd name="connsiteY2" fmla="*/ 355600 h 741680"/>
              <a:gd name="connsiteX3" fmla="*/ 1550670 w 2609850"/>
              <a:gd name="connsiteY3" fmla="*/ 700405 h 741680"/>
              <a:gd name="connsiteX4" fmla="*/ 1952625 w 2609850"/>
              <a:gd name="connsiteY4" fmla="*/ 603250 h 741680"/>
              <a:gd name="connsiteX5" fmla="*/ 2609850 w 2609850"/>
              <a:gd name="connsiteY5" fmla="*/ 52705 h 741680"/>
              <a:gd name="connsiteX0" fmla="*/ 0 w 2609850"/>
              <a:gd name="connsiteY0" fmla="*/ 222250 h 1206500"/>
              <a:gd name="connsiteX1" fmla="*/ 702945 w 2609850"/>
              <a:gd name="connsiteY1" fmla="*/ 226060 h 1206500"/>
              <a:gd name="connsiteX2" fmla="*/ 975360 w 2609850"/>
              <a:gd name="connsiteY2" fmla="*/ 355600 h 1206500"/>
              <a:gd name="connsiteX3" fmla="*/ 1550670 w 2609850"/>
              <a:gd name="connsiteY3" fmla="*/ 700405 h 1206500"/>
              <a:gd name="connsiteX4" fmla="*/ 1952625 w 2609850"/>
              <a:gd name="connsiteY4" fmla="*/ 603250 h 1206500"/>
              <a:gd name="connsiteX5" fmla="*/ 2609850 w 2609850"/>
              <a:gd name="connsiteY5" fmla="*/ 52705 h 12065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550670 w 2609850"/>
              <a:gd name="connsiteY3" fmla="*/ 700405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02945 w 2609850"/>
              <a:gd name="connsiteY1" fmla="*/ 226060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63600"/>
              <a:gd name="connsiteX1" fmla="*/ 769620 w 2609850"/>
              <a:gd name="connsiteY1" fmla="*/ 273685 h 863600"/>
              <a:gd name="connsiteX2" fmla="*/ 975360 w 2609850"/>
              <a:gd name="connsiteY2" fmla="*/ 355600 h 863600"/>
              <a:gd name="connsiteX3" fmla="*/ 1369695 w 2609850"/>
              <a:gd name="connsiteY3" fmla="*/ 633730 h 863600"/>
              <a:gd name="connsiteX4" fmla="*/ 1952625 w 2609850"/>
              <a:gd name="connsiteY4" fmla="*/ 603250 h 863600"/>
              <a:gd name="connsiteX5" fmla="*/ 2609850 w 2609850"/>
              <a:gd name="connsiteY5" fmla="*/ 52705 h 86360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9695 w 2609850"/>
              <a:gd name="connsiteY3" fmla="*/ 6337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0170 w 2609850"/>
              <a:gd name="connsiteY3" fmla="*/ 5575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0170 w 2609850"/>
              <a:gd name="connsiteY3" fmla="*/ 5575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60170 w 2609850"/>
              <a:gd name="connsiteY3" fmla="*/ 557530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22250 h 844550"/>
              <a:gd name="connsiteX1" fmla="*/ 769620 w 2609850"/>
              <a:gd name="connsiteY1" fmla="*/ 273685 h 844550"/>
              <a:gd name="connsiteX2" fmla="*/ 975360 w 2609850"/>
              <a:gd name="connsiteY2" fmla="*/ 355600 h 844550"/>
              <a:gd name="connsiteX3" fmla="*/ 1388745 w 2609850"/>
              <a:gd name="connsiteY3" fmla="*/ 490855 h 844550"/>
              <a:gd name="connsiteX4" fmla="*/ 1952625 w 2609850"/>
              <a:gd name="connsiteY4" fmla="*/ 603250 h 844550"/>
              <a:gd name="connsiteX5" fmla="*/ 2609850 w 2609850"/>
              <a:gd name="connsiteY5" fmla="*/ 52705 h 844550"/>
              <a:gd name="connsiteX0" fmla="*/ 0 w 2609850"/>
              <a:gd name="connsiteY0" fmla="*/ 213360 h 930910"/>
              <a:gd name="connsiteX1" fmla="*/ 769620 w 2609850"/>
              <a:gd name="connsiteY1" fmla="*/ 264795 h 930910"/>
              <a:gd name="connsiteX2" fmla="*/ 975360 w 2609850"/>
              <a:gd name="connsiteY2" fmla="*/ 346710 h 930910"/>
              <a:gd name="connsiteX3" fmla="*/ 1388745 w 2609850"/>
              <a:gd name="connsiteY3" fmla="*/ 481965 h 930910"/>
              <a:gd name="connsiteX4" fmla="*/ 1885950 w 2609850"/>
              <a:gd name="connsiteY4" fmla="*/ 689610 h 930910"/>
              <a:gd name="connsiteX5" fmla="*/ 2609850 w 2609850"/>
              <a:gd name="connsiteY5" fmla="*/ 43815 h 930910"/>
              <a:gd name="connsiteX0" fmla="*/ 0 w 2609850"/>
              <a:gd name="connsiteY0" fmla="*/ 213360 h 930910"/>
              <a:gd name="connsiteX1" fmla="*/ 769620 w 2609850"/>
              <a:gd name="connsiteY1" fmla="*/ 264795 h 930910"/>
              <a:gd name="connsiteX2" fmla="*/ 975360 w 2609850"/>
              <a:gd name="connsiteY2" fmla="*/ 346710 h 930910"/>
              <a:gd name="connsiteX3" fmla="*/ 1388745 w 2609850"/>
              <a:gd name="connsiteY3" fmla="*/ 481965 h 930910"/>
              <a:gd name="connsiteX4" fmla="*/ 1885950 w 2609850"/>
              <a:gd name="connsiteY4" fmla="*/ 689610 h 930910"/>
              <a:gd name="connsiteX5" fmla="*/ 2609850 w 2609850"/>
              <a:gd name="connsiteY5" fmla="*/ 43815 h 930910"/>
              <a:gd name="connsiteX0" fmla="*/ 0 w 2609850"/>
              <a:gd name="connsiteY0" fmla="*/ 213360 h 873760"/>
              <a:gd name="connsiteX1" fmla="*/ 769620 w 2609850"/>
              <a:gd name="connsiteY1" fmla="*/ 264795 h 873760"/>
              <a:gd name="connsiteX2" fmla="*/ 975360 w 2609850"/>
              <a:gd name="connsiteY2" fmla="*/ 346710 h 873760"/>
              <a:gd name="connsiteX3" fmla="*/ 1388745 w 2609850"/>
              <a:gd name="connsiteY3" fmla="*/ 481965 h 873760"/>
              <a:gd name="connsiteX4" fmla="*/ 1885950 w 2609850"/>
              <a:gd name="connsiteY4" fmla="*/ 689610 h 873760"/>
              <a:gd name="connsiteX5" fmla="*/ 2609850 w 2609850"/>
              <a:gd name="connsiteY5" fmla="*/ 43815 h 873760"/>
              <a:gd name="connsiteX0" fmla="*/ 0 w 2609850"/>
              <a:gd name="connsiteY0" fmla="*/ 213360 h 873760"/>
              <a:gd name="connsiteX1" fmla="*/ 769620 w 2609850"/>
              <a:gd name="connsiteY1" fmla="*/ 264795 h 873760"/>
              <a:gd name="connsiteX2" fmla="*/ 975360 w 2609850"/>
              <a:gd name="connsiteY2" fmla="*/ 346710 h 873760"/>
              <a:gd name="connsiteX3" fmla="*/ 1388745 w 2609850"/>
              <a:gd name="connsiteY3" fmla="*/ 481965 h 873760"/>
              <a:gd name="connsiteX4" fmla="*/ 1885950 w 2609850"/>
              <a:gd name="connsiteY4" fmla="*/ 689610 h 873760"/>
              <a:gd name="connsiteX5" fmla="*/ 2609850 w 2609850"/>
              <a:gd name="connsiteY5" fmla="*/ 43815 h 873760"/>
              <a:gd name="connsiteX0" fmla="*/ 0 w 2609850"/>
              <a:gd name="connsiteY0" fmla="*/ 169545 h 829945"/>
              <a:gd name="connsiteX1" fmla="*/ 769620 w 2609850"/>
              <a:gd name="connsiteY1" fmla="*/ 220980 h 829945"/>
              <a:gd name="connsiteX2" fmla="*/ 975360 w 2609850"/>
              <a:gd name="connsiteY2" fmla="*/ 302895 h 829945"/>
              <a:gd name="connsiteX3" fmla="*/ 1388745 w 2609850"/>
              <a:gd name="connsiteY3" fmla="*/ 438150 h 829945"/>
              <a:gd name="connsiteX4" fmla="*/ 1885950 w 2609850"/>
              <a:gd name="connsiteY4" fmla="*/ 645795 h 829945"/>
              <a:gd name="connsiteX5" fmla="*/ 2173606 w 2609850"/>
              <a:gd name="connsiteY5" fmla="*/ 278130 h 829945"/>
              <a:gd name="connsiteX6" fmla="*/ 2609850 w 2609850"/>
              <a:gd name="connsiteY6" fmla="*/ 0 h 829945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975360 w 2609850"/>
              <a:gd name="connsiteY2" fmla="*/ 370522 h 897572"/>
              <a:gd name="connsiteX3" fmla="*/ 1388745 w 2609850"/>
              <a:gd name="connsiteY3" fmla="*/ 505777 h 897572"/>
              <a:gd name="connsiteX4" fmla="*/ 1885950 w 2609850"/>
              <a:gd name="connsiteY4" fmla="*/ 713422 h 897572"/>
              <a:gd name="connsiteX5" fmla="*/ 2040256 w 2609850"/>
              <a:gd name="connsiteY5" fmla="*/ 107632 h 897572"/>
              <a:gd name="connsiteX6" fmla="*/ 2609850 w 2609850"/>
              <a:gd name="connsiteY6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609850"/>
              <a:gd name="connsiteY0" fmla="*/ 237172 h 897572"/>
              <a:gd name="connsiteX1" fmla="*/ 769620 w 2609850"/>
              <a:gd name="connsiteY1" fmla="*/ 288607 h 897572"/>
              <a:gd name="connsiteX2" fmla="*/ 1388745 w 2609850"/>
              <a:gd name="connsiteY2" fmla="*/ 505777 h 897572"/>
              <a:gd name="connsiteX3" fmla="*/ 1885950 w 2609850"/>
              <a:gd name="connsiteY3" fmla="*/ 713422 h 897572"/>
              <a:gd name="connsiteX4" fmla="*/ 2040256 w 2609850"/>
              <a:gd name="connsiteY4" fmla="*/ 107632 h 897572"/>
              <a:gd name="connsiteX5" fmla="*/ 2609850 w 2609850"/>
              <a:gd name="connsiteY5" fmla="*/ 67627 h 897572"/>
              <a:gd name="connsiteX0" fmla="*/ 0 w 2371725"/>
              <a:gd name="connsiteY0" fmla="*/ 249873 h 910273"/>
              <a:gd name="connsiteX1" fmla="*/ 769620 w 2371725"/>
              <a:gd name="connsiteY1" fmla="*/ 301308 h 910273"/>
              <a:gd name="connsiteX2" fmla="*/ 1388745 w 2371725"/>
              <a:gd name="connsiteY2" fmla="*/ 518478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01308 h 910273"/>
              <a:gd name="connsiteX2" fmla="*/ 1388745 w 2371725"/>
              <a:gd name="connsiteY2" fmla="*/ 518478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01308 h 910273"/>
              <a:gd name="connsiteX2" fmla="*/ 1350645 w 2371725"/>
              <a:gd name="connsiteY2" fmla="*/ 5089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350645 w 2371725"/>
              <a:gd name="connsiteY2" fmla="*/ 5089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283970 w 2371725"/>
              <a:gd name="connsiteY2" fmla="*/ 4327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283970 w 2371725"/>
              <a:gd name="connsiteY2" fmla="*/ 4327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9873 h 910273"/>
              <a:gd name="connsiteX1" fmla="*/ 769620 w 2371725"/>
              <a:gd name="connsiteY1" fmla="*/ 358458 h 910273"/>
              <a:gd name="connsiteX2" fmla="*/ 1264920 w 2371725"/>
              <a:gd name="connsiteY2" fmla="*/ 432753 h 910273"/>
              <a:gd name="connsiteX3" fmla="*/ 1885950 w 2371725"/>
              <a:gd name="connsiteY3" fmla="*/ 726123 h 910273"/>
              <a:gd name="connsiteX4" fmla="*/ 2040256 w 2371725"/>
              <a:gd name="connsiteY4" fmla="*/ 120333 h 910273"/>
              <a:gd name="connsiteX5" fmla="*/ 2371725 w 2371725"/>
              <a:gd name="connsiteY5" fmla="*/ 4128 h 910273"/>
              <a:gd name="connsiteX0" fmla="*/ 0 w 2371725"/>
              <a:gd name="connsiteY0" fmla="*/ 245745 h 868045"/>
              <a:gd name="connsiteX1" fmla="*/ 769620 w 2371725"/>
              <a:gd name="connsiteY1" fmla="*/ 354330 h 868045"/>
              <a:gd name="connsiteX2" fmla="*/ 1264920 w 2371725"/>
              <a:gd name="connsiteY2" fmla="*/ 428625 h 868045"/>
              <a:gd name="connsiteX3" fmla="*/ 1809750 w 2371725"/>
              <a:gd name="connsiteY3" fmla="*/ 683895 h 868045"/>
              <a:gd name="connsiteX4" fmla="*/ 2040256 w 2371725"/>
              <a:gd name="connsiteY4" fmla="*/ 116205 h 868045"/>
              <a:gd name="connsiteX5" fmla="*/ 2371725 w 2371725"/>
              <a:gd name="connsiteY5" fmla="*/ 0 h 868045"/>
              <a:gd name="connsiteX0" fmla="*/ 0 w 2371725"/>
              <a:gd name="connsiteY0" fmla="*/ 245745 h 868045"/>
              <a:gd name="connsiteX1" fmla="*/ 855345 w 2371725"/>
              <a:gd name="connsiteY1" fmla="*/ 335280 h 868045"/>
              <a:gd name="connsiteX2" fmla="*/ 1264920 w 2371725"/>
              <a:gd name="connsiteY2" fmla="*/ 428625 h 868045"/>
              <a:gd name="connsiteX3" fmla="*/ 1809750 w 2371725"/>
              <a:gd name="connsiteY3" fmla="*/ 683895 h 868045"/>
              <a:gd name="connsiteX4" fmla="*/ 2040256 w 2371725"/>
              <a:gd name="connsiteY4" fmla="*/ 116205 h 868045"/>
              <a:gd name="connsiteX5" fmla="*/ 2371725 w 2371725"/>
              <a:gd name="connsiteY5" fmla="*/ 0 h 868045"/>
              <a:gd name="connsiteX0" fmla="*/ 0 w 2371725"/>
              <a:gd name="connsiteY0" fmla="*/ 245745 h 868045"/>
              <a:gd name="connsiteX1" fmla="*/ 855345 w 2371725"/>
              <a:gd name="connsiteY1" fmla="*/ 335280 h 868045"/>
              <a:gd name="connsiteX2" fmla="*/ 592457 w 2371725"/>
              <a:gd name="connsiteY2" fmla="*/ 297181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  <a:gd name="connsiteX0" fmla="*/ 0 w 2371725"/>
              <a:gd name="connsiteY0" fmla="*/ 245745 h 868045"/>
              <a:gd name="connsiteX1" fmla="*/ 855345 w 2371725"/>
              <a:gd name="connsiteY1" fmla="*/ 335280 h 868045"/>
              <a:gd name="connsiteX2" fmla="*/ 992507 w 2371725"/>
              <a:gd name="connsiteY2" fmla="*/ 487681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  <a:gd name="connsiteX0" fmla="*/ 0 w 2371725"/>
              <a:gd name="connsiteY0" fmla="*/ 245745 h 868045"/>
              <a:gd name="connsiteX1" fmla="*/ 750570 w 2371725"/>
              <a:gd name="connsiteY1" fmla="*/ 201930 h 868045"/>
              <a:gd name="connsiteX2" fmla="*/ 992507 w 2371725"/>
              <a:gd name="connsiteY2" fmla="*/ 487681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  <a:gd name="connsiteX0" fmla="*/ 0 w 2371725"/>
              <a:gd name="connsiteY0" fmla="*/ 245745 h 868045"/>
              <a:gd name="connsiteX1" fmla="*/ 750570 w 2371725"/>
              <a:gd name="connsiteY1" fmla="*/ 201930 h 868045"/>
              <a:gd name="connsiteX2" fmla="*/ 982982 w 2371725"/>
              <a:gd name="connsiteY2" fmla="*/ 421006 h 868045"/>
              <a:gd name="connsiteX3" fmla="*/ 1264920 w 2371725"/>
              <a:gd name="connsiteY3" fmla="*/ 428625 h 868045"/>
              <a:gd name="connsiteX4" fmla="*/ 1809750 w 2371725"/>
              <a:gd name="connsiteY4" fmla="*/ 683895 h 868045"/>
              <a:gd name="connsiteX5" fmla="*/ 2040256 w 2371725"/>
              <a:gd name="connsiteY5" fmla="*/ 116205 h 868045"/>
              <a:gd name="connsiteX6" fmla="*/ 2371725 w 2371725"/>
              <a:gd name="connsiteY6" fmla="*/ 0 h 86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1725" h="868045">
                <a:moveTo>
                  <a:pt x="0" y="245745"/>
                </a:moveTo>
                <a:cubicBezTo>
                  <a:pt x="234315" y="247015"/>
                  <a:pt x="536575" y="171450"/>
                  <a:pt x="750570" y="201930"/>
                </a:cubicBezTo>
                <a:cubicBezTo>
                  <a:pt x="849313" y="210503"/>
                  <a:pt x="897257" y="383224"/>
                  <a:pt x="982982" y="421006"/>
                </a:cubicBezTo>
                <a:cubicBezTo>
                  <a:pt x="1068707" y="458789"/>
                  <a:pt x="1127125" y="384810"/>
                  <a:pt x="1264920" y="428625"/>
                </a:cubicBezTo>
                <a:cubicBezTo>
                  <a:pt x="1402715" y="472440"/>
                  <a:pt x="1614170" y="868045"/>
                  <a:pt x="1809750" y="683895"/>
                </a:cubicBezTo>
                <a:cubicBezTo>
                  <a:pt x="1940560" y="657225"/>
                  <a:pt x="1946594" y="230187"/>
                  <a:pt x="2040256" y="116205"/>
                </a:cubicBezTo>
                <a:cubicBezTo>
                  <a:pt x="2133918" y="2223"/>
                  <a:pt x="2299018" y="46355"/>
                  <a:pt x="2371725" y="0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788218" y="525255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778693" y="515730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969568" y="4900132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7264718" y="5014432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593905" y="5687494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Dispersion</a:t>
            </a:r>
            <a:endParaRPr lang="en-US" dirty="0"/>
          </a:p>
        </p:txBody>
      </p:sp>
      <p:sp>
        <p:nvSpPr>
          <p:cNvPr id="67" name="Freeform 66"/>
          <p:cNvSpPr/>
          <p:nvPr/>
        </p:nvSpPr>
        <p:spPr>
          <a:xfrm>
            <a:off x="3540443" y="4842982"/>
            <a:ext cx="0" cy="495300"/>
          </a:xfrm>
          <a:custGeom>
            <a:avLst/>
            <a:gdLst>
              <a:gd name="connsiteX0" fmla="*/ 0 w 0"/>
              <a:gd name="connsiteY0" fmla="*/ 0 h 495300"/>
              <a:gd name="connsiteX1" fmla="*/ 0 w 0"/>
              <a:gd name="connsiteY1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5300">
                <a:moveTo>
                  <a:pt x="0" y="0"/>
                </a:moveTo>
                <a:lnTo>
                  <a:pt x="0" y="495300"/>
                </a:lnTo>
              </a:path>
            </a:pathLst>
          </a:custGeom>
          <a:ln w="381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7312343" y="5300182"/>
            <a:ext cx="704850" cy="19050"/>
          </a:xfrm>
          <a:custGeom>
            <a:avLst/>
            <a:gdLst>
              <a:gd name="connsiteX0" fmla="*/ 0 w 704850"/>
              <a:gd name="connsiteY0" fmla="*/ 0 h 19050"/>
              <a:gd name="connsiteX1" fmla="*/ 704850 w 704850"/>
              <a:gd name="connsiteY1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4850" h="19050">
                <a:moveTo>
                  <a:pt x="0" y="0"/>
                </a:moveTo>
                <a:lnTo>
                  <a:pt x="704850" y="19050"/>
                </a:lnTo>
              </a:path>
            </a:pathLst>
          </a:custGeom>
          <a:ln w="317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02018" y="5262082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92493" y="5166832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1998506" y="4872283"/>
            <a:ext cx="392269" cy="456310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1740167"/>
              <a:gd name="connsiteY0" fmla="*/ 453767 h 623928"/>
              <a:gd name="connsiteX1" fmla="*/ 702945 w 1740167"/>
              <a:gd name="connsiteY1" fmla="*/ 457577 h 623928"/>
              <a:gd name="connsiteX2" fmla="*/ 975360 w 1740167"/>
              <a:gd name="connsiteY2" fmla="*/ 587117 h 623928"/>
              <a:gd name="connsiteX3" fmla="*/ 1398270 w 1740167"/>
              <a:gd name="connsiteY3" fmla="*/ 531872 h 623928"/>
              <a:gd name="connsiteX4" fmla="*/ 1724025 w 1740167"/>
              <a:gd name="connsiteY4" fmla="*/ 348992 h 623928"/>
              <a:gd name="connsiteX5" fmla="*/ 1460233 w 1740167"/>
              <a:gd name="connsiteY5" fmla="*/ 3586 h 623928"/>
              <a:gd name="connsiteX0" fmla="*/ 0 w 1460233"/>
              <a:gd name="connsiteY0" fmla="*/ 450181 h 632726"/>
              <a:gd name="connsiteX1" fmla="*/ 702945 w 1460233"/>
              <a:gd name="connsiteY1" fmla="*/ 453991 h 632726"/>
              <a:gd name="connsiteX2" fmla="*/ 975360 w 1460233"/>
              <a:gd name="connsiteY2" fmla="*/ 583531 h 632726"/>
              <a:gd name="connsiteX3" fmla="*/ 1398270 w 1460233"/>
              <a:gd name="connsiteY3" fmla="*/ 528286 h 632726"/>
              <a:gd name="connsiteX4" fmla="*/ 1460233 w 1460233"/>
              <a:gd name="connsiteY4" fmla="*/ 0 h 632726"/>
              <a:gd name="connsiteX0" fmla="*/ 0 w 757288"/>
              <a:gd name="connsiteY0" fmla="*/ 453991 h 632726"/>
              <a:gd name="connsiteX1" fmla="*/ 272415 w 757288"/>
              <a:gd name="connsiteY1" fmla="*/ 583531 h 632726"/>
              <a:gd name="connsiteX2" fmla="*/ 695325 w 757288"/>
              <a:gd name="connsiteY2" fmla="*/ 528286 h 632726"/>
              <a:gd name="connsiteX3" fmla="*/ 757288 w 757288"/>
              <a:gd name="connsiteY3" fmla="*/ 0 h 632726"/>
              <a:gd name="connsiteX0" fmla="*/ 0 w 603284"/>
              <a:gd name="connsiteY0" fmla="*/ 328862 h 632726"/>
              <a:gd name="connsiteX1" fmla="*/ 118411 w 603284"/>
              <a:gd name="connsiteY1" fmla="*/ 583531 h 632726"/>
              <a:gd name="connsiteX2" fmla="*/ 541321 w 603284"/>
              <a:gd name="connsiteY2" fmla="*/ 528286 h 632726"/>
              <a:gd name="connsiteX3" fmla="*/ 603284 w 603284"/>
              <a:gd name="connsiteY3" fmla="*/ 0 h 632726"/>
              <a:gd name="connsiteX0" fmla="*/ 0 w 544392"/>
              <a:gd name="connsiteY0" fmla="*/ 165233 h 462627"/>
              <a:gd name="connsiteX1" fmla="*/ 118411 w 544392"/>
              <a:gd name="connsiteY1" fmla="*/ 419902 h 462627"/>
              <a:gd name="connsiteX2" fmla="*/ 541321 w 544392"/>
              <a:gd name="connsiteY2" fmla="*/ 364657 h 462627"/>
              <a:gd name="connsiteX3" fmla="*/ 324151 w 544392"/>
              <a:gd name="connsiteY3" fmla="*/ 0 h 462627"/>
              <a:gd name="connsiteX0" fmla="*/ 0 w 440313"/>
              <a:gd name="connsiteY0" fmla="*/ 165233 h 456310"/>
              <a:gd name="connsiteX1" fmla="*/ 118411 w 440313"/>
              <a:gd name="connsiteY1" fmla="*/ 419902 h 456310"/>
              <a:gd name="connsiteX2" fmla="*/ 435444 w 440313"/>
              <a:gd name="connsiteY2" fmla="*/ 335781 h 456310"/>
              <a:gd name="connsiteX3" fmla="*/ 324151 w 440313"/>
              <a:gd name="connsiteY3" fmla="*/ 0 h 456310"/>
              <a:gd name="connsiteX0" fmla="*/ 0 w 454945"/>
              <a:gd name="connsiteY0" fmla="*/ 165233 h 456310"/>
              <a:gd name="connsiteX1" fmla="*/ 118411 w 454945"/>
              <a:gd name="connsiteY1" fmla="*/ 419902 h 456310"/>
              <a:gd name="connsiteX2" fmla="*/ 435444 w 454945"/>
              <a:gd name="connsiteY2" fmla="*/ 335781 h 456310"/>
              <a:gd name="connsiteX3" fmla="*/ 324151 w 454945"/>
              <a:gd name="connsiteY3" fmla="*/ 0 h 456310"/>
              <a:gd name="connsiteX0" fmla="*/ 22798 w 477743"/>
              <a:gd name="connsiteY0" fmla="*/ 165233 h 456310"/>
              <a:gd name="connsiteX1" fmla="*/ 141209 w 477743"/>
              <a:gd name="connsiteY1" fmla="*/ 419902 h 456310"/>
              <a:gd name="connsiteX2" fmla="*/ 458242 w 477743"/>
              <a:gd name="connsiteY2" fmla="*/ 335781 h 456310"/>
              <a:gd name="connsiteX3" fmla="*/ 346949 w 477743"/>
              <a:gd name="connsiteY3" fmla="*/ 0 h 456310"/>
              <a:gd name="connsiteX0" fmla="*/ 57075 w 410420"/>
              <a:gd name="connsiteY0" fmla="*/ 111258 h 456310"/>
              <a:gd name="connsiteX1" fmla="*/ 73886 w 410420"/>
              <a:gd name="connsiteY1" fmla="*/ 419902 h 456310"/>
              <a:gd name="connsiteX2" fmla="*/ 390919 w 410420"/>
              <a:gd name="connsiteY2" fmla="*/ 335781 h 456310"/>
              <a:gd name="connsiteX3" fmla="*/ 279626 w 410420"/>
              <a:gd name="connsiteY3" fmla="*/ 0 h 456310"/>
              <a:gd name="connsiteX0" fmla="*/ 42756 w 396101"/>
              <a:gd name="connsiteY0" fmla="*/ 111258 h 456310"/>
              <a:gd name="connsiteX1" fmla="*/ 59567 w 396101"/>
              <a:gd name="connsiteY1" fmla="*/ 419902 h 456310"/>
              <a:gd name="connsiteX2" fmla="*/ 376600 w 396101"/>
              <a:gd name="connsiteY2" fmla="*/ 335781 h 456310"/>
              <a:gd name="connsiteX3" fmla="*/ 265307 w 396101"/>
              <a:gd name="connsiteY3" fmla="*/ 0 h 456310"/>
              <a:gd name="connsiteX0" fmla="*/ 42756 w 392269"/>
              <a:gd name="connsiteY0" fmla="*/ 111258 h 456310"/>
              <a:gd name="connsiteX1" fmla="*/ 59567 w 392269"/>
              <a:gd name="connsiteY1" fmla="*/ 419902 h 456310"/>
              <a:gd name="connsiteX2" fmla="*/ 376600 w 392269"/>
              <a:gd name="connsiteY2" fmla="*/ 335781 h 456310"/>
              <a:gd name="connsiteX3" fmla="*/ 265307 w 392269"/>
              <a:gd name="connsiteY3" fmla="*/ 0 h 45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69" h="456310">
                <a:moveTo>
                  <a:pt x="42756" y="111258"/>
                </a:moveTo>
                <a:cubicBezTo>
                  <a:pt x="-16934" y="209683"/>
                  <a:pt x="-16633" y="307507"/>
                  <a:pt x="59567" y="419902"/>
                </a:cubicBezTo>
                <a:cubicBezTo>
                  <a:pt x="192917" y="513247"/>
                  <a:pt x="342310" y="405765"/>
                  <a:pt x="376600" y="335781"/>
                </a:cubicBezTo>
                <a:cubicBezTo>
                  <a:pt x="410890" y="265797"/>
                  <a:pt x="395273" y="103710"/>
                  <a:pt x="265307" y="0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5884706" y="4872283"/>
            <a:ext cx="392269" cy="456310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1740167"/>
              <a:gd name="connsiteY0" fmla="*/ 453767 h 623928"/>
              <a:gd name="connsiteX1" fmla="*/ 702945 w 1740167"/>
              <a:gd name="connsiteY1" fmla="*/ 457577 h 623928"/>
              <a:gd name="connsiteX2" fmla="*/ 975360 w 1740167"/>
              <a:gd name="connsiteY2" fmla="*/ 587117 h 623928"/>
              <a:gd name="connsiteX3" fmla="*/ 1398270 w 1740167"/>
              <a:gd name="connsiteY3" fmla="*/ 531872 h 623928"/>
              <a:gd name="connsiteX4" fmla="*/ 1724025 w 1740167"/>
              <a:gd name="connsiteY4" fmla="*/ 348992 h 623928"/>
              <a:gd name="connsiteX5" fmla="*/ 1460233 w 1740167"/>
              <a:gd name="connsiteY5" fmla="*/ 3586 h 623928"/>
              <a:gd name="connsiteX0" fmla="*/ 0 w 1460233"/>
              <a:gd name="connsiteY0" fmla="*/ 450181 h 632726"/>
              <a:gd name="connsiteX1" fmla="*/ 702945 w 1460233"/>
              <a:gd name="connsiteY1" fmla="*/ 453991 h 632726"/>
              <a:gd name="connsiteX2" fmla="*/ 975360 w 1460233"/>
              <a:gd name="connsiteY2" fmla="*/ 583531 h 632726"/>
              <a:gd name="connsiteX3" fmla="*/ 1398270 w 1460233"/>
              <a:gd name="connsiteY3" fmla="*/ 528286 h 632726"/>
              <a:gd name="connsiteX4" fmla="*/ 1460233 w 1460233"/>
              <a:gd name="connsiteY4" fmla="*/ 0 h 632726"/>
              <a:gd name="connsiteX0" fmla="*/ 0 w 757288"/>
              <a:gd name="connsiteY0" fmla="*/ 453991 h 632726"/>
              <a:gd name="connsiteX1" fmla="*/ 272415 w 757288"/>
              <a:gd name="connsiteY1" fmla="*/ 583531 h 632726"/>
              <a:gd name="connsiteX2" fmla="*/ 695325 w 757288"/>
              <a:gd name="connsiteY2" fmla="*/ 528286 h 632726"/>
              <a:gd name="connsiteX3" fmla="*/ 757288 w 757288"/>
              <a:gd name="connsiteY3" fmla="*/ 0 h 632726"/>
              <a:gd name="connsiteX0" fmla="*/ 0 w 603284"/>
              <a:gd name="connsiteY0" fmla="*/ 328862 h 632726"/>
              <a:gd name="connsiteX1" fmla="*/ 118411 w 603284"/>
              <a:gd name="connsiteY1" fmla="*/ 583531 h 632726"/>
              <a:gd name="connsiteX2" fmla="*/ 541321 w 603284"/>
              <a:gd name="connsiteY2" fmla="*/ 528286 h 632726"/>
              <a:gd name="connsiteX3" fmla="*/ 603284 w 603284"/>
              <a:gd name="connsiteY3" fmla="*/ 0 h 632726"/>
              <a:gd name="connsiteX0" fmla="*/ 0 w 544392"/>
              <a:gd name="connsiteY0" fmla="*/ 165233 h 462627"/>
              <a:gd name="connsiteX1" fmla="*/ 118411 w 544392"/>
              <a:gd name="connsiteY1" fmla="*/ 419902 h 462627"/>
              <a:gd name="connsiteX2" fmla="*/ 541321 w 544392"/>
              <a:gd name="connsiteY2" fmla="*/ 364657 h 462627"/>
              <a:gd name="connsiteX3" fmla="*/ 324151 w 544392"/>
              <a:gd name="connsiteY3" fmla="*/ 0 h 462627"/>
              <a:gd name="connsiteX0" fmla="*/ 0 w 440313"/>
              <a:gd name="connsiteY0" fmla="*/ 165233 h 456310"/>
              <a:gd name="connsiteX1" fmla="*/ 118411 w 440313"/>
              <a:gd name="connsiteY1" fmla="*/ 419902 h 456310"/>
              <a:gd name="connsiteX2" fmla="*/ 435444 w 440313"/>
              <a:gd name="connsiteY2" fmla="*/ 335781 h 456310"/>
              <a:gd name="connsiteX3" fmla="*/ 324151 w 440313"/>
              <a:gd name="connsiteY3" fmla="*/ 0 h 456310"/>
              <a:gd name="connsiteX0" fmla="*/ 0 w 454945"/>
              <a:gd name="connsiteY0" fmla="*/ 165233 h 456310"/>
              <a:gd name="connsiteX1" fmla="*/ 118411 w 454945"/>
              <a:gd name="connsiteY1" fmla="*/ 419902 h 456310"/>
              <a:gd name="connsiteX2" fmla="*/ 435444 w 454945"/>
              <a:gd name="connsiteY2" fmla="*/ 335781 h 456310"/>
              <a:gd name="connsiteX3" fmla="*/ 324151 w 454945"/>
              <a:gd name="connsiteY3" fmla="*/ 0 h 456310"/>
              <a:gd name="connsiteX0" fmla="*/ 22798 w 477743"/>
              <a:gd name="connsiteY0" fmla="*/ 165233 h 456310"/>
              <a:gd name="connsiteX1" fmla="*/ 141209 w 477743"/>
              <a:gd name="connsiteY1" fmla="*/ 419902 h 456310"/>
              <a:gd name="connsiteX2" fmla="*/ 458242 w 477743"/>
              <a:gd name="connsiteY2" fmla="*/ 335781 h 456310"/>
              <a:gd name="connsiteX3" fmla="*/ 346949 w 477743"/>
              <a:gd name="connsiteY3" fmla="*/ 0 h 456310"/>
              <a:gd name="connsiteX0" fmla="*/ 57075 w 410420"/>
              <a:gd name="connsiteY0" fmla="*/ 111258 h 456310"/>
              <a:gd name="connsiteX1" fmla="*/ 73886 w 410420"/>
              <a:gd name="connsiteY1" fmla="*/ 419902 h 456310"/>
              <a:gd name="connsiteX2" fmla="*/ 390919 w 410420"/>
              <a:gd name="connsiteY2" fmla="*/ 335781 h 456310"/>
              <a:gd name="connsiteX3" fmla="*/ 279626 w 410420"/>
              <a:gd name="connsiteY3" fmla="*/ 0 h 456310"/>
              <a:gd name="connsiteX0" fmla="*/ 42756 w 396101"/>
              <a:gd name="connsiteY0" fmla="*/ 111258 h 456310"/>
              <a:gd name="connsiteX1" fmla="*/ 59567 w 396101"/>
              <a:gd name="connsiteY1" fmla="*/ 419902 h 456310"/>
              <a:gd name="connsiteX2" fmla="*/ 376600 w 396101"/>
              <a:gd name="connsiteY2" fmla="*/ 335781 h 456310"/>
              <a:gd name="connsiteX3" fmla="*/ 265307 w 396101"/>
              <a:gd name="connsiteY3" fmla="*/ 0 h 456310"/>
              <a:gd name="connsiteX0" fmla="*/ 42756 w 392269"/>
              <a:gd name="connsiteY0" fmla="*/ 111258 h 456310"/>
              <a:gd name="connsiteX1" fmla="*/ 59567 w 392269"/>
              <a:gd name="connsiteY1" fmla="*/ 419902 h 456310"/>
              <a:gd name="connsiteX2" fmla="*/ 376600 w 392269"/>
              <a:gd name="connsiteY2" fmla="*/ 335781 h 456310"/>
              <a:gd name="connsiteX3" fmla="*/ 265307 w 392269"/>
              <a:gd name="connsiteY3" fmla="*/ 0 h 45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69" h="456310">
                <a:moveTo>
                  <a:pt x="42756" y="111258"/>
                </a:moveTo>
                <a:cubicBezTo>
                  <a:pt x="-16934" y="209683"/>
                  <a:pt x="-16633" y="307507"/>
                  <a:pt x="59567" y="419902"/>
                </a:cubicBezTo>
                <a:cubicBezTo>
                  <a:pt x="192917" y="513247"/>
                  <a:pt x="342310" y="405765"/>
                  <a:pt x="376600" y="335781"/>
                </a:cubicBezTo>
                <a:cubicBezTo>
                  <a:pt x="410890" y="265797"/>
                  <a:pt x="395273" y="103710"/>
                  <a:pt x="265307" y="0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 flipV="1">
            <a:off x="6369819" y="5231920"/>
            <a:ext cx="295275" cy="379580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1740167"/>
              <a:gd name="connsiteY0" fmla="*/ 453767 h 623928"/>
              <a:gd name="connsiteX1" fmla="*/ 702945 w 1740167"/>
              <a:gd name="connsiteY1" fmla="*/ 457577 h 623928"/>
              <a:gd name="connsiteX2" fmla="*/ 975360 w 1740167"/>
              <a:gd name="connsiteY2" fmla="*/ 587117 h 623928"/>
              <a:gd name="connsiteX3" fmla="*/ 1398270 w 1740167"/>
              <a:gd name="connsiteY3" fmla="*/ 531872 h 623928"/>
              <a:gd name="connsiteX4" fmla="*/ 1724025 w 1740167"/>
              <a:gd name="connsiteY4" fmla="*/ 348992 h 623928"/>
              <a:gd name="connsiteX5" fmla="*/ 1460233 w 1740167"/>
              <a:gd name="connsiteY5" fmla="*/ 3586 h 623928"/>
              <a:gd name="connsiteX0" fmla="*/ 0 w 1460233"/>
              <a:gd name="connsiteY0" fmla="*/ 450181 h 632726"/>
              <a:gd name="connsiteX1" fmla="*/ 702945 w 1460233"/>
              <a:gd name="connsiteY1" fmla="*/ 453991 h 632726"/>
              <a:gd name="connsiteX2" fmla="*/ 975360 w 1460233"/>
              <a:gd name="connsiteY2" fmla="*/ 583531 h 632726"/>
              <a:gd name="connsiteX3" fmla="*/ 1398270 w 1460233"/>
              <a:gd name="connsiteY3" fmla="*/ 528286 h 632726"/>
              <a:gd name="connsiteX4" fmla="*/ 1460233 w 1460233"/>
              <a:gd name="connsiteY4" fmla="*/ 0 h 632726"/>
              <a:gd name="connsiteX0" fmla="*/ 0 w 757288"/>
              <a:gd name="connsiteY0" fmla="*/ 453991 h 632726"/>
              <a:gd name="connsiteX1" fmla="*/ 272415 w 757288"/>
              <a:gd name="connsiteY1" fmla="*/ 583531 h 632726"/>
              <a:gd name="connsiteX2" fmla="*/ 695325 w 757288"/>
              <a:gd name="connsiteY2" fmla="*/ 528286 h 632726"/>
              <a:gd name="connsiteX3" fmla="*/ 757288 w 757288"/>
              <a:gd name="connsiteY3" fmla="*/ 0 h 632726"/>
              <a:gd name="connsiteX0" fmla="*/ 0 w 603284"/>
              <a:gd name="connsiteY0" fmla="*/ 328862 h 632726"/>
              <a:gd name="connsiteX1" fmla="*/ 118411 w 603284"/>
              <a:gd name="connsiteY1" fmla="*/ 583531 h 632726"/>
              <a:gd name="connsiteX2" fmla="*/ 541321 w 603284"/>
              <a:gd name="connsiteY2" fmla="*/ 528286 h 632726"/>
              <a:gd name="connsiteX3" fmla="*/ 603284 w 603284"/>
              <a:gd name="connsiteY3" fmla="*/ 0 h 632726"/>
              <a:gd name="connsiteX0" fmla="*/ 0 w 544392"/>
              <a:gd name="connsiteY0" fmla="*/ 165233 h 462627"/>
              <a:gd name="connsiteX1" fmla="*/ 118411 w 544392"/>
              <a:gd name="connsiteY1" fmla="*/ 419902 h 462627"/>
              <a:gd name="connsiteX2" fmla="*/ 541321 w 544392"/>
              <a:gd name="connsiteY2" fmla="*/ 364657 h 462627"/>
              <a:gd name="connsiteX3" fmla="*/ 324151 w 544392"/>
              <a:gd name="connsiteY3" fmla="*/ 0 h 462627"/>
              <a:gd name="connsiteX0" fmla="*/ 0 w 440313"/>
              <a:gd name="connsiteY0" fmla="*/ 165233 h 456310"/>
              <a:gd name="connsiteX1" fmla="*/ 118411 w 440313"/>
              <a:gd name="connsiteY1" fmla="*/ 419902 h 456310"/>
              <a:gd name="connsiteX2" fmla="*/ 435444 w 440313"/>
              <a:gd name="connsiteY2" fmla="*/ 335781 h 456310"/>
              <a:gd name="connsiteX3" fmla="*/ 324151 w 440313"/>
              <a:gd name="connsiteY3" fmla="*/ 0 h 456310"/>
              <a:gd name="connsiteX0" fmla="*/ 0 w 454945"/>
              <a:gd name="connsiteY0" fmla="*/ 165233 h 456310"/>
              <a:gd name="connsiteX1" fmla="*/ 118411 w 454945"/>
              <a:gd name="connsiteY1" fmla="*/ 419902 h 456310"/>
              <a:gd name="connsiteX2" fmla="*/ 435444 w 454945"/>
              <a:gd name="connsiteY2" fmla="*/ 335781 h 456310"/>
              <a:gd name="connsiteX3" fmla="*/ 324151 w 454945"/>
              <a:gd name="connsiteY3" fmla="*/ 0 h 456310"/>
              <a:gd name="connsiteX0" fmla="*/ 22798 w 477743"/>
              <a:gd name="connsiteY0" fmla="*/ 165233 h 456310"/>
              <a:gd name="connsiteX1" fmla="*/ 141209 w 477743"/>
              <a:gd name="connsiteY1" fmla="*/ 419902 h 456310"/>
              <a:gd name="connsiteX2" fmla="*/ 458242 w 477743"/>
              <a:gd name="connsiteY2" fmla="*/ 335781 h 456310"/>
              <a:gd name="connsiteX3" fmla="*/ 346949 w 477743"/>
              <a:gd name="connsiteY3" fmla="*/ 0 h 456310"/>
              <a:gd name="connsiteX0" fmla="*/ 57075 w 410420"/>
              <a:gd name="connsiteY0" fmla="*/ 111258 h 456310"/>
              <a:gd name="connsiteX1" fmla="*/ 73886 w 410420"/>
              <a:gd name="connsiteY1" fmla="*/ 419902 h 456310"/>
              <a:gd name="connsiteX2" fmla="*/ 390919 w 410420"/>
              <a:gd name="connsiteY2" fmla="*/ 335781 h 456310"/>
              <a:gd name="connsiteX3" fmla="*/ 279626 w 410420"/>
              <a:gd name="connsiteY3" fmla="*/ 0 h 456310"/>
              <a:gd name="connsiteX0" fmla="*/ 42756 w 396101"/>
              <a:gd name="connsiteY0" fmla="*/ 111258 h 456310"/>
              <a:gd name="connsiteX1" fmla="*/ 59567 w 396101"/>
              <a:gd name="connsiteY1" fmla="*/ 419902 h 456310"/>
              <a:gd name="connsiteX2" fmla="*/ 376600 w 396101"/>
              <a:gd name="connsiteY2" fmla="*/ 335781 h 456310"/>
              <a:gd name="connsiteX3" fmla="*/ 265307 w 396101"/>
              <a:gd name="connsiteY3" fmla="*/ 0 h 456310"/>
              <a:gd name="connsiteX0" fmla="*/ 42756 w 392269"/>
              <a:gd name="connsiteY0" fmla="*/ 111258 h 456310"/>
              <a:gd name="connsiteX1" fmla="*/ 59567 w 392269"/>
              <a:gd name="connsiteY1" fmla="*/ 419902 h 456310"/>
              <a:gd name="connsiteX2" fmla="*/ 376600 w 392269"/>
              <a:gd name="connsiteY2" fmla="*/ 335781 h 456310"/>
              <a:gd name="connsiteX3" fmla="*/ 265307 w 392269"/>
              <a:gd name="connsiteY3" fmla="*/ 0 h 45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69" h="456310">
                <a:moveTo>
                  <a:pt x="42756" y="111258"/>
                </a:moveTo>
                <a:cubicBezTo>
                  <a:pt x="-16934" y="209683"/>
                  <a:pt x="-16633" y="307507"/>
                  <a:pt x="59567" y="419902"/>
                </a:cubicBezTo>
                <a:cubicBezTo>
                  <a:pt x="192917" y="513247"/>
                  <a:pt x="342310" y="405765"/>
                  <a:pt x="376600" y="335781"/>
                </a:cubicBezTo>
                <a:cubicBezTo>
                  <a:pt x="410890" y="265797"/>
                  <a:pt x="395273" y="103710"/>
                  <a:pt x="265307" y="0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6438900" y="4798418"/>
            <a:ext cx="295275" cy="326540"/>
          </a:xfrm>
          <a:custGeom>
            <a:avLst/>
            <a:gdLst>
              <a:gd name="connsiteX0" fmla="*/ 0 w 1600200"/>
              <a:gd name="connsiteY0" fmla="*/ 19050 h 274320"/>
              <a:gd name="connsiteX1" fmla="*/ 274320 w 1600200"/>
              <a:gd name="connsiteY1" fmla="*/ 41910 h 274320"/>
              <a:gd name="connsiteX2" fmla="*/ 480060 w 1600200"/>
              <a:gd name="connsiteY2" fmla="*/ 247650 h 274320"/>
              <a:gd name="connsiteX3" fmla="*/ 960120 w 1600200"/>
              <a:gd name="connsiteY3" fmla="*/ 201930 h 274320"/>
              <a:gd name="connsiteX4" fmla="*/ 1143000 w 1600200"/>
              <a:gd name="connsiteY4" fmla="*/ 19050 h 274320"/>
              <a:gd name="connsiteX5" fmla="*/ 1600200 w 1600200"/>
              <a:gd name="connsiteY5" fmla="*/ 87630 h 274320"/>
              <a:gd name="connsiteX0" fmla="*/ 0 w 1600200"/>
              <a:gd name="connsiteY0" fmla="*/ 19050 h 340995"/>
              <a:gd name="connsiteX1" fmla="*/ 274320 w 1600200"/>
              <a:gd name="connsiteY1" fmla="*/ 41910 h 340995"/>
              <a:gd name="connsiteX2" fmla="*/ 480060 w 1600200"/>
              <a:gd name="connsiteY2" fmla="*/ 247650 h 340995"/>
              <a:gd name="connsiteX3" fmla="*/ 960120 w 1600200"/>
              <a:gd name="connsiteY3" fmla="*/ 201930 h 340995"/>
              <a:gd name="connsiteX4" fmla="*/ 1143000 w 1600200"/>
              <a:gd name="connsiteY4" fmla="*/ 19050 h 340995"/>
              <a:gd name="connsiteX5" fmla="*/ 1600200 w 1600200"/>
              <a:gd name="connsiteY5" fmla="*/ 87630 h 340995"/>
              <a:gd name="connsiteX0" fmla="*/ 0 w 1600200"/>
              <a:gd name="connsiteY0" fmla="*/ 28575 h 350520"/>
              <a:gd name="connsiteX1" fmla="*/ 274320 w 1600200"/>
              <a:gd name="connsiteY1" fmla="*/ 51435 h 350520"/>
              <a:gd name="connsiteX2" fmla="*/ 480060 w 1600200"/>
              <a:gd name="connsiteY2" fmla="*/ 257175 h 350520"/>
              <a:gd name="connsiteX3" fmla="*/ 960120 w 1600200"/>
              <a:gd name="connsiteY3" fmla="*/ 211455 h 350520"/>
              <a:gd name="connsiteX4" fmla="*/ 1200150 w 1600200"/>
              <a:gd name="connsiteY4" fmla="*/ 19050 h 350520"/>
              <a:gd name="connsiteX5" fmla="*/ 1600200 w 1600200"/>
              <a:gd name="connsiteY5" fmla="*/ 97155 h 350520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00150 w 1600200"/>
              <a:gd name="connsiteY4" fmla="*/ 17462 h 348932"/>
              <a:gd name="connsiteX5" fmla="*/ 1600200 w 1600200"/>
              <a:gd name="connsiteY5" fmla="*/ 95567 h 348932"/>
              <a:gd name="connsiteX0" fmla="*/ 0 w 1600200"/>
              <a:gd name="connsiteY0" fmla="*/ 26987 h 348932"/>
              <a:gd name="connsiteX1" fmla="*/ 274320 w 1600200"/>
              <a:gd name="connsiteY1" fmla="*/ 49847 h 348932"/>
              <a:gd name="connsiteX2" fmla="*/ 480060 w 1600200"/>
              <a:gd name="connsiteY2" fmla="*/ 255587 h 348932"/>
              <a:gd name="connsiteX3" fmla="*/ 902970 w 1600200"/>
              <a:gd name="connsiteY3" fmla="*/ 200342 h 348932"/>
              <a:gd name="connsiteX4" fmla="*/ 1228725 w 1600200"/>
              <a:gd name="connsiteY4" fmla="*/ 17462 h 348932"/>
              <a:gd name="connsiteX5" fmla="*/ 1600200 w 1600200"/>
              <a:gd name="connsiteY5" fmla="*/ 95567 h 348932"/>
              <a:gd name="connsiteX0" fmla="*/ 0 w 1666875"/>
              <a:gd name="connsiteY0" fmla="*/ 93662 h 348932"/>
              <a:gd name="connsiteX1" fmla="*/ 340995 w 1666875"/>
              <a:gd name="connsiteY1" fmla="*/ 498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1666875"/>
              <a:gd name="connsiteY0" fmla="*/ 93662 h 348932"/>
              <a:gd name="connsiteX1" fmla="*/ 331470 w 1666875"/>
              <a:gd name="connsiteY1" fmla="*/ 126047 h 348932"/>
              <a:gd name="connsiteX2" fmla="*/ 546735 w 1666875"/>
              <a:gd name="connsiteY2" fmla="*/ 255587 h 348932"/>
              <a:gd name="connsiteX3" fmla="*/ 969645 w 1666875"/>
              <a:gd name="connsiteY3" fmla="*/ 200342 h 348932"/>
              <a:gd name="connsiteX4" fmla="*/ 1295400 w 1666875"/>
              <a:gd name="connsiteY4" fmla="*/ 17462 h 348932"/>
              <a:gd name="connsiteX5" fmla="*/ 1666875 w 1666875"/>
              <a:gd name="connsiteY5" fmla="*/ 95567 h 348932"/>
              <a:gd name="connsiteX0" fmla="*/ 0 w 2095500"/>
              <a:gd name="connsiteY0" fmla="*/ 122237 h 348932"/>
              <a:gd name="connsiteX1" fmla="*/ 76009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2095500"/>
              <a:gd name="connsiteY0" fmla="*/ 122237 h 348932"/>
              <a:gd name="connsiteX1" fmla="*/ 702945 w 2095500"/>
              <a:gd name="connsiteY1" fmla="*/ 126047 h 348932"/>
              <a:gd name="connsiteX2" fmla="*/ 975360 w 2095500"/>
              <a:gd name="connsiteY2" fmla="*/ 255587 h 348932"/>
              <a:gd name="connsiteX3" fmla="*/ 1398270 w 2095500"/>
              <a:gd name="connsiteY3" fmla="*/ 200342 h 348932"/>
              <a:gd name="connsiteX4" fmla="*/ 1724025 w 2095500"/>
              <a:gd name="connsiteY4" fmla="*/ 17462 h 348932"/>
              <a:gd name="connsiteX5" fmla="*/ 2095500 w 2095500"/>
              <a:gd name="connsiteY5" fmla="*/ 95567 h 348932"/>
              <a:gd name="connsiteX0" fmla="*/ 0 w 1740167"/>
              <a:gd name="connsiteY0" fmla="*/ 453767 h 623928"/>
              <a:gd name="connsiteX1" fmla="*/ 702945 w 1740167"/>
              <a:gd name="connsiteY1" fmla="*/ 457577 h 623928"/>
              <a:gd name="connsiteX2" fmla="*/ 975360 w 1740167"/>
              <a:gd name="connsiteY2" fmla="*/ 587117 h 623928"/>
              <a:gd name="connsiteX3" fmla="*/ 1398270 w 1740167"/>
              <a:gd name="connsiteY3" fmla="*/ 531872 h 623928"/>
              <a:gd name="connsiteX4" fmla="*/ 1724025 w 1740167"/>
              <a:gd name="connsiteY4" fmla="*/ 348992 h 623928"/>
              <a:gd name="connsiteX5" fmla="*/ 1460233 w 1740167"/>
              <a:gd name="connsiteY5" fmla="*/ 3586 h 623928"/>
              <a:gd name="connsiteX0" fmla="*/ 0 w 1460233"/>
              <a:gd name="connsiteY0" fmla="*/ 450181 h 632726"/>
              <a:gd name="connsiteX1" fmla="*/ 702945 w 1460233"/>
              <a:gd name="connsiteY1" fmla="*/ 453991 h 632726"/>
              <a:gd name="connsiteX2" fmla="*/ 975360 w 1460233"/>
              <a:gd name="connsiteY2" fmla="*/ 583531 h 632726"/>
              <a:gd name="connsiteX3" fmla="*/ 1398270 w 1460233"/>
              <a:gd name="connsiteY3" fmla="*/ 528286 h 632726"/>
              <a:gd name="connsiteX4" fmla="*/ 1460233 w 1460233"/>
              <a:gd name="connsiteY4" fmla="*/ 0 h 632726"/>
              <a:gd name="connsiteX0" fmla="*/ 0 w 757288"/>
              <a:gd name="connsiteY0" fmla="*/ 453991 h 632726"/>
              <a:gd name="connsiteX1" fmla="*/ 272415 w 757288"/>
              <a:gd name="connsiteY1" fmla="*/ 583531 h 632726"/>
              <a:gd name="connsiteX2" fmla="*/ 695325 w 757288"/>
              <a:gd name="connsiteY2" fmla="*/ 528286 h 632726"/>
              <a:gd name="connsiteX3" fmla="*/ 757288 w 757288"/>
              <a:gd name="connsiteY3" fmla="*/ 0 h 632726"/>
              <a:gd name="connsiteX0" fmla="*/ 0 w 603284"/>
              <a:gd name="connsiteY0" fmla="*/ 328862 h 632726"/>
              <a:gd name="connsiteX1" fmla="*/ 118411 w 603284"/>
              <a:gd name="connsiteY1" fmla="*/ 583531 h 632726"/>
              <a:gd name="connsiteX2" fmla="*/ 541321 w 603284"/>
              <a:gd name="connsiteY2" fmla="*/ 528286 h 632726"/>
              <a:gd name="connsiteX3" fmla="*/ 603284 w 603284"/>
              <a:gd name="connsiteY3" fmla="*/ 0 h 632726"/>
              <a:gd name="connsiteX0" fmla="*/ 0 w 544392"/>
              <a:gd name="connsiteY0" fmla="*/ 165233 h 462627"/>
              <a:gd name="connsiteX1" fmla="*/ 118411 w 544392"/>
              <a:gd name="connsiteY1" fmla="*/ 419902 h 462627"/>
              <a:gd name="connsiteX2" fmla="*/ 541321 w 544392"/>
              <a:gd name="connsiteY2" fmla="*/ 364657 h 462627"/>
              <a:gd name="connsiteX3" fmla="*/ 324151 w 544392"/>
              <a:gd name="connsiteY3" fmla="*/ 0 h 462627"/>
              <a:gd name="connsiteX0" fmla="*/ 0 w 440313"/>
              <a:gd name="connsiteY0" fmla="*/ 165233 h 456310"/>
              <a:gd name="connsiteX1" fmla="*/ 118411 w 440313"/>
              <a:gd name="connsiteY1" fmla="*/ 419902 h 456310"/>
              <a:gd name="connsiteX2" fmla="*/ 435444 w 440313"/>
              <a:gd name="connsiteY2" fmla="*/ 335781 h 456310"/>
              <a:gd name="connsiteX3" fmla="*/ 324151 w 440313"/>
              <a:gd name="connsiteY3" fmla="*/ 0 h 456310"/>
              <a:gd name="connsiteX0" fmla="*/ 0 w 454945"/>
              <a:gd name="connsiteY0" fmla="*/ 165233 h 456310"/>
              <a:gd name="connsiteX1" fmla="*/ 118411 w 454945"/>
              <a:gd name="connsiteY1" fmla="*/ 419902 h 456310"/>
              <a:gd name="connsiteX2" fmla="*/ 435444 w 454945"/>
              <a:gd name="connsiteY2" fmla="*/ 335781 h 456310"/>
              <a:gd name="connsiteX3" fmla="*/ 324151 w 454945"/>
              <a:gd name="connsiteY3" fmla="*/ 0 h 456310"/>
              <a:gd name="connsiteX0" fmla="*/ 22798 w 477743"/>
              <a:gd name="connsiteY0" fmla="*/ 165233 h 456310"/>
              <a:gd name="connsiteX1" fmla="*/ 141209 w 477743"/>
              <a:gd name="connsiteY1" fmla="*/ 419902 h 456310"/>
              <a:gd name="connsiteX2" fmla="*/ 458242 w 477743"/>
              <a:gd name="connsiteY2" fmla="*/ 335781 h 456310"/>
              <a:gd name="connsiteX3" fmla="*/ 346949 w 477743"/>
              <a:gd name="connsiteY3" fmla="*/ 0 h 456310"/>
              <a:gd name="connsiteX0" fmla="*/ 57075 w 410420"/>
              <a:gd name="connsiteY0" fmla="*/ 111258 h 456310"/>
              <a:gd name="connsiteX1" fmla="*/ 73886 w 410420"/>
              <a:gd name="connsiteY1" fmla="*/ 419902 h 456310"/>
              <a:gd name="connsiteX2" fmla="*/ 390919 w 410420"/>
              <a:gd name="connsiteY2" fmla="*/ 335781 h 456310"/>
              <a:gd name="connsiteX3" fmla="*/ 279626 w 410420"/>
              <a:gd name="connsiteY3" fmla="*/ 0 h 456310"/>
              <a:gd name="connsiteX0" fmla="*/ 42756 w 396101"/>
              <a:gd name="connsiteY0" fmla="*/ 111258 h 456310"/>
              <a:gd name="connsiteX1" fmla="*/ 59567 w 396101"/>
              <a:gd name="connsiteY1" fmla="*/ 419902 h 456310"/>
              <a:gd name="connsiteX2" fmla="*/ 376600 w 396101"/>
              <a:gd name="connsiteY2" fmla="*/ 335781 h 456310"/>
              <a:gd name="connsiteX3" fmla="*/ 265307 w 396101"/>
              <a:gd name="connsiteY3" fmla="*/ 0 h 456310"/>
              <a:gd name="connsiteX0" fmla="*/ 42756 w 392269"/>
              <a:gd name="connsiteY0" fmla="*/ 111258 h 456310"/>
              <a:gd name="connsiteX1" fmla="*/ 59567 w 392269"/>
              <a:gd name="connsiteY1" fmla="*/ 419902 h 456310"/>
              <a:gd name="connsiteX2" fmla="*/ 376600 w 392269"/>
              <a:gd name="connsiteY2" fmla="*/ 335781 h 456310"/>
              <a:gd name="connsiteX3" fmla="*/ 265307 w 392269"/>
              <a:gd name="connsiteY3" fmla="*/ 0 h 45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69" h="456310">
                <a:moveTo>
                  <a:pt x="42756" y="111258"/>
                </a:moveTo>
                <a:cubicBezTo>
                  <a:pt x="-16934" y="209683"/>
                  <a:pt x="-16633" y="307507"/>
                  <a:pt x="59567" y="419902"/>
                </a:cubicBezTo>
                <a:cubicBezTo>
                  <a:pt x="192917" y="513247"/>
                  <a:pt x="342310" y="405765"/>
                  <a:pt x="376600" y="335781"/>
                </a:cubicBezTo>
                <a:cubicBezTo>
                  <a:pt x="410890" y="265797"/>
                  <a:pt x="395273" y="103710"/>
                  <a:pt x="265307" y="0"/>
                </a:cubicBezTo>
              </a:path>
            </a:pathLst>
          </a:custGeom>
          <a:ln w="412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298383" y="3927107"/>
            <a:ext cx="8518358" cy="9626"/>
          </a:xfrm>
          <a:custGeom>
            <a:avLst/>
            <a:gdLst>
              <a:gd name="connsiteX0" fmla="*/ 0 w 8518358"/>
              <a:gd name="connsiteY0" fmla="*/ 9626 h 9626"/>
              <a:gd name="connsiteX1" fmla="*/ 8518358 w 8518358"/>
              <a:gd name="connsiteY1" fmla="*/ 0 h 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18358" h="9626">
                <a:moveTo>
                  <a:pt x="0" y="9626"/>
                </a:moveTo>
                <a:lnTo>
                  <a:pt x="851835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24742</TotalTime>
  <Words>622</Words>
  <Application>Microsoft Office PowerPoint</Application>
  <PresentationFormat>On-screen Show (4:3)</PresentationFormat>
  <Paragraphs>212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1_Office Theme</vt:lpstr>
      <vt:lpstr>Equation</vt:lpstr>
      <vt:lpstr>Project</vt:lpstr>
      <vt:lpstr>Advection and Dispersion</vt:lpstr>
      <vt:lpstr>PowerPoint Presentation</vt:lpstr>
      <vt:lpstr>PowerPoint Presentation</vt:lpstr>
      <vt:lpstr>Active Mixers</vt:lpstr>
      <vt:lpstr>Advection and Diffusion</vt:lpstr>
      <vt:lpstr>Dispersion</vt:lpstr>
      <vt:lpstr>Gradient in flow velocity</vt:lpstr>
      <vt:lpstr>Splitting of flow paths</vt:lpstr>
      <vt:lpstr>Mechanical Dispersion</vt:lpstr>
      <vt:lpstr>Dispersive Flux</vt:lpstr>
      <vt:lpstr>PowerPoint Presentation</vt:lpstr>
      <vt:lpstr>Simulation of Advection-Dispersion</vt:lpstr>
      <vt:lpstr>Mechanical Dispersion in Porous Media</vt:lpstr>
      <vt:lpstr>Plume in 1D flow</vt:lpstr>
      <vt:lpstr>Example 1D flow</vt:lpstr>
      <vt:lpstr>Dimensionless Form</vt:lpstr>
      <vt:lpstr>Peclet Number</vt:lpstr>
      <vt:lpstr>Dispersion and Peclet</vt:lpstr>
      <vt:lpstr>Numerical Stability and Peclet</vt:lpstr>
      <vt:lpstr>PowerPoint Presentation</vt:lpstr>
      <vt:lpstr>Dispersion in channels, conduits... Gradient in flow velocity</vt:lpstr>
      <vt:lpstr>Turbulent Flow</vt:lpstr>
      <vt:lpstr>Turbulent Dispersion</vt:lpstr>
      <vt:lpstr>Estimating Dm</vt:lpstr>
      <vt:lpstr>Values for Dm  (m2/s)</vt:lpstr>
      <vt:lpstr>PowerPoint Presentation</vt:lpstr>
      <vt:lpstr>PowerPoint Presentation</vt:lpstr>
      <vt:lpstr>Grand River Plume</vt:lpstr>
      <vt:lpstr>PowerPoint Presentation</vt:lpstr>
      <vt:lpstr>Peclet Number</vt:lpstr>
      <vt:lpstr>Dispersion in Porous Media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</dc:title>
  <dc:creator>Larry Murdoch</dc:creator>
  <cp:lastModifiedBy>Larry Murdoch</cp:lastModifiedBy>
  <cp:revision>136</cp:revision>
  <cp:lastPrinted>2013-02-21T12:27:55Z</cp:lastPrinted>
  <dcterms:created xsi:type="dcterms:W3CDTF">2013-02-17T15:33:39Z</dcterms:created>
  <dcterms:modified xsi:type="dcterms:W3CDTF">2015-02-26T00:38:31Z</dcterms:modified>
</cp:coreProperties>
</file>