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tiff" ContentType="image/tif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690" r:id="rId1"/>
  </p:sldMasterIdLst>
  <p:sldIdLst>
    <p:sldId id="292" r:id="rId2"/>
    <p:sldId id="294" r:id="rId3"/>
    <p:sldId id="295" r:id="rId4"/>
    <p:sldId id="296" r:id="rId5"/>
    <p:sldId id="297" r:id="rId6"/>
    <p:sldId id="300" r:id="rId7"/>
    <p:sldId id="312" r:id="rId8"/>
    <p:sldId id="311" r:id="rId9"/>
    <p:sldId id="309" r:id="rId10"/>
    <p:sldId id="310" r:id="rId11"/>
    <p:sldId id="302" r:id="rId12"/>
    <p:sldId id="348" r:id="rId13"/>
    <p:sldId id="293" r:id="rId14"/>
    <p:sldId id="306" r:id="rId15"/>
    <p:sldId id="334" r:id="rId16"/>
    <p:sldId id="335" r:id="rId17"/>
    <p:sldId id="337" r:id="rId18"/>
    <p:sldId id="314" r:id="rId19"/>
    <p:sldId id="315" r:id="rId20"/>
    <p:sldId id="316" r:id="rId21"/>
    <p:sldId id="340" r:id="rId22"/>
    <p:sldId id="343" r:id="rId23"/>
    <p:sldId id="344" r:id="rId24"/>
    <p:sldId id="345" r:id="rId25"/>
    <p:sldId id="346" r:id="rId26"/>
    <p:sldId id="347" r:id="rId27"/>
    <p:sldId id="324" r:id="rId28"/>
    <p:sldId id="331" r:id="rId29"/>
    <p:sldId id="327" r:id="rId30"/>
    <p:sldId id="317" r:id="rId31"/>
    <p:sldId id="305" r:id="rId32"/>
    <p:sldId id="323" r:id="rId33"/>
    <p:sldId id="328" r:id="rId34"/>
    <p:sldId id="354" r:id="rId35"/>
    <p:sldId id="355" r:id="rId36"/>
    <p:sldId id="356" r:id="rId37"/>
    <p:sldId id="319" r:id="rId38"/>
    <p:sldId id="320" r:id="rId39"/>
    <p:sldId id="321" r:id="rId40"/>
    <p:sldId id="265" r:id="rId41"/>
    <p:sldId id="303" r:id="rId42"/>
    <p:sldId id="329" r:id="rId43"/>
    <p:sldId id="330" r:id="rId44"/>
    <p:sldId id="357" r:id="rId45"/>
    <p:sldId id="304" r:id="rId46"/>
    <p:sldId id="261" r:id="rId47"/>
    <p:sldId id="291" r:id="rId48"/>
    <p:sldId id="275" r:id="rId49"/>
    <p:sldId id="332" r:id="rId50"/>
  </p:sldIdLst>
  <p:sldSz cx="9144000" cy="6858000" type="screen4x3"/>
  <p:notesSz cx="6858000" cy="9144000"/>
  <p:custDataLst>
    <p:tags r:id="rId51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FF"/>
    <a:srgbClr val="0000FF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789" autoAdjust="0"/>
    <p:restoredTop sz="94660"/>
  </p:normalViewPr>
  <p:slideViewPr>
    <p:cSldViewPr>
      <p:cViewPr>
        <p:scale>
          <a:sx n="66" d="100"/>
          <a:sy n="66" d="100"/>
        </p:scale>
        <p:origin x="-560" y="-2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0" d="100"/>
        <a:sy n="50" d="100"/>
      </p:scale>
      <p:origin x="0" y="179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tags" Target="tags/tag1.xml"/><Relationship Id="rId3" Type="http://schemas.openxmlformats.org/officeDocument/2006/relationships/slide" Target="slides/slide2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6.wmf"/><Relationship Id="rId2" Type="http://schemas.openxmlformats.org/officeDocument/2006/relationships/image" Target="../media/image15.wmf"/><Relationship Id="rId1" Type="http://schemas.openxmlformats.org/officeDocument/2006/relationships/image" Target="../media/image14.wmf"/><Relationship Id="rId4" Type="http://schemas.openxmlformats.org/officeDocument/2006/relationships/image" Target="../media/image17.wmf"/></Relationships>
</file>

<file path=ppt/drawings/_rels/vmlDrawing10.vml.rels><?xml version="1.0" encoding="UTF-8" standalone="yes"?>
<Relationships xmlns="http://schemas.openxmlformats.org/package/2006/relationships"><Relationship Id="rId8" Type="http://schemas.openxmlformats.org/officeDocument/2006/relationships/image" Target="../media/image53.wmf"/><Relationship Id="rId3" Type="http://schemas.openxmlformats.org/officeDocument/2006/relationships/image" Target="../media/image48.wmf"/><Relationship Id="rId7" Type="http://schemas.openxmlformats.org/officeDocument/2006/relationships/image" Target="../media/image52.wmf"/><Relationship Id="rId2" Type="http://schemas.openxmlformats.org/officeDocument/2006/relationships/image" Target="../media/image47.wmf"/><Relationship Id="rId1" Type="http://schemas.openxmlformats.org/officeDocument/2006/relationships/image" Target="../media/image23.wmf"/><Relationship Id="rId6" Type="http://schemas.openxmlformats.org/officeDocument/2006/relationships/image" Target="../media/image51.wmf"/><Relationship Id="rId5" Type="http://schemas.openxmlformats.org/officeDocument/2006/relationships/image" Target="../media/image50.wmf"/><Relationship Id="rId4" Type="http://schemas.openxmlformats.org/officeDocument/2006/relationships/image" Target="../media/image49.wmf"/></Relationships>
</file>

<file path=ppt/drawings/_rels/vmlDrawing11.vml.rels><?xml version="1.0" encoding="UTF-8" standalone="yes"?>
<Relationships xmlns="http://schemas.openxmlformats.org/package/2006/relationships"><Relationship Id="rId8" Type="http://schemas.openxmlformats.org/officeDocument/2006/relationships/image" Target="../media/image55.wmf"/><Relationship Id="rId3" Type="http://schemas.openxmlformats.org/officeDocument/2006/relationships/image" Target="../media/image24.wmf"/><Relationship Id="rId7" Type="http://schemas.openxmlformats.org/officeDocument/2006/relationships/image" Target="../media/image28.wmf"/><Relationship Id="rId2" Type="http://schemas.openxmlformats.org/officeDocument/2006/relationships/image" Target="../media/image54.wmf"/><Relationship Id="rId1" Type="http://schemas.openxmlformats.org/officeDocument/2006/relationships/image" Target="../media/image23.wmf"/><Relationship Id="rId6" Type="http://schemas.openxmlformats.org/officeDocument/2006/relationships/image" Target="../media/image27.wmf"/><Relationship Id="rId5" Type="http://schemas.openxmlformats.org/officeDocument/2006/relationships/image" Target="../media/image26.wmf"/><Relationship Id="rId4" Type="http://schemas.openxmlformats.org/officeDocument/2006/relationships/image" Target="../media/image25.wmf"/><Relationship Id="rId9" Type="http://schemas.openxmlformats.org/officeDocument/2006/relationships/image" Target="../media/image56.wmf"/></Relationships>
</file>

<file path=ppt/drawings/_rels/vmlDrawing12.vml.rels><?xml version="1.0" encoding="UTF-8" standalone="yes"?>
<Relationships xmlns="http://schemas.openxmlformats.org/package/2006/relationships"><Relationship Id="rId3" Type="http://schemas.openxmlformats.org/officeDocument/2006/relationships/image" Target="../media/image59.wmf"/><Relationship Id="rId2" Type="http://schemas.openxmlformats.org/officeDocument/2006/relationships/image" Target="../media/image58.wmf"/><Relationship Id="rId1" Type="http://schemas.openxmlformats.org/officeDocument/2006/relationships/image" Target="../media/image57.wmf"/><Relationship Id="rId5" Type="http://schemas.openxmlformats.org/officeDocument/2006/relationships/image" Target="../media/image61.wmf"/><Relationship Id="rId4" Type="http://schemas.openxmlformats.org/officeDocument/2006/relationships/image" Target="../media/image60.wmf"/></Relationships>
</file>

<file path=ppt/drawings/_rels/vmlDrawing13.vml.rels><?xml version="1.0" encoding="UTF-8" standalone="yes"?>
<Relationships xmlns="http://schemas.openxmlformats.org/package/2006/relationships"><Relationship Id="rId3" Type="http://schemas.openxmlformats.org/officeDocument/2006/relationships/image" Target="../media/image59.wmf"/><Relationship Id="rId2" Type="http://schemas.openxmlformats.org/officeDocument/2006/relationships/image" Target="../media/image58.wmf"/><Relationship Id="rId1" Type="http://schemas.openxmlformats.org/officeDocument/2006/relationships/image" Target="../media/image57.wmf"/><Relationship Id="rId5" Type="http://schemas.openxmlformats.org/officeDocument/2006/relationships/image" Target="../media/image61.wmf"/><Relationship Id="rId4" Type="http://schemas.openxmlformats.org/officeDocument/2006/relationships/image" Target="../media/image60.wmf"/></Relationships>
</file>

<file path=ppt/drawings/_rels/vmlDrawing14.vml.rels><?xml version="1.0" encoding="UTF-8" standalone="yes"?>
<Relationships xmlns="http://schemas.openxmlformats.org/package/2006/relationships"><Relationship Id="rId3" Type="http://schemas.openxmlformats.org/officeDocument/2006/relationships/image" Target="../media/image59.wmf"/><Relationship Id="rId2" Type="http://schemas.openxmlformats.org/officeDocument/2006/relationships/image" Target="../media/image58.wmf"/><Relationship Id="rId1" Type="http://schemas.openxmlformats.org/officeDocument/2006/relationships/image" Target="../media/image57.wmf"/><Relationship Id="rId4" Type="http://schemas.openxmlformats.org/officeDocument/2006/relationships/image" Target="../media/image61.wmf"/></Relationships>
</file>

<file path=ppt/drawings/_rels/vmlDrawing15.vml.rels><?xml version="1.0" encoding="UTF-8" standalone="yes"?>
<Relationships xmlns="http://schemas.openxmlformats.org/package/2006/relationships"><Relationship Id="rId3" Type="http://schemas.openxmlformats.org/officeDocument/2006/relationships/image" Target="../media/image59.wmf"/><Relationship Id="rId2" Type="http://schemas.openxmlformats.org/officeDocument/2006/relationships/image" Target="../media/image58.wmf"/><Relationship Id="rId1" Type="http://schemas.openxmlformats.org/officeDocument/2006/relationships/image" Target="../media/image57.wmf"/><Relationship Id="rId4" Type="http://schemas.openxmlformats.org/officeDocument/2006/relationships/image" Target="../media/image61.wmf"/></Relationships>
</file>

<file path=ppt/drawings/_rels/vmlDrawing16.vml.rels><?xml version="1.0" encoding="UTF-8" standalone="yes"?>
<Relationships xmlns="http://schemas.openxmlformats.org/package/2006/relationships"><Relationship Id="rId3" Type="http://schemas.openxmlformats.org/officeDocument/2006/relationships/image" Target="../media/image59.wmf"/><Relationship Id="rId2" Type="http://schemas.openxmlformats.org/officeDocument/2006/relationships/image" Target="../media/image58.wmf"/><Relationship Id="rId1" Type="http://schemas.openxmlformats.org/officeDocument/2006/relationships/image" Target="../media/image57.wmf"/><Relationship Id="rId4" Type="http://schemas.openxmlformats.org/officeDocument/2006/relationships/image" Target="../media/image61.wmf"/></Relationships>
</file>

<file path=ppt/drawings/_rels/vmlDrawing17.vml.rels><?xml version="1.0" encoding="UTF-8" standalone="yes"?>
<Relationships xmlns="http://schemas.openxmlformats.org/package/2006/relationships"><Relationship Id="rId3" Type="http://schemas.openxmlformats.org/officeDocument/2006/relationships/image" Target="../media/image59.wmf"/><Relationship Id="rId2" Type="http://schemas.openxmlformats.org/officeDocument/2006/relationships/image" Target="../media/image58.wmf"/><Relationship Id="rId1" Type="http://schemas.openxmlformats.org/officeDocument/2006/relationships/image" Target="../media/image57.wmf"/><Relationship Id="rId4" Type="http://schemas.openxmlformats.org/officeDocument/2006/relationships/image" Target="../media/image61.wmf"/></Relationships>
</file>

<file path=ppt/drawings/_rels/vmlDrawing18.vml.rels><?xml version="1.0" encoding="UTF-8" standalone="yes"?>
<Relationships xmlns="http://schemas.openxmlformats.org/package/2006/relationships"><Relationship Id="rId3" Type="http://schemas.openxmlformats.org/officeDocument/2006/relationships/image" Target="../media/image59.wmf"/><Relationship Id="rId2" Type="http://schemas.openxmlformats.org/officeDocument/2006/relationships/image" Target="../media/image58.wmf"/><Relationship Id="rId1" Type="http://schemas.openxmlformats.org/officeDocument/2006/relationships/image" Target="../media/image57.wmf"/><Relationship Id="rId4" Type="http://schemas.openxmlformats.org/officeDocument/2006/relationships/image" Target="../media/image61.wmf"/></Relationships>
</file>

<file path=ppt/drawings/_rels/vmlDrawing1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6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wmf"/></Relationships>
</file>

<file path=ppt/drawings/_rels/vmlDrawing20.v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wmf"/><Relationship Id="rId2" Type="http://schemas.openxmlformats.org/officeDocument/2006/relationships/image" Target="../media/image118.wmf"/><Relationship Id="rId1" Type="http://schemas.openxmlformats.org/officeDocument/2006/relationships/image" Target="../media/image117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w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18.wmf"/><Relationship Id="rId2" Type="http://schemas.openxmlformats.org/officeDocument/2006/relationships/image" Target="../media/image21.wmf"/><Relationship Id="rId1" Type="http://schemas.openxmlformats.org/officeDocument/2006/relationships/image" Target="../media/image20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wmf"/></Relationships>
</file>

<file path=ppt/drawings/_rels/vmlDrawing6.vml.rels><?xml version="1.0" encoding="UTF-8" standalone="yes"?>
<Relationships xmlns="http://schemas.openxmlformats.org/package/2006/relationships"><Relationship Id="rId8" Type="http://schemas.openxmlformats.org/officeDocument/2006/relationships/image" Target="../media/image30.wmf"/><Relationship Id="rId3" Type="http://schemas.openxmlformats.org/officeDocument/2006/relationships/image" Target="../media/image25.wmf"/><Relationship Id="rId7" Type="http://schemas.openxmlformats.org/officeDocument/2006/relationships/image" Target="../media/image29.wmf"/><Relationship Id="rId2" Type="http://schemas.openxmlformats.org/officeDocument/2006/relationships/image" Target="../media/image24.wmf"/><Relationship Id="rId1" Type="http://schemas.openxmlformats.org/officeDocument/2006/relationships/image" Target="../media/image23.wmf"/><Relationship Id="rId6" Type="http://schemas.openxmlformats.org/officeDocument/2006/relationships/image" Target="../media/image28.wmf"/><Relationship Id="rId5" Type="http://schemas.openxmlformats.org/officeDocument/2006/relationships/image" Target="../media/image27.wmf"/><Relationship Id="rId4" Type="http://schemas.openxmlformats.org/officeDocument/2006/relationships/image" Target="../media/image26.wmf"/><Relationship Id="rId9" Type="http://schemas.openxmlformats.org/officeDocument/2006/relationships/image" Target="../media/image31.wmf"/></Relationships>
</file>

<file path=ppt/drawings/_rels/vmlDrawing7.vml.rels><?xml version="1.0" encoding="UTF-8" standalone="yes"?>
<Relationships xmlns="http://schemas.openxmlformats.org/package/2006/relationships"><Relationship Id="rId8" Type="http://schemas.openxmlformats.org/officeDocument/2006/relationships/image" Target="../media/image39.wmf"/><Relationship Id="rId3" Type="http://schemas.openxmlformats.org/officeDocument/2006/relationships/image" Target="../media/image34.wmf"/><Relationship Id="rId7" Type="http://schemas.openxmlformats.org/officeDocument/2006/relationships/image" Target="../media/image38.wmf"/><Relationship Id="rId2" Type="http://schemas.openxmlformats.org/officeDocument/2006/relationships/image" Target="../media/image33.wmf"/><Relationship Id="rId1" Type="http://schemas.openxmlformats.org/officeDocument/2006/relationships/image" Target="../media/image32.wmf"/><Relationship Id="rId6" Type="http://schemas.openxmlformats.org/officeDocument/2006/relationships/image" Target="../media/image37.wmf"/><Relationship Id="rId5" Type="http://schemas.openxmlformats.org/officeDocument/2006/relationships/image" Target="../media/image36.wmf"/><Relationship Id="rId4" Type="http://schemas.openxmlformats.org/officeDocument/2006/relationships/image" Target="../media/image35.wmf"/></Relationships>
</file>

<file path=ppt/drawings/_rels/vmlDrawing8.vml.rels><?xml version="1.0" encoding="UTF-8" standalone="yes"?>
<Relationships xmlns="http://schemas.openxmlformats.org/package/2006/relationships"><Relationship Id="rId3" Type="http://schemas.openxmlformats.org/officeDocument/2006/relationships/image" Target="../media/image36.wmf"/><Relationship Id="rId7" Type="http://schemas.openxmlformats.org/officeDocument/2006/relationships/image" Target="../media/image41.wmf"/><Relationship Id="rId2" Type="http://schemas.openxmlformats.org/officeDocument/2006/relationships/image" Target="../media/image35.wmf"/><Relationship Id="rId1" Type="http://schemas.openxmlformats.org/officeDocument/2006/relationships/image" Target="../media/image34.wmf"/><Relationship Id="rId6" Type="http://schemas.openxmlformats.org/officeDocument/2006/relationships/image" Target="../media/image33.wmf"/><Relationship Id="rId5" Type="http://schemas.openxmlformats.org/officeDocument/2006/relationships/image" Target="../media/image32.wmf"/><Relationship Id="rId4" Type="http://schemas.openxmlformats.org/officeDocument/2006/relationships/image" Target="../media/image40.wmf"/></Relationships>
</file>

<file path=ppt/drawings/_rels/vmlDrawing9.vml.rels><?xml version="1.0" encoding="UTF-8" standalone="yes"?>
<Relationships xmlns="http://schemas.openxmlformats.org/package/2006/relationships"><Relationship Id="rId3" Type="http://schemas.openxmlformats.org/officeDocument/2006/relationships/image" Target="../media/image44.wmf"/><Relationship Id="rId2" Type="http://schemas.openxmlformats.org/officeDocument/2006/relationships/image" Target="../media/image43.wmf"/><Relationship Id="rId1" Type="http://schemas.openxmlformats.org/officeDocument/2006/relationships/image" Target="../media/image42.wmf"/><Relationship Id="rId5" Type="http://schemas.openxmlformats.org/officeDocument/2006/relationships/image" Target="../media/image46.wmf"/><Relationship Id="rId4" Type="http://schemas.openxmlformats.org/officeDocument/2006/relationships/image" Target="../media/image45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5625A3-1610-4930-AB95-311CF873DEAD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4/5/2015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492875"/>
            <a:ext cx="2895600" cy="365125"/>
          </a:xfrm>
          <a:prstGeom prst="rect">
            <a:avLst/>
          </a:prstGeom>
        </p:spPr>
        <p:txBody>
          <a:bodyPr/>
          <a:lstStyle>
            <a:lvl1pPr algn="ctr" eaLnBrk="0" fontAlgn="auto" hangingPunct="0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algn="ctr" eaLnBrk="0" hangingPunct="0">
              <a:spcBef>
                <a:spcPct val="50000"/>
              </a:spcBef>
              <a:defRPr>
                <a:cs typeface="+mn-cs"/>
              </a:defRPr>
            </a:lvl1pPr>
          </a:lstStyle>
          <a:p>
            <a:pPr>
              <a:defRPr/>
            </a:pPr>
            <a:fld id="{D316DE32-0CC1-4813-8994-D8AE49844C66}" type="slidenum">
              <a:rPr 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87114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2CBD68-F045-45E4-AE29-01F98CBE67A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4/5/2015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492875"/>
            <a:ext cx="2895600" cy="365125"/>
          </a:xfrm>
          <a:prstGeom prst="rect">
            <a:avLst/>
          </a:prstGeom>
        </p:spPr>
        <p:txBody>
          <a:bodyPr/>
          <a:lstStyle>
            <a:lvl1pPr algn="ctr" eaLnBrk="0" fontAlgn="auto" hangingPunct="0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algn="ctr" eaLnBrk="0" hangingPunct="0">
              <a:spcBef>
                <a:spcPct val="50000"/>
              </a:spcBef>
              <a:defRPr>
                <a:cs typeface="+mn-cs"/>
              </a:defRPr>
            </a:lvl1pPr>
          </a:lstStyle>
          <a:p>
            <a:pPr>
              <a:defRPr/>
            </a:pPr>
            <a:fld id="{E1B56DCC-95C2-4921-94BD-ED155F7A4D01}" type="slidenum">
              <a:rPr 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06330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6EA96D-040F-46DC-B0C8-BD687CECDA7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4/5/2015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492875"/>
            <a:ext cx="2895600" cy="365125"/>
          </a:xfrm>
          <a:prstGeom prst="rect">
            <a:avLst/>
          </a:prstGeom>
        </p:spPr>
        <p:txBody>
          <a:bodyPr/>
          <a:lstStyle>
            <a:lvl1pPr algn="ctr" eaLnBrk="0" fontAlgn="auto" hangingPunct="0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algn="ctr" eaLnBrk="0" hangingPunct="0">
              <a:spcBef>
                <a:spcPct val="50000"/>
              </a:spcBef>
              <a:defRPr>
                <a:cs typeface="+mn-cs"/>
              </a:defRPr>
            </a:lvl1pPr>
          </a:lstStyle>
          <a:p>
            <a:pPr>
              <a:defRPr/>
            </a:pPr>
            <a:fld id="{B59D160C-A520-4AD9-ABBD-CEA1629C282B}" type="slidenum">
              <a:rPr 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17606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304800"/>
            <a:ext cx="7543800" cy="14319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066800" y="1981200"/>
            <a:ext cx="36957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14900" y="1981200"/>
            <a:ext cx="36957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18"/>
          <p:cNvSpPr>
            <a:spLocks noGrp="1" noChangeArrowheads="1"/>
          </p:cNvSpPr>
          <p:nvPr>
            <p:ph type="ftr" sz="quarter" idx="11"/>
          </p:nvPr>
        </p:nvSpPr>
        <p:spPr>
          <a:xfrm>
            <a:off x="3429000" y="6248400"/>
            <a:ext cx="2895600" cy="457200"/>
          </a:xfrm>
          <a:prstGeom prst="rect">
            <a:avLst/>
          </a:prstGeom>
        </p:spPr>
        <p:txBody>
          <a:bodyPr/>
          <a:lstStyle>
            <a:lvl1pPr algn="ctr" eaLnBrk="0" hangingPunct="0">
              <a:spcBef>
                <a:spcPct val="50000"/>
              </a:spcBef>
              <a:defRPr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Rectangle 19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algn="ctr" eaLnBrk="0" hangingPunct="0">
              <a:spcBef>
                <a:spcPct val="50000"/>
              </a:spcBef>
              <a:defRPr>
                <a:cs typeface="+mn-cs"/>
              </a:defRPr>
            </a:lvl1pPr>
          </a:lstStyle>
          <a:p>
            <a:pPr>
              <a:defRPr/>
            </a:pPr>
            <a:fld id="{516C8100-38CD-454D-8F8E-ED97FF2E90D5}" type="slidenum">
              <a:rPr 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456130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304800"/>
            <a:ext cx="7543800" cy="14319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066800" y="1981200"/>
            <a:ext cx="36957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914900" y="1981200"/>
            <a:ext cx="36957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914900" y="4114800"/>
            <a:ext cx="36957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1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18"/>
          <p:cNvSpPr>
            <a:spLocks noGrp="1" noChangeArrowheads="1"/>
          </p:cNvSpPr>
          <p:nvPr>
            <p:ph type="ftr" sz="quarter" idx="11"/>
          </p:nvPr>
        </p:nvSpPr>
        <p:spPr>
          <a:xfrm>
            <a:off x="3429000" y="6248400"/>
            <a:ext cx="2895600" cy="457200"/>
          </a:xfrm>
          <a:prstGeom prst="rect">
            <a:avLst/>
          </a:prstGeom>
        </p:spPr>
        <p:txBody>
          <a:bodyPr/>
          <a:lstStyle>
            <a:lvl1pPr algn="ctr" eaLnBrk="0" hangingPunct="0">
              <a:spcBef>
                <a:spcPct val="50000"/>
              </a:spcBef>
              <a:defRPr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Rectangle 19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705600" y="6248400"/>
            <a:ext cx="1905000" cy="457200"/>
          </a:xfrm>
          <a:prstGeom prst="rect">
            <a:avLst/>
          </a:prstGeom>
        </p:spPr>
        <p:txBody>
          <a:bodyPr/>
          <a:lstStyle>
            <a:lvl1pPr algn="ctr" eaLnBrk="0" hangingPunct="0">
              <a:spcBef>
                <a:spcPct val="50000"/>
              </a:spcBef>
              <a:defRPr>
                <a:cs typeface="+mn-cs"/>
              </a:defRPr>
            </a:lvl1pPr>
          </a:lstStyle>
          <a:p>
            <a:pPr>
              <a:defRPr/>
            </a:pPr>
            <a:fld id="{62499FB6-2CD7-477C-806C-1F9E8FC93C68}" type="slidenum">
              <a:rPr 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850842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1066800" y="304800"/>
            <a:ext cx="7543800" cy="14319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066800" y="1981200"/>
            <a:ext cx="36957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914900" y="1981200"/>
            <a:ext cx="36957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1066800" y="4114800"/>
            <a:ext cx="36957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914900" y="4114800"/>
            <a:ext cx="36957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1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Rectangle 18"/>
          <p:cNvSpPr>
            <a:spLocks noGrp="1" noChangeArrowheads="1"/>
          </p:cNvSpPr>
          <p:nvPr>
            <p:ph type="ftr" sz="quarter" idx="11"/>
          </p:nvPr>
        </p:nvSpPr>
        <p:spPr>
          <a:xfrm>
            <a:off x="3429000" y="6248400"/>
            <a:ext cx="2895600" cy="457200"/>
          </a:xfrm>
          <a:prstGeom prst="rect">
            <a:avLst/>
          </a:prstGeom>
        </p:spPr>
        <p:txBody>
          <a:bodyPr/>
          <a:lstStyle>
            <a:lvl1pPr algn="ctr" eaLnBrk="0" hangingPunct="0">
              <a:spcBef>
                <a:spcPct val="50000"/>
              </a:spcBef>
              <a:defRPr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Rectangle 19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705600" y="6248400"/>
            <a:ext cx="1905000" cy="457200"/>
          </a:xfrm>
          <a:prstGeom prst="rect">
            <a:avLst/>
          </a:prstGeom>
        </p:spPr>
        <p:txBody>
          <a:bodyPr/>
          <a:lstStyle>
            <a:lvl1pPr algn="ctr" eaLnBrk="0" hangingPunct="0">
              <a:spcBef>
                <a:spcPct val="50000"/>
              </a:spcBef>
              <a:defRPr>
                <a:cs typeface="+mn-cs"/>
              </a:defRPr>
            </a:lvl1pPr>
          </a:lstStyle>
          <a:p>
            <a:pPr>
              <a:defRPr/>
            </a:pPr>
            <a:fld id="{96FD5DE7-1D98-4CB8-8F08-1D4062F3B044}" type="slidenum">
              <a:rPr 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781766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304800"/>
            <a:ext cx="7543800" cy="14319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1981200"/>
            <a:ext cx="36957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914900" y="1981200"/>
            <a:ext cx="36957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914900" y="4114800"/>
            <a:ext cx="36957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1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18"/>
          <p:cNvSpPr>
            <a:spLocks noGrp="1" noChangeArrowheads="1"/>
          </p:cNvSpPr>
          <p:nvPr>
            <p:ph type="ftr" sz="quarter" idx="11"/>
          </p:nvPr>
        </p:nvSpPr>
        <p:spPr>
          <a:xfrm>
            <a:off x="3429000" y="6248400"/>
            <a:ext cx="2895600" cy="457200"/>
          </a:xfrm>
          <a:prstGeom prst="rect">
            <a:avLst/>
          </a:prstGeom>
        </p:spPr>
        <p:txBody>
          <a:bodyPr/>
          <a:lstStyle>
            <a:lvl1pPr algn="ctr" eaLnBrk="0" hangingPunct="0">
              <a:spcBef>
                <a:spcPct val="50000"/>
              </a:spcBef>
              <a:defRPr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Rectangle 19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705600" y="6248400"/>
            <a:ext cx="1905000" cy="457200"/>
          </a:xfrm>
          <a:prstGeom prst="rect">
            <a:avLst/>
          </a:prstGeom>
        </p:spPr>
        <p:txBody>
          <a:bodyPr/>
          <a:lstStyle>
            <a:lvl1pPr algn="ctr" eaLnBrk="0" hangingPunct="0">
              <a:spcBef>
                <a:spcPct val="50000"/>
              </a:spcBef>
              <a:defRPr>
                <a:cs typeface="+mn-cs"/>
              </a:defRPr>
            </a:lvl1pPr>
          </a:lstStyle>
          <a:p>
            <a:pPr>
              <a:defRPr/>
            </a:pPr>
            <a:fld id="{CE3A6CA4-499F-4AF8-8BBC-0954A89A035D}" type="slidenum">
              <a:rPr 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06224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25E1C9-0E90-40B5-927A-4C7A01158D8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4/5/2015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2931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5E4486-1BA0-4E12-8C59-BDBB4C5D9B6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4/5/2015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492875"/>
            <a:ext cx="2895600" cy="365125"/>
          </a:xfrm>
          <a:prstGeom prst="rect">
            <a:avLst/>
          </a:prstGeom>
        </p:spPr>
        <p:txBody>
          <a:bodyPr/>
          <a:lstStyle>
            <a:lvl1pPr algn="ctr" eaLnBrk="0" fontAlgn="auto" hangingPunct="0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algn="ctr" eaLnBrk="0" hangingPunct="0">
              <a:spcBef>
                <a:spcPct val="50000"/>
              </a:spcBef>
              <a:defRPr>
                <a:cs typeface="+mn-cs"/>
              </a:defRPr>
            </a:lvl1pPr>
          </a:lstStyle>
          <a:p>
            <a:pPr>
              <a:defRPr/>
            </a:pPr>
            <a:fld id="{23BD0768-EEC9-4511-AF10-E3AD650D6B77}" type="slidenum">
              <a:rPr 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51304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C1B271-2D6C-4D17-94D3-257D21FD45F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4/5/2015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492875"/>
            <a:ext cx="2895600" cy="365125"/>
          </a:xfrm>
          <a:prstGeom prst="rect">
            <a:avLst/>
          </a:prstGeom>
        </p:spPr>
        <p:txBody>
          <a:bodyPr/>
          <a:lstStyle>
            <a:lvl1pPr algn="ctr" eaLnBrk="0" fontAlgn="auto" hangingPunct="0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algn="ctr" eaLnBrk="0" hangingPunct="0">
              <a:spcBef>
                <a:spcPct val="50000"/>
              </a:spcBef>
              <a:defRPr>
                <a:cs typeface="+mn-cs"/>
              </a:defRPr>
            </a:lvl1pPr>
          </a:lstStyle>
          <a:p>
            <a:pPr>
              <a:defRPr/>
            </a:pPr>
            <a:fld id="{4E04087B-D7B3-4EBD-B78B-96C37503D168}" type="slidenum">
              <a:rPr 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59026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0F7470-4E37-4903-8975-319CFF900A9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4/5/2015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492875"/>
            <a:ext cx="2895600" cy="365125"/>
          </a:xfrm>
          <a:prstGeom prst="rect">
            <a:avLst/>
          </a:prstGeom>
        </p:spPr>
        <p:txBody>
          <a:bodyPr/>
          <a:lstStyle>
            <a:lvl1pPr algn="ctr" eaLnBrk="0" fontAlgn="auto" hangingPunct="0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algn="ctr" eaLnBrk="0" hangingPunct="0">
              <a:spcBef>
                <a:spcPct val="50000"/>
              </a:spcBef>
              <a:defRPr>
                <a:cs typeface="+mn-cs"/>
              </a:defRPr>
            </a:lvl1pPr>
          </a:lstStyle>
          <a:p>
            <a:pPr>
              <a:defRPr/>
            </a:pPr>
            <a:fld id="{40804983-1E85-408A-A71C-3B12671C259F}" type="slidenum">
              <a:rPr 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11466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F350C0-5686-4D17-809D-4B7E943244D7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4/5/2015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492875"/>
            <a:ext cx="2895600" cy="365125"/>
          </a:xfrm>
          <a:prstGeom prst="rect">
            <a:avLst/>
          </a:prstGeom>
        </p:spPr>
        <p:txBody>
          <a:bodyPr/>
          <a:lstStyle>
            <a:lvl1pPr algn="ctr" eaLnBrk="0" fontAlgn="auto" hangingPunct="0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algn="ctr" eaLnBrk="0" hangingPunct="0">
              <a:spcBef>
                <a:spcPct val="50000"/>
              </a:spcBef>
              <a:defRPr>
                <a:cs typeface="+mn-cs"/>
              </a:defRPr>
            </a:lvl1pPr>
          </a:lstStyle>
          <a:p>
            <a:pPr>
              <a:defRPr/>
            </a:pPr>
            <a:fld id="{F4E26022-1630-4893-A450-B354CFB919A3}" type="slidenum">
              <a:rPr 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64681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474D12-87D1-41CA-B746-B026220C6DC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4/5/2015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492875"/>
            <a:ext cx="2895600" cy="365125"/>
          </a:xfrm>
          <a:prstGeom prst="rect">
            <a:avLst/>
          </a:prstGeom>
        </p:spPr>
        <p:txBody>
          <a:bodyPr/>
          <a:lstStyle>
            <a:lvl1pPr algn="ctr" eaLnBrk="0" fontAlgn="auto" hangingPunct="0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algn="ctr" eaLnBrk="0" hangingPunct="0">
              <a:spcBef>
                <a:spcPct val="50000"/>
              </a:spcBef>
              <a:defRPr>
                <a:cs typeface="+mn-cs"/>
              </a:defRPr>
            </a:lvl1pPr>
          </a:lstStyle>
          <a:p>
            <a:pPr>
              <a:defRPr/>
            </a:pPr>
            <a:fld id="{6B2D9A74-B8A6-4819-ACAD-5F552AD8E496}" type="slidenum">
              <a:rPr 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44288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5AF530-824B-4FE3-AC28-8F5EF1065C5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4/5/2015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492875"/>
            <a:ext cx="2895600" cy="365125"/>
          </a:xfrm>
          <a:prstGeom prst="rect">
            <a:avLst/>
          </a:prstGeom>
        </p:spPr>
        <p:txBody>
          <a:bodyPr/>
          <a:lstStyle>
            <a:lvl1pPr algn="ctr" eaLnBrk="0" fontAlgn="auto" hangingPunct="0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algn="ctr" eaLnBrk="0" hangingPunct="0">
              <a:spcBef>
                <a:spcPct val="50000"/>
              </a:spcBef>
              <a:defRPr>
                <a:cs typeface="+mn-cs"/>
              </a:defRPr>
            </a:lvl1pPr>
          </a:lstStyle>
          <a:p>
            <a:pPr>
              <a:defRPr/>
            </a:pPr>
            <a:fld id="{90A784A1-5A0C-4D02-BECA-81C5EE544104}" type="slidenum">
              <a:rPr 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61810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0635F5-0748-4947-8088-93716B128D4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4/5/2015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492875"/>
            <a:ext cx="2895600" cy="365125"/>
          </a:xfrm>
          <a:prstGeom prst="rect">
            <a:avLst/>
          </a:prstGeom>
        </p:spPr>
        <p:txBody>
          <a:bodyPr/>
          <a:lstStyle>
            <a:lvl1pPr algn="ctr" eaLnBrk="0" fontAlgn="auto" hangingPunct="0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algn="ctr" eaLnBrk="0" hangingPunct="0">
              <a:spcBef>
                <a:spcPct val="50000"/>
              </a:spcBef>
              <a:defRPr>
                <a:cs typeface="+mn-cs"/>
              </a:defRPr>
            </a:lvl1pPr>
          </a:lstStyle>
          <a:p>
            <a:pPr>
              <a:defRPr/>
            </a:pPr>
            <a:fld id="{DA0CBD44-D49A-4F79-848F-766A66A950E5}" type="slidenum">
              <a:rPr 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90564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4928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0" fontAlgn="auto" hangingPunct="0">
              <a:spcBef>
                <a:spcPts val="0"/>
              </a:spcBef>
              <a:spcAft>
                <a:spcPts val="0"/>
              </a:spcAft>
              <a:defRPr sz="900" baseline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A19E3202-A894-48A2-AD1D-7CB7FC409BA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4/5/2015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reeform 6"/>
          <p:cNvSpPr/>
          <p:nvPr/>
        </p:nvSpPr>
        <p:spPr>
          <a:xfrm>
            <a:off x="304800" y="6477000"/>
            <a:ext cx="8485188" cy="9525"/>
          </a:xfrm>
          <a:custGeom>
            <a:avLst/>
            <a:gdLst>
              <a:gd name="connsiteX0" fmla="*/ 0 w 8485632"/>
              <a:gd name="connsiteY0" fmla="*/ 9144 h 9144"/>
              <a:gd name="connsiteX1" fmla="*/ 8485632 w 8485632"/>
              <a:gd name="connsiteY1" fmla="*/ 0 h 91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8485632" h="9144">
                <a:moveTo>
                  <a:pt x="0" y="9144"/>
                </a:moveTo>
                <a:lnTo>
                  <a:pt x="8485632" y="0"/>
                </a:lnTo>
              </a:path>
            </a:pathLst>
          </a:custGeom>
          <a:ln w="28575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>
              <a:solidFill>
                <a:prstClr val="black"/>
              </a:solidFill>
            </a:endParaRPr>
          </a:p>
        </p:txBody>
      </p:sp>
      <p:grpSp>
        <p:nvGrpSpPr>
          <p:cNvPr id="2" name="Group 8"/>
          <p:cNvGrpSpPr>
            <a:grpSpLocks/>
          </p:cNvGrpSpPr>
          <p:nvPr/>
        </p:nvGrpSpPr>
        <p:grpSpPr bwMode="auto">
          <a:xfrm>
            <a:off x="7162800" y="6553200"/>
            <a:ext cx="1447800" cy="215900"/>
            <a:chOff x="7162800" y="6553200"/>
            <a:chExt cx="1447800" cy="215444"/>
          </a:xfrm>
        </p:grpSpPr>
        <p:pic>
          <p:nvPicPr>
            <p:cNvPr id="1031" name="Picture 9" descr="clemson hydro.jpg"/>
            <p:cNvPicPr>
              <a:picLocks noChangeAspect="1"/>
            </p:cNvPicPr>
            <p:nvPr userDrawn="1"/>
          </p:nvPicPr>
          <p:blipFill>
            <a:blip r:embed="rId17" cstate="print"/>
            <a:srcRect/>
            <a:stretch>
              <a:fillRect/>
            </a:stretch>
          </p:blipFill>
          <p:spPr bwMode="auto">
            <a:xfrm>
              <a:off x="7162800" y="6553200"/>
              <a:ext cx="609600" cy="1799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32" name="TextBox 10"/>
            <p:cNvSpPr txBox="1">
              <a:spLocks noChangeArrowheads="1"/>
            </p:cNvSpPr>
            <p:nvPr userDrawn="1"/>
          </p:nvSpPr>
          <p:spPr bwMode="auto">
            <a:xfrm>
              <a:off x="7772400" y="6553200"/>
              <a:ext cx="838200" cy="2154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/>
              <a:r>
                <a:rPr lang="en-US" sz="800">
                  <a:solidFill>
                    <a:srgbClr val="0B5395"/>
                  </a:solidFill>
                </a:rPr>
                <a:t>Clemson Hydro</a:t>
              </a:r>
            </a:p>
          </p:txBody>
        </p:sp>
        <p:sp>
          <p:nvSpPr>
            <p:cNvPr id="12" name="Freeform 11"/>
            <p:cNvSpPr/>
            <p:nvPr userDrawn="1"/>
          </p:nvSpPr>
          <p:spPr>
            <a:xfrm>
              <a:off x="7807325" y="6729041"/>
              <a:ext cx="695325" cy="0"/>
            </a:xfrm>
            <a:custGeom>
              <a:avLst/>
              <a:gdLst>
                <a:gd name="connsiteX0" fmla="*/ 0 w 695325"/>
                <a:gd name="connsiteY0" fmla="*/ 0 h 0"/>
                <a:gd name="connsiteX1" fmla="*/ 695325 w 695325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95325">
                  <a:moveTo>
                    <a:pt x="0" y="0"/>
                  </a:moveTo>
                  <a:lnTo>
                    <a:pt x="695325" y="0"/>
                  </a:lnTo>
                </a:path>
              </a:pathLst>
            </a:custGeom>
            <a:ln>
              <a:solidFill>
                <a:schemeClr val="bg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eaLnBrk="0" hangingPunct="0">
                <a:spcBef>
                  <a:spcPct val="50000"/>
                </a:spcBef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415076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  <p:sldLayoutId id="2147483702" r:id="rId12"/>
    <p:sldLayoutId id="2147483703" r:id="rId13"/>
    <p:sldLayoutId id="2147483704" r:id="rId14"/>
    <p:sldLayoutId id="2147483705" r:id="rId15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wmf"/><Relationship Id="rId3" Type="http://schemas.openxmlformats.org/officeDocument/2006/relationships/oleObject" Target="../embeddings/oleObject7.bin"/><Relationship Id="rId7" Type="http://schemas.openxmlformats.org/officeDocument/2006/relationships/oleObject" Target="../embeddings/oleObject9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21.wmf"/><Relationship Id="rId5" Type="http://schemas.openxmlformats.org/officeDocument/2006/relationships/oleObject" Target="../embeddings/oleObject8.bin"/><Relationship Id="rId4" Type="http://schemas.openxmlformats.org/officeDocument/2006/relationships/image" Target="../media/image20.wm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4" Type="http://schemas.openxmlformats.org/officeDocument/2006/relationships/image" Target="../media/image22.wm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wmf"/><Relationship Id="rId13" Type="http://schemas.openxmlformats.org/officeDocument/2006/relationships/oleObject" Target="../embeddings/oleObject16.bin"/><Relationship Id="rId18" Type="http://schemas.openxmlformats.org/officeDocument/2006/relationships/image" Target="../media/image30.wmf"/><Relationship Id="rId3" Type="http://schemas.openxmlformats.org/officeDocument/2006/relationships/oleObject" Target="../embeddings/oleObject11.bin"/><Relationship Id="rId7" Type="http://schemas.openxmlformats.org/officeDocument/2006/relationships/oleObject" Target="../embeddings/oleObject13.bin"/><Relationship Id="rId12" Type="http://schemas.openxmlformats.org/officeDocument/2006/relationships/image" Target="../media/image27.wmf"/><Relationship Id="rId17" Type="http://schemas.openxmlformats.org/officeDocument/2006/relationships/oleObject" Target="../embeddings/oleObject18.bin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9.wmf"/><Relationship Id="rId20" Type="http://schemas.openxmlformats.org/officeDocument/2006/relationships/image" Target="../media/image31.wmf"/><Relationship Id="rId1" Type="http://schemas.openxmlformats.org/officeDocument/2006/relationships/vmlDrawing" Target="../drawings/vmlDrawing6.vml"/><Relationship Id="rId6" Type="http://schemas.openxmlformats.org/officeDocument/2006/relationships/image" Target="../media/image24.wmf"/><Relationship Id="rId11" Type="http://schemas.openxmlformats.org/officeDocument/2006/relationships/oleObject" Target="../embeddings/oleObject15.bin"/><Relationship Id="rId5" Type="http://schemas.openxmlformats.org/officeDocument/2006/relationships/oleObject" Target="../embeddings/oleObject12.bin"/><Relationship Id="rId15" Type="http://schemas.openxmlformats.org/officeDocument/2006/relationships/oleObject" Target="../embeddings/oleObject17.bin"/><Relationship Id="rId10" Type="http://schemas.openxmlformats.org/officeDocument/2006/relationships/image" Target="../media/image26.wmf"/><Relationship Id="rId19" Type="http://schemas.openxmlformats.org/officeDocument/2006/relationships/oleObject" Target="../embeddings/oleObject19.bin"/><Relationship Id="rId4" Type="http://schemas.openxmlformats.org/officeDocument/2006/relationships/image" Target="../media/image23.wmf"/><Relationship Id="rId9" Type="http://schemas.openxmlformats.org/officeDocument/2006/relationships/oleObject" Target="../embeddings/oleObject14.bin"/><Relationship Id="rId14" Type="http://schemas.openxmlformats.org/officeDocument/2006/relationships/image" Target="../media/image28.wm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wmf"/><Relationship Id="rId13" Type="http://schemas.openxmlformats.org/officeDocument/2006/relationships/oleObject" Target="../embeddings/oleObject25.bin"/><Relationship Id="rId18" Type="http://schemas.openxmlformats.org/officeDocument/2006/relationships/image" Target="../media/image39.wmf"/><Relationship Id="rId3" Type="http://schemas.openxmlformats.org/officeDocument/2006/relationships/oleObject" Target="../embeddings/oleObject20.bin"/><Relationship Id="rId7" Type="http://schemas.openxmlformats.org/officeDocument/2006/relationships/oleObject" Target="../embeddings/oleObject22.bin"/><Relationship Id="rId12" Type="http://schemas.openxmlformats.org/officeDocument/2006/relationships/image" Target="../media/image36.wmf"/><Relationship Id="rId17" Type="http://schemas.openxmlformats.org/officeDocument/2006/relationships/oleObject" Target="../embeddings/oleObject27.bin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8.wmf"/><Relationship Id="rId1" Type="http://schemas.openxmlformats.org/officeDocument/2006/relationships/vmlDrawing" Target="../drawings/vmlDrawing7.vml"/><Relationship Id="rId6" Type="http://schemas.openxmlformats.org/officeDocument/2006/relationships/image" Target="../media/image33.wmf"/><Relationship Id="rId11" Type="http://schemas.openxmlformats.org/officeDocument/2006/relationships/oleObject" Target="../embeddings/oleObject24.bin"/><Relationship Id="rId5" Type="http://schemas.openxmlformats.org/officeDocument/2006/relationships/oleObject" Target="../embeddings/oleObject21.bin"/><Relationship Id="rId15" Type="http://schemas.openxmlformats.org/officeDocument/2006/relationships/oleObject" Target="../embeddings/oleObject26.bin"/><Relationship Id="rId10" Type="http://schemas.openxmlformats.org/officeDocument/2006/relationships/image" Target="../media/image35.wmf"/><Relationship Id="rId4" Type="http://schemas.openxmlformats.org/officeDocument/2006/relationships/image" Target="../media/image32.wmf"/><Relationship Id="rId9" Type="http://schemas.openxmlformats.org/officeDocument/2006/relationships/oleObject" Target="../embeddings/oleObject23.bin"/><Relationship Id="rId14" Type="http://schemas.openxmlformats.org/officeDocument/2006/relationships/image" Target="../media/image37.wm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wmf"/><Relationship Id="rId13" Type="http://schemas.openxmlformats.org/officeDocument/2006/relationships/oleObject" Target="../embeddings/oleObject33.bin"/><Relationship Id="rId3" Type="http://schemas.openxmlformats.org/officeDocument/2006/relationships/oleObject" Target="../embeddings/oleObject28.bin"/><Relationship Id="rId7" Type="http://schemas.openxmlformats.org/officeDocument/2006/relationships/oleObject" Target="../embeddings/oleObject30.bin"/><Relationship Id="rId12" Type="http://schemas.openxmlformats.org/officeDocument/2006/relationships/image" Target="../media/image32.wmf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41.wmf"/><Relationship Id="rId1" Type="http://schemas.openxmlformats.org/officeDocument/2006/relationships/vmlDrawing" Target="../drawings/vmlDrawing8.vml"/><Relationship Id="rId6" Type="http://schemas.openxmlformats.org/officeDocument/2006/relationships/image" Target="../media/image35.wmf"/><Relationship Id="rId11" Type="http://schemas.openxmlformats.org/officeDocument/2006/relationships/oleObject" Target="../embeddings/oleObject32.bin"/><Relationship Id="rId5" Type="http://schemas.openxmlformats.org/officeDocument/2006/relationships/oleObject" Target="../embeddings/oleObject29.bin"/><Relationship Id="rId15" Type="http://schemas.openxmlformats.org/officeDocument/2006/relationships/oleObject" Target="../embeddings/oleObject34.bin"/><Relationship Id="rId10" Type="http://schemas.openxmlformats.org/officeDocument/2006/relationships/image" Target="../media/image40.wmf"/><Relationship Id="rId4" Type="http://schemas.openxmlformats.org/officeDocument/2006/relationships/image" Target="../media/image34.wmf"/><Relationship Id="rId9" Type="http://schemas.openxmlformats.org/officeDocument/2006/relationships/oleObject" Target="../embeddings/oleObject31.bin"/><Relationship Id="rId14" Type="http://schemas.openxmlformats.org/officeDocument/2006/relationships/image" Target="../media/image33.wm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wmf"/><Relationship Id="rId3" Type="http://schemas.openxmlformats.org/officeDocument/2006/relationships/oleObject" Target="../embeddings/oleObject35.bin"/><Relationship Id="rId7" Type="http://schemas.openxmlformats.org/officeDocument/2006/relationships/oleObject" Target="../embeddings/oleObject37.bin"/><Relationship Id="rId12" Type="http://schemas.openxmlformats.org/officeDocument/2006/relationships/image" Target="../media/image46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43.wmf"/><Relationship Id="rId11" Type="http://schemas.openxmlformats.org/officeDocument/2006/relationships/oleObject" Target="../embeddings/oleObject39.bin"/><Relationship Id="rId5" Type="http://schemas.openxmlformats.org/officeDocument/2006/relationships/oleObject" Target="../embeddings/oleObject36.bin"/><Relationship Id="rId10" Type="http://schemas.openxmlformats.org/officeDocument/2006/relationships/image" Target="../media/image45.wmf"/><Relationship Id="rId4" Type="http://schemas.openxmlformats.org/officeDocument/2006/relationships/image" Target="../media/image42.wmf"/><Relationship Id="rId9" Type="http://schemas.openxmlformats.org/officeDocument/2006/relationships/oleObject" Target="../embeddings/oleObject38.bin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wmf"/><Relationship Id="rId13" Type="http://schemas.openxmlformats.org/officeDocument/2006/relationships/oleObject" Target="../embeddings/oleObject45.bin"/><Relationship Id="rId18" Type="http://schemas.openxmlformats.org/officeDocument/2006/relationships/image" Target="../media/image53.wmf"/><Relationship Id="rId3" Type="http://schemas.openxmlformats.org/officeDocument/2006/relationships/oleObject" Target="../embeddings/oleObject40.bin"/><Relationship Id="rId7" Type="http://schemas.openxmlformats.org/officeDocument/2006/relationships/oleObject" Target="../embeddings/oleObject42.bin"/><Relationship Id="rId12" Type="http://schemas.openxmlformats.org/officeDocument/2006/relationships/image" Target="../media/image50.wmf"/><Relationship Id="rId17" Type="http://schemas.openxmlformats.org/officeDocument/2006/relationships/oleObject" Target="../embeddings/oleObject47.bin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52.wmf"/><Relationship Id="rId1" Type="http://schemas.openxmlformats.org/officeDocument/2006/relationships/vmlDrawing" Target="../drawings/vmlDrawing10.vml"/><Relationship Id="rId6" Type="http://schemas.openxmlformats.org/officeDocument/2006/relationships/image" Target="../media/image47.wmf"/><Relationship Id="rId11" Type="http://schemas.openxmlformats.org/officeDocument/2006/relationships/oleObject" Target="../embeddings/oleObject44.bin"/><Relationship Id="rId5" Type="http://schemas.openxmlformats.org/officeDocument/2006/relationships/oleObject" Target="../embeddings/oleObject41.bin"/><Relationship Id="rId15" Type="http://schemas.openxmlformats.org/officeDocument/2006/relationships/oleObject" Target="../embeddings/oleObject46.bin"/><Relationship Id="rId10" Type="http://schemas.openxmlformats.org/officeDocument/2006/relationships/image" Target="../media/image49.wmf"/><Relationship Id="rId4" Type="http://schemas.openxmlformats.org/officeDocument/2006/relationships/image" Target="../media/image23.wmf"/><Relationship Id="rId9" Type="http://schemas.openxmlformats.org/officeDocument/2006/relationships/oleObject" Target="../embeddings/oleObject43.bin"/><Relationship Id="rId14" Type="http://schemas.openxmlformats.org/officeDocument/2006/relationships/image" Target="../media/image51.wmf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wmf"/><Relationship Id="rId13" Type="http://schemas.openxmlformats.org/officeDocument/2006/relationships/oleObject" Target="../embeddings/oleObject53.bin"/><Relationship Id="rId18" Type="http://schemas.openxmlformats.org/officeDocument/2006/relationships/image" Target="../media/image55.wmf"/><Relationship Id="rId3" Type="http://schemas.openxmlformats.org/officeDocument/2006/relationships/oleObject" Target="../embeddings/oleObject48.bin"/><Relationship Id="rId7" Type="http://schemas.openxmlformats.org/officeDocument/2006/relationships/oleObject" Target="../embeddings/oleObject50.bin"/><Relationship Id="rId12" Type="http://schemas.openxmlformats.org/officeDocument/2006/relationships/image" Target="../media/image26.wmf"/><Relationship Id="rId17" Type="http://schemas.openxmlformats.org/officeDocument/2006/relationships/oleObject" Target="../embeddings/oleObject55.bin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8.wmf"/><Relationship Id="rId20" Type="http://schemas.openxmlformats.org/officeDocument/2006/relationships/image" Target="../media/image56.wmf"/><Relationship Id="rId1" Type="http://schemas.openxmlformats.org/officeDocument/2006/relationships/vmlDrawing" Target="../drawings/vmlDrawing11.vml"/><Relationship Id="rId6" Type="http://schemas.openxmlformats.org/officeDocument/2006/relationships/image" Target="../media/image54.wmf"/><Relationship Id="rId11" Type="http://schemas.openxmlformats.org/officeDocument/2006/relationships/oleObject" Target="../embeddings/oleObject52.bin"/><Relationship Id="rId5" Type="http://schemas.openxmlformats.org/officeDocument/2006/relationships/oleObject" Target="../embeddings/oleObject49.bin"/><Relationship Id="rId15" Type="http://schemas.openxmlformats.org/officeDocument/2006/relationships/oleObject" Target="../embeddings/oleObject54.bin"/><Relationship Id="rId10" Type="http://schemas.openxmlformats.org/officeDocument/2006/relationships/image" Target="../media/image25.wmf"/><Relationship Id="rId19" Type="http://schemas.openxmlformats.org/officeDocument/2006/relationships/oleObject" Target="../embeddings/oleObject56.bin"/><Relationship Id="rId4" Type="http://schemas.openxmlformats.org/officeDocument/2006/relationships/image" Target="../media/image23.wmf"/><Relationship Id="rId9" Type="http://schemas.openxmlformats.org/officeDocument/2006/relationships/oleObject" Target="../embeddings/oleObject51.bin"/><Relationship Id="rId14" Type="http://schemas.openxmlformats.org/officeDocument/2006/relationships/image" Target="../media/image27.wm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wmf"/><Relationship Id="rId3" Type="http://schemas.openxmlformats.org/officeDocument/2006/relationships/oleObject" Target="../embeddings/oleObject57.bin"/><Relationship Id="rId7" Type="http://schemas.openxmlformats.org/officeDocument/2006/relationships/oleObject" Target="../embeddings/oleObject59.bin"/><Relationship Id="rId12" Type="http://schemas.openxmlformats.org/officeDocument/2006/relationships/image" Target="../media/image61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2.vml"/><Relationship Id="rId6" Type="http://schemas.openxmlformats.org/officeDocument/2006/relationships/image" Target="../media/image58.wmf"/><Relationship Id="rId11" Type="http://schemas.openxmlformats.org/officeDocument/2006/relationships/oleObject" Target="../embeddings/oleObject61.bin"/><Relationship Id="rId5" Type="http://schemas.openxmlformats.org/officeDocument/2006/relationships/oleObject" Target="../embeddings/oleObject58.bin"/><Relationship Id="rId10" Type="http://schemas.openxmlformats.org/officeDocument/2006/relationships/image" Target="../media/image60.wmf"/><Relationship Id="rId4" Type="http://schemas.openxmlformats.org/officeDocument/2006/relationships/image" Target="../media/image57.wmf"/><Relationship Id="rId9" Type="http://schemas.openxmlformats.org/officeDocument/2006/relationships/oleObject" Target="../embeddings/oleObject60.bin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wmf"/><Relationship Id="rId13" Type="http://schemas.openxmlformats.org/officeDocument/2006/relationships/image" Target="../media/image62.png"/><Relationship Id="rId3" Type="http://schemas.openxmlformats.org/officeDocument/2006/relationships/oleObject" Target="../embeddings/oleObject62.bin"/><Relationship Id="rId7" Type="http://schemas.openxmlformats.org/officeDocument/2006/relationships/oleObject" Target="../embeddings/oleObject64.bin"/><Relationship Id="rId12" Type="http://schemas.openxmlformats.org/officeDocument/2006/relationships/image" Target="../media/image61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3.vml"/><Relationship Id="rId6" Type="http://schemas.openxmlformats.org/officeDocument/2006/relationships/image" Target="../media/image58.wmf"/><Relationship Id="rId11" Type="http://schemas.openxmlformats.org/officeDocument/2006/relationships/oleObject" Target="../embeddings/oleObject66.bin"/><Relationship Id="rId5" Type="http://schemas.openxmlformats.org/officeDocument/2006/relationships/oleObject" Target="../embeddings/oleObject63.bin"/><Relationship Id="rId10" Type="http://schemas.openxmlformats.org/officeDocument/2006/relationships/image" Target="../media/image60.wmf"/><Relationship Id="rId4" Type="http://schemas.openxmlformats.org/officeDocument/2006/relationships/image" Target="../media/image57.wmf"/><Relationship Id="rId9" Type="http://schemas.openxmlformats.org/officeDocument/2006/relationships/oleObject" Target="../embeddings/oleObject65.bin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wmf"/><Relationship Id="rId3" Type="http://schemas.openxmlformats.org/officeDocument/2006/relationships/oleObject" Target="../embeddings/oleObject67.bin"/><Relationship Id="rId7" Type="http://schemas.openxmlformats.org/officeDocument/2006/relationships/oleObject" Target="../embeddings/oleObject69.bin"/><Relationship Id="rId12" Type="http://schemas.openxmlformats.org/officeDocument/2006/relationships/image" Target="../media/image63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4.vml"/><Relationship Id="rId6" Type="http://schemas.openxmlformats.org/officeDocument/2006/relationships/image" Target="../media/image58.wmf"/><Relationship Id="rId11" Type="http://schemas.openxmlformats.org/officeDocument/2006/relationships/image" Target="../media/image62.png"/><Relationship Id="rId5" Type="http://schemas.openxmlformats.org/officeDocument/2006/relationships/oleObject" Target="../embeddings/oleObject68.bin"/><Relationship Id="rId10" Type="http://schemas.openxmlformats.org/officeDocument/2006/relationships/image" Target="../media/image61.wmf"/><Relationship Id="rId4" Type="http://schemas.openxmlformats.org/officeDocument/2006/relationships/image" Target="../media/image57.wmf"/><Relationship Id="rId9" Type="http://schemas.openxmlformats.org/officeDocument/2006/relationships/oleObject" Target="../embeddings/oleObject70.bin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wmf"/><Relationship Id="rId3" Type="http://schemas.openxmlformats.org/officeDocument/2006/relationships/oleObject" Target="../embeddings/oleObject71.bin"/><Relationship Id="rId7" Type="http://schemas.openxmlformats.org/officeDocument/2006/relationships/oleObject" Target="../embeddings/oleObject73.bin"/><Relationship Id="rId12" Type="http://schemas.openxmlformats.org/officeDocument/2006/relationships/image" Target="../media/image63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5.vml"/><Relationship Id="rId6" Type="http://schemas.openxmlformats.org/officeDocument/2006/relationships/image" Target="../media/image58.wmf"/><Relationship Id="rId11" Type="http://schemas.openxmlformats.org/officeDocument/2006/relationships/image" Target="../media/image62.png"/><Relationship Id="rId5" Type="http://schemas.openxmlformats.org/officeDocument/2006/relationships/oleObject" Target="../embeddings/oleObject72.bin"/><Relationship Id="rId10" Type="http://schemas.openxmlformats.org/officeDocument/2006/relationships/image" Target="../media/image61.wmf"/><Relationship Id="rId4" Type="http://schemas.openxmlformats.org/officeDocument/2006/relationships/image" Target="../media/image57.wmf"/><Relationship Id="rId9" Type="http://schemas.openxmlformats.org/officeDocument/2006/relationships/oleObject" Target="../embeddings/oleObject74.bin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wmf"/><Relationship Id="rId3" Type="http://schemas.openxmlformats.org/officeDocument/2006/relationships/oleObject" Target="../embeddings/oleObject75.bin"/><Relationship Id="rId7" Type="http://schemas.openxmlformats.org/officeDocument/2006/relationships/oleObject" Target="../embeddings/oleObject77.bin"/><Relationship Id="rId12" Type="http://schemas.openxmlformats.org/officeDocument/2006/relationships/image" Target="../media/image63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6.vml"/><Relationship Id="rId6" Type="http://schemas.openxmlformats.org/officeDocument/2006/relationships/image" Target="../media/image58.wmf"/><Relationship Id="rId11" Type="http://schemas.openxmlformats.org/officeDocument/2006/relationships/image" Target="../media/image62.png"/><Relationship Id="rId5" Type="http://schemas.openxmlformats.org/officeDocument/2006/relationships/oleObject" Target="../embeddings/oleObject76.bin"/><Relationship Id="rId10" Type="http://schemas.openxmlformats.org/officeDocument/2006/relationships/image" Target="../media/image61.wmf"/><Relationship Id="rId4" Type="http://schemas.openxmlformats.org/officeDocument/2006/relationships/image" Target="../media/image57.wmf"/><Relationship Id="rId9" Type="http://schemas.openxmlformats.org/officeDocument/2006/relationships/oleObject" Target="../embeddings/oleObject78.bin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wmf"/><Relationship Id="rId3" Type="http://schemas.openxmlformats.org/officeDocument/2006/relationships/oleObject" Target="../embeddings/oleObject79.bin"/><Relationship Id="rId7" Type="http://schemas.openxmlformats.org/officeDocument/2006/relationships/oleObject" Target="../embeddings/oleObject81.bin"/><Relationship Id="rId12" Type="http://schemas.openxmlformats.org/officeDocument/2006/relationships/image" Target="../media/image63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7.vml"/><Relationship Id="rId6" Type="http://schemas.openxmlformats.org/officeDocument/2006/relationships/image" Target="../media/image58.wmf"/><Relationship Id="rId11" Type="http://schemas.openxmlformats.org/officeDocument/2006/relationships/image" Target="../media/image62.png"/><Relationship Id="rId5" Type="http://schemas.openxmlformats.org/officeDocument/2006/relationships/oleObject" Target="../embeddings/oleObject80.bin"/><Relationship Id="rId10" Type="http://schemas.openxmlformats.org/officeDocument/2006/relationships/image" Target="../media/image61.wmf"/><Relationship Id="rId4" Type="http://schemas.openxmlformats.org/officeDocument/2006/relationships/image" Target="../media/image57.wmf"/><Relationship Id="rId9" Type="http://schemas.openxmlformats.org/officeDocument/2006/relationships/oleObject" Target="../embeddings/oleObject82.bin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wmf"/><Relationship Id="rId3" Type="http://schemas.openxmlformats.org/officeDocument/2006/relationships/oleObject" Target="../embeddings/oleObject83.bin"/><Relationship Id="rId7" Type="http://schemas.openxmlformats.org/officeDocument/2006/relationships/oleObject" Target="../embeddings/oleObject85.bin"/><Relationship Id="rId12" Type="http://schemas.openxmlformats.org/officeDocument/2006/relationships/image" Target="../media/image63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8.vml"/><Relationship Id="rId6" Type="http://schemas.openxmlformats.org/officeDocument/2006/relationships/image" Target="../media/image58.wmf"/><Relationship Id="rId11" Type="http://schemas.openxmlformats.org/officeDocument/2006/relationships/image" Target="../media/image62.png"/><Relationship Id="rId5" Type="http://schemas.openxmlformats.org/officeDocument/2006/relationships/oleObject" Target="../embeddings/oleObject84.bin"/><Relationship Id="rId10" Type="http://schemas.openxmlformats.org/officeDocument/2006/relationships/image" Target="../media/image61.wmf"/><Relationship Id="rId4" Type="http://schemas.openxmlformats.org/officeDocument/2006/relationships/image" Target="../media/image57.wmf"/><Relationship Id="rId9" Type="http://schemas.openxmlformats.org/officeDocument/2006/relationships/oleObject" Target="../embeddings/oleObject86.bin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jpeg"/><Relationship Id="rId5" Type="http://schemas.openxmlformats.org/officeDocument/2006/relationships/image" Target="../media/image2.jpeg"/><Relationship Id="rId4" Type="http://schemas.openxmlformats.org/officeDocument/2006/relationships/image" Target="../media/image67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tif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4.png"/><Relationship Id="rId4" Type="http://schemas.openxmlformats.org/officeDocument/2006/relationships/image" Target="../media/image83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3.png"/><Relationship Id="rId5" Type="http://schemas.openxmlformats.org/officeDocument/2006/relationships/image" Target="../media/image84.png"/><Relationship Id="rId4" Type="http://schemas.openxmlformats.org/officeDocument/2006/relationships/image" Target="../media/image85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8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2.png"/><Relationship Id="rId4" Type="http://schemas.openxmlformats.org/officeDocument/2006/relationships/image" Target="../media/image91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2.png"/><Relationship Id="rId4" Type="http://schemas.openxmlformats.org/officeDocument/2006/relationships/image" Target="../media/image9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tiff"/><Relationship Id="rId5" Type="http://schemas.openxmlformats.org/officeDocument/2006/relationships/image" Target="../media/image12.tiff"/><Relationship Id="rId4" Type="http://schemas.openxmlformats.org/officeDocument/2006/relationships/image" Target="../media/image11.tiff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7" Type="http://schemas.openxmlformats.org/officeDocument/2006/relationships/image" Target="../media/image104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3.png"/><Relationship Id="rId5" Type="http://schemas.openxmlformats.org/officeDocument/2006/relationships/image" Target="../media/image102.png"/><Relationship Id="rId4" Type="http://schemas.openxmlformats.org/officeDocument/2006/relationships/image" Target="../media/image101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1.png"/><Relationship Id="rId3" Type="http://schemas.openxmlformats.org/officeDocument/2006/relationships/image" Target="../media/image106.png"/><Relationship Id="rId7" Type="http://schemas.openxmlformats.org/officeDocument/2006/relationships/image" Target="../media/image110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9.png"/><Relationship Id="rId5" Type="http://schemas.openxmlformats.org/officeDocument/2006/relationships/image" Target="../media/image108.png"/><Relationship Id="rId4" Type="http://schemas.openxmlformats.org/officeDocument/2006/relationships/image" Target="../media/image107.png"/><Relationship Id="rId9" Type="http://schemas.openxmlformats.org/officeDocument/2006/relationships/image" Target="../media/image112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7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9.vml"/><Relationship Id="rId4" Type="http://schemas.openxmlformats.org/officeDocument/2006/relationships/image" Target="../media/image116.wmf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9.wmf"/><Relationship Id="rId3" Type="http://schemas.openxmlformats.org/officeDocument/2006/relationships/oleObject" Target="../embeddings/oleObject88.bin"/><Relationship Id="rId7" Type="http://schemas.openxmlformats.org/officeDocument/2006/relationships/oleObject" Target="../embeddings/oleObject90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0.vml"/><Relationship Id="rId6" Type="http://schemas.openxmlformats.org/officeDocument/2006/relationships/image" Target="../media/image118.wmf"/><Relationship Id="rId5" Type="http://schemas.openxmlformats.org/officeDocument/2006/relationships/oleObject" Target="../embeddings/oleObject89.bin"/><Relationship Id="rId4" Type="http://schemas.openxmlformats.org/officeDocument/2006/relationships/image" Target="../media/image117.wmf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wmf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5.wmf"/><Relationship Id="rId5" Type="http://schemas.openxmlformats.org/officeDocument/2006/relationships/oleObject" Target="../embeddings/oleObject2.bin"/><Relationship Id="rId10" Type="http://schemas.openxmlformats.org/officeDocument/2006/relationships/image" Target="../media/image17.wmf"/><Relationship Id="rId4" Type="http://schemas.openxmlformats.org/officeDocument/2006/relationships/image" Target="../media/image14.wmf"/><Relationship Id="rId9" Type="http://schemas.openxmlformats.org/officeDocument/2006/relationships/oleObject" Target="../embeddings/oleObject4.bin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18.w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19.w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4114800" cy="1143000"/>
          </a:xfrm>
        </p:spPr>
        <p:txBody>
          <a:bodyPr/>
          <a:lstStyle/>
          <a:p>
            <a:r>
              <a:rPr lang="en-US" dirty="0" err="1" smtClean="0"/>
              <a:t>Poroelasticity</a:t>
            </a:r>
            <a:endParaRPr lang="en-US" dirty="0"/>
          </a:p>
        </p:txBody>
      </p:sp>
      <p:pic>
        <p:nvPicPr>
          <p:cNvPr id="8194" name="Picture 2" descr="USGS scientist Joe Poland showing subsidence (or sinking) of the land in the San Joaquin Valley, California, from 1925 to 1977. (Credit: Dick Ireland - USGS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0232" y="1339655"/>
            <a:ext cx="2134436" cy="2851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http://www.nbmg.unr.edu/insar_web/images/Crescent_igram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647700"/>
            <a:ext cx="2812476" cy="2326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33400" y="2506692"/>
            <a:ext cx="2057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Coupled fluid flow and deformation in porous media</a:t>
            </a:r>
            <a:endParaRPr lang="en-US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6007" y="3421199"/>
            <a:ext cx="2309812" cy="24528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4647648"/>
            <a:ext cx="27432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3127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798" y="138896"/>
            <a:ext cx="8229600" cy="1143000"/>
          </a:xfrm>
        </p:spPr>
        <p:txBody>
          <a:bodyPr/>
          <a:lstStyle/>
          <a:p>
            <a:r>
              <a:rPr lang="en-US" sz="2400" dirty="0" smtClean="0"/>
              <a:t>Couple fluid pressure gradient to stress in solid</a:t>
            </a:r>
            <a:endParaRPr lang="en-US" sz="2400" dirty="0"/>
          </a:p>
        </p:txBody>
      </p:sp>
      <p:grpSp>
        <p:nvGrpSpPr>
          <p:cNvPr id="43" name="Group 42"/>
          <p:cNvGrpSpPr/>
          <p:nvPr/>
        </p:nvGrpSpPr>
        <p:grpSpPr>
          <a:xfrm>
            <a:off x="2941320" y="1889760"/>
            <a:ext cx="2674620" cy="2270760"/>
            <a:chOff x="2941320" y="1539240"/>
            <a:chExt cx="3063240" cy="2621280"/>
          </a:xfrm>
        </p:grpSpPr>
        <p:sp>
          <p:nvSpPr>
            <p:cNvPr id="15" name="Rectangle 14"/>
            <p:cNvSpPr/>
            <p:nvPr/>
          </p:nvSpPr>
          <p:spPr bwMode="auto">
            <a:xfrm>
              <a:off x="2941320" y="1539240"/>
              <a:ext cx="3063240" cy="2621280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grpSp>
          <p:nvGrpSpPr>
            <p:cNvPr id="14" name="Group 13"/>
            <p:cNvGrpSpPr/>
            <p:nvPr/>
          </p:nvGrpSpPr>
          <p:grpSpPr>
            <a:xfrm>
              <a:off x="2987040" y="1539240"/>
              <a:ext cx="2773680" cy="2590800"/>
              <a:chOff x="1859280" y="1264920"/>
              <a:chExt cx="4556760" cy="4251960"/>
            </a:xfrm>
          </p:grpSpPr>
          <p:sp>
            <p:nvSpPr>
              <p:cNvPr id="4" name="Oval 3"/>
              <p:cNvSpPr/>
              <p:nvPr/>
            </p:nvSpPr>
            <p:spPr bwMode="auto">
              <a:xfrm>
                <a:off x="2042160" y="2514600"/>
                <a:ext cx="1158240" cy="1173480"/>
              </a:xfrm>
              <a:prstGeom prst="ellipse">
                <a:avLst/>
              </a:prstGeom>
              <a:solidFill>
                <a:srgbClr val="996600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2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5" name="Oval 4"/>
              <p:cNvSpPr/>
              <p:nvPr/>
            </p:nvSpPr>
            <p:spPr bwMode="auto">
              <a:xfrm>
                <a:off x="2987040" y="1798320"/>
                <a:ext cx="1158240" cy="1173480"/>
              </a:xfrm>
              <a:prstGeom prst="ellipse">
                <a:avLst/>
              </a:prstGeom>
              <a:solidFill>
                <a:srgbClr val="996600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2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6" name="Oval 5"/>
              <p:cNvSpPr/>
              <p:nvPr/>
            </p:nvSpPr>
            <p:spPr bwMode="auto">
              <a:xfrm>
                <a:off x="3063240" y="3200400"/>
                <a:ext cx="1158240" cy="1173480"/>
              </a:xfrm>
              <a:prstGeom prst="ellipse">
                <a:avLst/>
              </a:prstGeom>
              <a:solidFill>
                <a:srgbClr val="996600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2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7" name="Oval 6"/>
              <p:cNvSpPr/>
              <p:nvPr/>
            </p:nvSpPr>
            <p:spPr bwMode="auto">
              <a:xfrm>
                <a:off x="4053840" y="2438400"/>
                <a:ext cx="1158240" cy="1173480"/>
              </a:xfrm>
              <a:prstGeom prst="ellipse">
                <a:avLst/>
              </a:prstGeom>
              <a:solidFill>
                <a:srgbClr val="996600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2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8" name="Oval 7"/>
              <p:cNvSpPr/>
              <p:nvPr/>
            </p:nvSpPr>
            <p:spPr bwMode="auto">
              <a:xfrm>
                <a:off x="3444240" y="4343400"/>
                <a:ext cx="1158240" cy="1173480"/>
              </a:xfrm>
              <a:prstGeom prst="ellipse">
                <a:avLst/>
              </a:prstGeom>
              <a:solidFill>
                <a:srgbClr val="996600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2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9" name="Oval 8"/>
              <p:cNvSpPr/>
              <p:nvPr/>
            </p:nvSpPr>
            <p:spPr bwMode="auto">
              <a:xfrm>
                <a:off x="2026920" y="4221480"/>
                <a:ext cx="1158240" cy="1173480"/>
              </a:xfrm>
              <a:prstGeom prst="ellipse">
                <a:avLst/>
              </a:prstGeom>
              <a:solidFill>
                <a:srgbClr val="996600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2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0" name="Oval 9"/>
              <p:cNvSpPr/>
              <p:nvPr/>
            </p:nvSpPr>
            <p:spPr bwMode="auto">
              <a:xfrm>
                <a:off x="1859280" y="1310640"/>
                <a:ext cx="1158240" cy="1173480"/>
              </a:xfrm>
              <a:prstGeom prst="ellipse">
                <a:avLst/>
              </a:prstGeom>
              <a:solidFill>
                <a:srgbClr val="996600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2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1" name="Oval 10"/>
              <p:cNvSpPr/>
              <p:nvPr/>
            </p:nvSpPr>
            <p:spPr bwMode="auto">
              <a:xfrm>
                <a:off x="5257800" y="2651760"/>
                <a:ext cx="1158240" cy="1173480"/>
              </a:xfrm>
              <a:prstGeom prst="ellipse">
                <a:avLst/>
              </a:prstGeom>
              <a:solidFill>
                <a:srgbClr val="996600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2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2" name="Oval 11"/>
              <p:cNvSpPr/>
              <p:nvPr/>
            </p:nvSpPr>
            <p:spPr bwMode="auto">
              <a:xfrm>
                <a:off x="4175760" y="1264920"/>
                <a:ext cx="1158240" cy="1173480"/>
              </a:xfrm>
              <a:prstGeom prst="ellipse">
                <a:avLst/>
              </a:prstGeom>
              <a:solidFill>
                <a:srgbClr val="996600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2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3" name="Oval 12"/>
              <p:cNvSpPr/>
              <p:nvPr/>
            </p:nvSpPr>
            <p:spPr bwMode="auto">
              <a:xfrm>
                <a:off x="4373880" y="3611880"/>
                <a:ext cx="1158240" cy="1173480"/>
              </a:xfrm>
              <a:prstGeom prst="ellipse">
                <a:avLst/>
              </a:prstGeom>
              <a:solidFill>
                <a:srgbClr val="996600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2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</p:grpSp>
        <p:sp>
          <p:nvSpPr>
            <p:cNvPr id="16" name="Oval 15"/>
            <p:cNvSpPr/>
            <p:nvPr/>
          </p:nvSpPr>
          <p:spPr bwMode="auto">
            <a:xfrm>
              <a:off x="5116664" y="1652748"/>
              <a:ext cx="705016" cy="715024"/>
            </a:xfrm>
            <a:prstGeom prst="ellipse">
              <a:avLst/>
            </a:prstGeom>
            <a:solidFill>
              <a:srgbClr val="9966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7" name="Oval 16"/>
            <p:cNvSpPr/>
            <p:nvPr/>
          </p:nvSpPr>
          <p:spPr bwMode="auto">
            <a:xfrm>
              <a:off x="5101424" y="3420588"/>
              <a:ext cx="705016" cy="715024"/>
            </a:xfrm>
            <a:prstGeom prst="ellipse">
              <a:avLst/>
            </a:prstGeom>
            <a:solidFill>
              <a:srgbClr val="9966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grpSp>
        <p:nvGrpSpPr>
          <p:cNvPr id="55" name="Group 54"/>
          <p:cNvGrpSpPr/>
          <p:nvPr/>
        </p:nvGrpSpPr>
        <p:grpSpPr>
          <a:xfrm>
            <a:off x="2217420" y="4381500"/>
            <a:ext cx="1813560" cy="1607820"/>
            <a:chOff x="2217420" y="4381500"/>
            <a:chExt cx="1813560" cy="1607820"/>
          </a:xfrm>
        </p:grpSpPr>
        <p:sp>
          <p:nvSpPr>
            <p:cNvPr id="53" name="Rectangle 52"/>
            <p:cNvSpPr/>
            <p:nvPr/>
          </p:nvSpPr>
          <p:spPr bwMode="auto">
            <a:xfrm>
              <a:off x="2217420" y="4381500"/>
              <a:ext cx="1813560" cy="1607820"/>
            </a:xfrm>
            <a:prstGeom prst="rect">
              <a:avLst/>
            </a:prstGeom>
            <a:solidFill>
              <a:schemeClr val="bg1"/>
            </a:solidFill>
            <a:ln w="3175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grpSp>
          <p:nvGrpSpPr>
            <p:cNvPr id="52" name="Group 51"/>
            <p:cNvGrpSpPr/>
            <p:nvPr/>
          </p:nvGrpSpPr>
          <p:grpSpPr>
            <a:xfrm>
              <a:off x="2331720" y="4431030"/>
              <a:ext cx="1480185" cy="1504950"/>
              <a:chOff x="2331720" y="4431030"/>
              <a:chExt cx="1480185" cy="1504950"/>
            </a:xfrm>
          </p:grpSpPr>
          <p:sp>
            <p:nvSpPr>
              <p:cNvPr id="27" name="Oval 26"/>
              <p:cNvSpPr/>
              <p:nvPr/>
            </p:nvSpPr>
            <p:spPr bwMode="auto">
              <a:xfrm>
                <a:off x="2845242" y="4819008"/>
                <a:ext cx="705016" cy="715024"/>
              </a:xfrm>
              <a:prstGeom prst="ellipse">
                <a:avLst/>
              </a:prstGeom>
              <a:solidFill>
                <a:srgbClr val="996600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2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9" name="Down Arrow 28"/>
              <p:cNvSpPr/>
              <p:nvPr/>
            </p:nvSpPr>
            <p:spPr bwMode="auto">
              <a:xfrm rot="16200000">
                <a:off x="2442210" y="4937760"/>
                <a:ext cx="289560" cy="510540"/>
              </a:xfrm>
              <a:prstGeom prst="downArrow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2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30" name="Down Arrow 29"/>
              <p:cNvSpPr/>
              <p:nvPr/>
            </p:nvSpPr>
            <p:spPr bwMode="auto">
              <a:xfrm rot="19225791">
                <a:off x="2644140" y="4526280"/>
                <a:ext cx="289560" cy="457200"/>
              </a:xfrm>
              <a:prstGeom prst="downArrow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2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33" name="Down Arrow 32"/>
              <p:cNvSpPr/>
              <p:nvPr/>
            </p:nvSpPr>
            <p:spPr bwMode="auto">
              <a:xfrm>
                <a:off x="3055620" y="4431030"/>
                <a:ext cx="289560" cy="388620"/>
              </a:xfrm>
              <a:prstGeom prst="downArrow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2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34" name="Down Arrow 33"/>
              <p:cNvSpPr/>
              <p:nvPr/>
            </p:nvSpPr>
            <p:spPr bwMode="auto">
              <a:xfrm rot="2614069">
                <a:off x="3406141" y="4663440"/>
                <a:ext cx="289560" cy="293370"/>
              </a:xfrm>
              <a:prstGeom prst="downArrow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2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36" name="Down Arrow 35"/>
              <p:cNvSpPr/>
              <p:nvPr/>
            </p:nvSpPr>
            <p:spPr bwMode="auto">
              <a:xfrm rot="5400000">
                <a:off x="3539490" y="5052060"/>
                <a:ext cx="289560" cy="255270"/>
              </a:xfrm>
              <a:prstGeom prst="downArrow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2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37" name="Down Arrow 36"/>
              <p:cNvSpPr/>
              <p:nvPr/>
            </p:nvSpPr>
            <p:spPr bwMode="auto">
              <a:xfrm rot="13324050">
                <a:off x="2659378" y="5402580"/>
                <a:ext cx="289560" cy="457200"/>
              </a:xfrm>
              <a:prstGeom prst="downArrow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2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38" name="Down Arrow 37"/>
              <p:cNvSpPr/>
              <p:nvPr/>
            </p:nvSpPr>
            <p:spPr bwMode="auto">
              <a:xfrm rot="10800000">
                <a:off x="3048000" y="5547360"/>
                <a:ext cx="289560" cy="388620"/>
              </a:xfrm>
              <a:prstGeom prst="downArrow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2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39" name="Down Arrow 38"/>
              <p:cNvSpPr/>
              <p:nvPr/>
            </p:nvSpPr>
            <p:spPr bwMode="auto">
              <a:xfrm rot="8078252">
                <a:off x="3413760" y="5410200"/>
                <a:ext cx="289560" cy="293370"/>
              </a:xfrm>
              <a:prstGeom prst="downArrow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2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</p:grpSp>
      </p:grpSp>
      <p:grpSp>
        <p:nvGrpSpPr>
          <p:cNvPr id="51" name="Group 50"/>
          <p:cNvGrpSpPr/>
          <p:nvPr/>
        </p:nvGrpSpPr>
        <p:grpSpPr>
          <a:xfrm>
            <a:off x="2049780" y="1242060"/>
            <a:ext cx="6614160" cy="2827020"/>
            <a:chOff x="2049780" y="1242060"/>
            <a:chExt cx="6614160" cy="2827020"/>
          </a:xfrm>
        </p:grpSpPr>
        <p:grpSp>
          <p:nvGrpSpPr>
            <p:cNvPr id="42" name="Group 41"/>
            <p:cNvGrpSpPr/>
            <p:nvPr/>
          </p:nvGrpSpPr>
          <p:grpSpPr>
            <a:xfrm>
              <a:off x="2049780" y="1958340"/>
              <a:ext cx="4175760" cy="2110740"/>
              <a:chOff x="1950720" y="1676400"/>
              <a:chExt cx="4648200" cy="2423160"/>
            </a:xfrm>
          </p:grpSpPr>
          <p:sp>
            <p:nvSpPr>
              <p:cNvPr id="20" name="Right Arrow 19"/>
              <p:cNvSpPr/>
              <p:nvPr/>
            </p:nvSpPr>
            <p:spPr bwMode="auto">
              <a:xfrm>
                <a:off x="1965960" y="2529840"/>
                <a:ext cx="975360" cy="670560"/>
              </a:xfrm>
              <a:prstGeom prst="rightArrow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2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1" name="Right Arrow 20"/>
              <p:cNvSpPr/>
              <p:nvPr/>
            </p:nvSpPr>
            <p:spPr bwMode="auto">
              <a:xfrm>
                <a:off x="1965960" y="3429000"/>
                <a:ext cx="975360" cy="670560"/>
              </a:xfrm>
              <a:prstGeom prst="rightArrow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2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2" name="Right Arrow 21"/>
              <p:cNvSpPr/>
              <p:nvPr/>
            </p:nvSpPr>
            <p:spPr bwMode="auto">
              <a:xfrm>
                <a:off x="1950720" y="1691640"/>
                <a:ext cx="975360" cy="670560"/>
              </a:xfrm>
              <a:prstGeom prst="rightArrow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2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grpSp>
            <p:nvGrpSpPr>
              <p:cNvPr id="26" name="Group 25"/>
              <p:cNvGrpSpPr/>
              <p:nvPr/>
            </p:nvGrpSpPr>
            <p:grpSpPr>
              <a:xfrm rot="10800000">
                <a:off x="5928360" y="1676400"/>
                <a:ext cx="670560" cy="2407920"/>
                <a:chOff x="6141720" y="1722120"/>
                <a:chExt cx="990600" cy="2407920"/>
              </a:xfrm>
            </p:grpSpPr>
            <p:sp>
              <p:nvSpPr>
                <p:cNvPr id="23" name="Right Arrow 22"/>
                <p:cNvSpPr/>
                <p:nvPr/>
              </p:nvSpPr>
              <p:spPr bwMode="auto">
                <a:xfrm>
                  <a:off x="6156960" y="2560320"/>
                  <a:ext cx="975360" cy="670560"/>
                </a:xfrm>
                <a:prstGeom prst="rightArrow">
                  <a:avLst/>
                </a:prstGeom>
                <a:solidFill>
                  <a:schemeClr val="accent1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non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2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  <p:sp>
              <p:nvSpPr>
                <p:cNvPr id="24" name="Right Arrow 23"/>
                <p:cNvSpPr/>
                <p:nvPr/>
              </p:nvSpPr>
              <p:spPr bwMode="auto">
                <a:xfrm>
                  <a:off x="6156960" y="3459480"/>
                  <a:ext cx="975360" cy="670560"/>
                </a:xfrm>
                <a:prstGeom prst="rightArrow">
                  <a:avLst/>
                </a:prstGeom>
                <a:solidFill>
                  <a:schemeClr val="accent1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non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2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  <p:sp>
              <p:nvSpPr>
                <p:cNvPr id="25" name="Right Arrow 24"/>
                <p:cNvSpPr/>
                <p:nvPr/>
              </p:nvSpPr>
              <p:spPr bwMode="auto">
                <a:xfrm>
                  <a:off x="6141720" y="1722120"/>
                  <a:ext cx="975360" cy="670560"/>
                </a:xfrm>
                <a:prstGeom prst="rightArrow">
                  <a:avLst/>
                </a:prstGeom>
                <a:solidFill>
                  <a:schemeClr val="accent1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non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2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</p:grpSp>
        </p:grpSp>
        <p:grpSp>
          <p:nvGrpSpPr>
            <p:cNvPr id="50" name="Group 49"/>
            <p:cNvGrpSpPr/>
            <p:nvPr/>
          </p:nvGrpSpPr>
          <p:grpSpPr>
            <a:xfrm>
              <a:off x="2628900" y="1242060"/>
              <a:ext cx="6035040" cy="773192"/>
              <a:chOff x="2628900" y="1242060"/>
              <a:chExt cx="6035040" cy="773192"/>
            </a:xfrm>
          </p:grpSpPr>
          <p:sp>
            <p:nvSpPr>
              <p:cNvPr id="44" name="Freeform 43"/>
              <p:cNvSpPr/>
              <p:nvPr/>
            </p:nvSpPr>
            <p:spPr bwMode="auto">
              <a:xfrm>
                <a:off x="2933700" y="1242060"/>
                <a:ext cx="2720340" cy="601980"/>
              </a:xfrm>
              <a:custGeom>
                <a:avLst/>
                <a:gdLst>
                  <a:gd name="connsiteX0" fmla="*/ 0 w 2720340"/>
                  <a:gd name="connsiteY0" fmla="*/ 0 h 601980"/>
                  <a:gd name="connsiteX1" fmla="*/ 7620 w 2720340"/>
                  <a:gd name="connsiteY1" fmla="*/ 601980 h 601980"/>
                  <a:gd name="connsiteX2" fmla="*/ 2720340 w 2720340"/>
                  <a:gd name="connsiteY2" fmla="*/ 601980 h 6019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720340" h="601980">
                    <a:moveTo>
                      <a:pt x="0" y="0"/>
                    </a:moveTo>
                    <a:lnTo>
                      <a:pt x="7620" y="601980"/>
                    </a:lnTo>
                    <a:lnTo>
                      <a:pt x="2720340" y="601980"/>
                    </a:lnTo>
                  </a:path>
                </a:pathLst>
              </a:custGeom>
              <a:noFill/>
              <a:ln w="22225" cap="flat" cmpd="sng" algn="ctr">
                <a:solidFill>
                  <a:schemeClr val="tx1"/>
                </a:solidFill>
                <a:prstDash val="solid"/>
                <a:round/>
                <a:headEnd type="stealth" w="med" len="med"/>
                <a:tailEnd type="stealth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2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45" name="Freeform 44"/>
              <p:cNvSpPr/>
              <p:nvPr/>
            </p:nvSpPr>
            <p:spPr bwMode="auto">
              <a:xfrm>
                <a:off x="2933700" y="1363980"/>
                <a:ext cx="2590800" cy="480060"/>
              </a:xfrm>
              <a:custGeom>
                <a:avLst/>
                <a:gdLst>
                  <a:gd name="connsiteX0" fmla="*/ 0 w 2590800"/>
                  <a:gd name="connsiteY0" fmla="*/ 0 h 480060"/>
                  <a:gd name="connsiteX1" fmla="*/ 2590800 w 2590800"/>
                  <a:gd name="connsiteY1" fmla="*/ 480060 h 4800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590800" h="480060">
                    <a:moveTo>
                      <a:pt x="0" y="0"/>
                    </a:moveTo>
                    <a:lnTo>
                      <a:pt x="2590800" y="480060"/>
                    </a:lnTo>
                  </a:path>
                </a:pathLst>
              </a:custGeom>
              <a:solidFill>
                <a:schemeClr val="accent1"/>
              </a:solidFill>
              <a:ln w="19050" cap="flat" cmpd="sng" algn="ctr">
                <a:solidFill>
                  <a:schemeClr val="tx1"/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2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47" name="TextBox 46"/>
              <p:cNvSpPr txBox="1"/>
              <p:nvPr/>
            </p:nvSpPr>
            <p:spPr>
              <a:xfrm>
                <a:off x="2628900" y="1402080"/>
                <a:ext cx="48768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i="1" dirty="0" smtClean="0"/>
                  <a:t>P</a:t>
                </a:r>
                <a:endParaRPr lang="en-US" i="1" dirty="0"/>
              </a:p>
            </p:txBody>
          </p:sp>
          <p:sp>
            <p:nvSpPr>
              <p:cNvPr id="48" name="TextBox 47"/>
              <p:cNvSpPr txBox="1"/>
              <p:nvPr/>
            </p:nvSpPr>
            <p:spPr>
              <a:xfrm>
                <a:off x="5608320" y="1645920"/>
                <a:ext cx="54864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i="1" dirty="0" smtClean="0"/>
                  <a:t>x</a:t>
                </a:r>
                <a:endParaRPr lang="en-US" i="1" dirty="0"/>
              </a:p>
            </p:txBody>
          </p:sp>
          <p:sp>
            <p:nvSpPr>
              <p:cNvPr id="49" name="TextBox 48"/>
              <p:cNvSpPr txBox="1"/>
              <p:nvPr/>
            </p:nvSpPr>
            <p:spPr>
              <a:xfrm>
                <a:off x="5844540" y="1303020"/>
                <a:ext cx="28194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/>
                  <a:t>Pore pressure gradient</a:t>
                </a:r>
                <a:endParaRPr lang="en-US" dirty="0"/>
              </a:p>
            </p:txBody>
          </p:sp>
        </p:grpSp>
      </p:grpSp>
      <p:sp>
        <p:nvSpPr>
          <p:cNvPr id="54" name="Rectangle 53"/>
          <p:cNvSpPr/>
          <p:nvPr/>
        </p:nvSpPr>
        <p:spPr bwMode="auto">
          <a:xfrm>
            <a:off x="2979420" y="3406140"/>
            <a:ext cx="762000" cy="739140"/>
          </a:xfrm>
          <a:prstGeom prst="rect">
            <a:avLst/>
          </a:prstGeom>
          <a:noFill/>
          <a:ln w="3175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grpSp>
        <p:nvGrpSpPr>
          <p:cNvPr id="70" name="Group 69"/>
          <p:cNvGrpSpPr/>
          <p:nvPr/>
        </p:nvGrpSpPr>
        <p:grpSpPr>
          <a:xfrm>
            <a:off x="4457700" y="4385310"/>
            <a:ext cx="1699260" cy="1607820"/>
            <a:chOff x="4457700" y="4385310"/>
            <a:chExt cx="1699260" cy="1607820"/>
          </a:xfrm>
        </p:grpSpPr>
        <p:sp>
          <p:nvSpPr>
            <p:cNvPr id="57" name="Rectangle 56"/>
            <p:cNvSpPr/>
            <p:nvPr/>
          </p:nvSpPr>
          <p:spPr bwMode="auto">
            <a:xfrm>
              <a:off x="4457700" y="4385310"/>
              <a:ext cx="1699260" cy="1607820"/>
            </a:xfrm>
            <a:prstGeom prst="rect">
              <a:avLst/>
            </a:prstGeom>
            <a:solidFill>
              <a:schemeClr val="bg1"/>
            </a:solidFill>
            <a:ln w="3175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40" name="Oval 39"/>
            <p:cNvSpPr/>
            <p:nvPr/>
          </p:nvSpPr>
          <p:spPr bwMode="auto">
            <a:xfrm>
              <a:off x="4913927" y="5100032"/>
              <a:ext cx="705016" cy="715024"/>
            </a:xfrm>
            <a:prstGeom prst="ellipse">
              <a:avLst/>
            </a:prstGeom>
            <a:solidFill>
              <a:srgbClr val="9966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41" name="Down Arrow 40"/>
            <p:cNvSpPr/>
            <p:nvPr/>
          </p:nvSpPr>
          <p:spPr bwMode="auto">
            <a:xfrm rot="16200000">
              <a:off x="5110119" y="5287926"/>
              <a:ext cx="419454" cy="339235"/>
            </a:xfrm>
            <a:prstGeom prst="downArrow">
              <a:avLst/>
            </a:prstGeom>
            <a:solidFill>
              <a:srgbClr val="FFFF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sp>
        <p:nvSpPr>
          <p:cNvPr id="69" name="TextBox 68"/>
          <p:cNvSpPr txBox="1"/>
          <p:nvPr/>
        </p:nvSpPr>
        <p:spPr>
          <a:xfrm>
            <a:off x="671332" y="4583575"/>
            <a:ext cx="138896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Distribution of pore pressure</a:t>
            </a:r>
            <a:endParaRPr lang="en-US" dirty="0"/>
          </a:p>
        </p:txBody>
      </p:sp>
      <p:graphicFrame>
        <p:nvGraphicFramePr>
          <p:cNvPr id="19" name="Object 1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10882165"/>
              </p:ext>
            </p:extLst>
          </p:nvPr>
        </p:nvGraphicFramePr>
        <p:xfrm>
          <a:off x="6237288" y="4632325"/>
          <a:ext cx="2817812" cy="1463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25" name="Equation" r:id="rId3" imgW="1638000" imgH="850680" progId="Equation.DSMT4">
                  <p:embed/>
                </p:oleObj>
              </mc:Choice>
              <mc:Fallback>
                <p:oleObj name="Equation" r:id="rId3" imgW="1638000" imgH="850680" progId="Equation.DSMT4">
                  <p:embed/>
                  <p:pic>
                    <p:nvPicPr>
                      <p:cNvPr id="0" name="Object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37288" y="4632325"/>
                        <a:ext cx="2817812" cy="14636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8" name="Object 2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63213232"/>
              </p:ext>
            </p:extLst>
          </p:nvPr>
        </p:nvGraphicFramePr>
        <p:xfrm>
          <a:off x="4913927" y="4558030"/>
          <a:ext cx="774700" cy="393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26" name="Equation" r:id="rId5" imgW="774360" imgH="393480" progId="Equation.DSMT4">
                  <p:embed/>
                </p:oleObj>
              </mc:Choice>
              <mc:Fallback>
                <p:oleObj name="Equation" r:id="rId5" imgW="774360" imgH="393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913927" y="4558030"/>
                        <a:ext cx="774700" cy="3937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2" name="Object 3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51282677"/>
              </p:ext>
            </p:extLst>
          </p:nvPr>
        </p:nvGraphicFramePr>
        <p:xfrm>
          <a:off x="5161735" y="5364473"/>
          <a:ext cx="241300" cy="165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27" name="Equation" r:id="rId7" imgW="241200" imgH="164880" progId="Equation.DSMT4">
                  <p:embed/>
                </p:oleObj>
              </mc:Choice>
              <mc:Fallback>
                <p:oleObj name="Equation" r:id="rId7" imgW="241200" imgH="164880" progId="Equation.DSMT4">
                  <p:embed/>
                  <p:pic>
                    <p:nvPicPr>
                      <p:cNvPr id="0" name="Object 2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61735" y="5364473"/>
                        <a:ext cx="241300" cy="165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5" name="TextBox 34"/>
          <p:cNvSpPr txBox="1"/>
          <p:nvPr/>
        </p:nvSpPr>
        <p:spPr>
          <a:xfrm>
            <a:off x="6705600" y="4160520"/>
            <a:ext cx="19583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u="sng" dirty="0" smtClean="0"/>
              <a:t>Body Force</a:t>
            </a:r>
            <a:endParaRPr lang="en-US" sz="2400" u="sng" dirty="0"/>
          </a:p>
        </p:txBody>
      </p:sp>
    </p:spTree>
    <p:extLst>
      <p:ext uri="{BB962C8B-B14F-4D97-AF65-F5344CB8AC3E}">
        <p14:creationId xmlns:p14="http://schemas.microsoft.com/office/powerpoint/2010/main" val="2551765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Poroelastic</a:t>
            </a:r>
            <a:r>
              <a:rPr lang="en-US" dirty="0" smtClean="0"/>
              <a:t> Deformation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2800" dirty="0" smtClean="0"/>
              <a:t>Fluid to Solid Coupling</a:t>
            </a:r>
          </a:p>
          <a:p>
            <a:pPr lvl="1"/>
            <a:r>
              <a:rPr lang="en-US" sz="2400" dirty="0" smtClean="0"/>
              <a:t>Pore pressure gradient </a:t>
            </a:r>
            <a:r>
              <a:rPr lang="en-US" sz="2400" dirty="0" smtClean="0">
                <a:sym typeface="Wingdings" pitchFamily="2" charset="2"/>
              </a:rPr>
              <a:t>= body force on solid</a:t>
            </a:r>
          </a:p>
          <a:p>
            <a:pPr lvl="1"/>
            <a:r>
              <a:rPr lang="en-US" sz="2400" dirty="0" smtClean="0">
                <a:sym typeface="Wingdings" pitchFamily="2" charset="2"/>
              </a:rPr>
              <a:t>Body force  Deformation of solid</a:t>
            </a:r>
          </a:p>
          <a:p>
            <a:pPr marL="0" indent="0">
              <a:buNone/>
            </a:pPr>
            <a:endParaRPr lang="en-US" sz="2800" dirty="0" smtClean="0">
              <a:sym typeface="Wingdings" pitchFamily="2" charset="2"/>
            </a:endParaRPr>
          </a:p>
          <a:p>
            <a:pPr marL="0" indent="0">
              <a:buNone/>
            </a:pPr>
            <a:r>
              <a:rPr lang="en-US" sz="2800" dirty="0" smtClean="0">
                <a:sym typeface="Wingdings" pitchFamily="2" charset="2"/>
              </a:rPr>
              <a:t>Solid to Fluid Coupling</a:t>
            </a:r>
          </a:p>
          <a:p>
            <a:pPr lvl="1"/>
            <a:r>
              <a:rPr lang="en-US" sz="2400" dirty="0">
                <a:sym typeface="Wingdings" pitchFamily="2" charset="2"/>
              </a:rPr>
              <a:t>Strain rate acts like fluid source </a:t>
            </a:r>
            <a:endParaRPr lang="en-US" sz="2400" dirty="0" smtClean="0">
              <a:sym typeface="Wingdings" pitchFamily="2" charset="2"/>
            </a:endParaRPr>
          </a:p>
          <a:p>
            <a:pPr lvl="1"/>
            <a:r>
              <a:rPr lang="en-US" sz="2400" dirty="0" smtClean="0">
                <a:sym typeface="Wingdings" pitchFamily="2" charset="2"/>
              </a:rPr>
              <a:t>Deformation changes pore size, pressure</a:t>
            </a:r>
          </a:p>
          <a:p>
            <a:pPr lvl="1"/>
            <a:endParaRPr lang="en-US" sz="2400" dirty="0" smtClean="0">
              <a:sym typeface="Wingdings" pitchFamily="2" charset="2"/>
            </a:endParaRPr>
          </a:p>
          <a:p>
            <a:endParaRPr lang="en-US" sz="2800" dirty="0" smtClean="0">
              <a:sym typeface="Wingdings" pitchFamily="2" charset="2"/>
            </a:endParaRPr>
          </a:p>
          <a:p>
            <a:r>
              <a:rPr lang="en-US" sz="2800" dirty="0" smtClean="0">
                <a:sym typeface="Wingdings" pitchFamily="2" charset="2"/>
              </a:rPr>
              <a:t>Deformation of solid Pore pressure change</a:t>
            </a:r>
          </a:p>
          <a:p>
            <a:endParaRPr lang="en-US" dirty="0" smtClean="0">
              <a:sym typeface="Wingdings" pitchFamily="2" charset="2"/>
            </a:endParaRPr>
          </a:p>
          <a:p>
            <a:pPr>
              <a:buNone/>
            </a:pPr>
            <a:endParaRPr lang="en-US" dirty="0" smtClean="0">
              <a:sym typeface="Wingdings" pitchFamily="2" charset="2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7528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Govern </a:t>
            </a:r>
            <a:r>
              <a:rPr lang="en-US" dirty="0" err="1" smtClean="0"/>
              <a:t>Eqs</a:t>
            </a:r>
            <a:r>
              <a:rPr lang="en-US" dirty="0" smtClean="0"/>
              <a:t>., Step by Step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 smtClean="0"/>
              <a:t>Force Balance, stress and pressure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Conservation of Momentum, Solid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Constitutive equation, elastic solid=Hooke’s Law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Conservation of Mass, Fluid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Conservation of Momentum, Fluid=Darcy’s Law</a:t>
            </a:r>
          </a:p>
        </p:txBody>
      </p:sp>
    </p:spTree>
    <p:extLst>
      <p:ext uri="{BB962C8B-B14F-4D97-AF65-F5344CB8AC3E}">
        <p14:creationId xmlns:p14="http://schemas.microsoft.com/office/powerpoint/2010/main" val="59265716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1. Effective </a:t>
            </a:r>
            <a:r>
              <a:rPr lang="en-US" dirty="0" smtClean="0"/>
              <a:t>and Total Stress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01819934"/>
              </p:ext>
            </p:extLst>
          </p:nvPr>
        </p:nvGraphicFramePr>
        <p:xfrm>
          <a:off x="3124200" y="1676400"/>
          <a:ext cx="2014538" cy="53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43" name="Equation" r:id="rId3" imgW="863280" imgH="228600" progId="Equation.DSMT4">
                  <p:embed/>
                </p:oleObj>
              </mc:Choice>
              <mc:Fallback>
                <p:oleObj name="Equation" r:id="rId3" imgW="863280" imgH="2286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124200" y="1676400"/>
                        <a:ext cx="2014538" cy="533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2590800" y="2362200"/>
            <a:ext cx="4724400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latin typeface="Symbol" pitchFamily="18" charset="2"/>
              </a:rPr>
              <a:t>s</a:t>
            </a:r>
            <a:r>
              <a:rPr lang="en-US" baseline="-25000" dirty="0" err="1" smtClean="0"/>
              <a:t>T</a:t>
            </a:r>
            <a:r>
              <a:rPr lang="en-US" dirty="0" smtClean="0"/>
              <a:t>          Total stress</a:t>
            </a:r>
            <a:endParaRPr lang="en-US" baseline="-25000" dirty="0" smtClean="0"/>
          </a:p>
          <a:p>
            <a:r>
              <a:rPr lang="en-US" dirty="0">
                <a:latin typeface="Symbol" pitchFamily="18" charset="2"/>
              </a:rPr>
              <a:t>s</a:t>
            </a:r>
            <a:r>
              <a:rPr lang="en-US" baseline="-25000" dirty="0"/>
              <a:t>e </a:t>
            </a:r>
            <a:r>
              <a:rPr lang="en-US" baseline="-25000" dirty="0" smtClean="0"/>
              <a:t>               </a:t>
            </a:r>
            <a:r>
              <a:rPr lang="en-US" dirty="0" smtClean="0"/>
              <a:t>Effective stress</a:t>
            </a:r>
          </a:p>
          <a:p>
            <a:r>
              <a:rPr lang="en-US" i="1" dirty="0" smtClean="0"/>
              <a:t>P</a:t>
            </a:r>
            <a:r>
              <a:rPr lang="en-US" dirty="0" smtClean="0"/>
              <a:t>             Pore pressure</a:t>
            </a:r>
          </a:p>
          <a:p>
            <a:r>
              <a:rPr lang="en-US" dirty="0">
                <a:latin typeface="Symbol" pitchFamily="18" charset="2"/>
              </a:rPr>
              <a:t>a</a:t>
            </a:r>
            <a:r>
              <a:rPr lang="en-US" dirty="0" smtClean="0"/>
              <a:t>             </a:t>
            </a:r>
            <a:r>
              <a:rPr lang="en-US" dirty="0" err="1" smtClean="0"/>
              <a:t>Biot</a:t>
            </a:r>
            <a:r>
              <a:rPr lang="en-US" dirty="0" smtClean="0"/>
              <a:t>-Willis parameter </a:t>
            </a:r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pPr marL="285750" indent="-285750">
              <a:buFont typeface="Arial" pitchFamily="34" charset="0"/>
              <a:buChar char="•"/>
            </a:pPr>
            <a:r>
              <a:rPr lang="en-US" sz="2800" dirty="0" smtClean="0"/>
              <a:t>Analyze </a:t>
            </a:r>
            <a:r>
              <a:rPr lang="en-US" sz="2800" dirty="0">
                <a:latin typeface="Symbol" pitchFamily="18" charset="2"/>
              </a:rPr>
              <a:t>s</a:t>
            </a:r>
            <a:r>
              <a:rPr lang="en-US" sz="2800" baseline="-25000" dirty="0"/>
              <a:t>e </a:t>
            </a:r>
            <a:r>
              <a:rPr lang="en-US" sz="2800" dirty="0" smtClean="0"/>
              <a:t>using elasticity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800" dirty="0" smtClean="0"/>
              <a:t>Analyze </a:t>
            </a:r>
            <a:r>
              <a:rPr lang="en-US" sz="2800" i="1" dirty="0" smtClean="0"/>
              <a:t>P</a:t>
            </a:r>
            <a:r>
              <a:rPr lang="en-US" sz="2800" dirty="0" smtClean="0"/>
              <a:t> using Darcy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800" dirty="0" smtClean="0"/>
              <a:t>Couple </a:t>
            </a:r>
            <a:r>
              <a:rPr lang="en-US" sz="2800" i="1" dirty="0" smtClean="0"/>
              <a:t>P </a:t>
            </a:r>
            <a:r>
              <a:rPr lang="en-US" sz="2800" dirty="0" smtClean="0"/>
              <a:t>and </a:t>
            </a:r>
            <a:r>
              <a:rPr lang="en-US" sz="2800" dirty="0" smtClean="0">
                <a:latin typeface="Symbol" pitchFamily="18" charset="2"/>
              </a:rPr>
              <a:t>s</a:t>
            </a:r>
            <a:r>
              <a:rPr lang="en-US" sz="2800" baseline="-25000" dirty="0" smtClean="0"/>
              <a:t>e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800" dirty="0" smtClean="0"/>
              <a:t>Combine to get total</a:t>
            </a:r>
          </a:p>
        </p:txBody>
      </p:sp>
    </p:spTree>
    <p:extLst>
      <p:ext uri="{BB962C8B-B14F-4D97-AF65-F5344CB8AC3E}">
        <p14:creationId xmlns:p14="http://schemas.microsoft.com/office/powerpoint/2010/main" val="2908641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8354795"/>
              </p:ext>
            </p:extLst>
          </p:nvPr>
        </p:nvGraphicFramePr>
        <p:xfrm>
          <a:off x="3313113" y="1130300"/>
          <a:ext cx="1447800" cy="9382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464" name="Equation" r:id="rId3" imgW="901440" imgH="583920" progId="Equation.DSMT4">
                  <p:embed/>
                </p:oleObj>
              </mc:Choice>
              <mc:Fallback>
                <p:oleObj name="Equation" r:id="rId3" imgW="901440" imgH="58392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13113" y="1130300"/>
                        <a:ext cx="1447800" cy="9382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1066800" y="245164"/>
            <a:ext cx="5943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2. Conservation </a:t>
            </a:r>
            <a:r>
              <a:rPr lang="en-US" sz="2800" dirty="0" smtClean="0"/>
              <a:t>of </a:t>
            </a:r>
            <a:r>
              <a:rPr lang="en-US" sz="2800" dirty="0" smtClean="0"/>
              <a:t>Momentum of Solid</a:t>
            </a:r>
            <a:endParaRPr lang="en-US" sz="2800" dirty="0" smtClean="0"/>
          </a:p>
          <a:p>
            <a:pPr algn="ctr"/>
            <a:r>
              <a:rPr lang="en-US" sz="2000" dirty="0" smtClean="0"/>
              <a:t>Apply to solid matrix</a:t>
            </a:r>
            <a:endParaRPr lang="en-US" sz="2000" dirty="0"/>
          </a:p>
        </p:txBody>
      </p:sp>
      <p:sp>
        <p:nvSpPr>
          <p:cNvPr id="13" name="Rectangle 1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6" name="Rectangle 1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18" name="Object 1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62953244"/>
              </p:ext>
            </p:extLst>
          </p:nvPr>
        </p:nvGraphicFramePr>
        <p:xfrm>
          <a:off x="1430202" y="1992977"/>
          <a:ext cx="1016000" cy="874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465" name="Equation" r:id="rId5" imgW="495000" imgH="431640" progId="Equation.DSMT4">
                  <p:embed/>
                </p:oleObj>
              </mc:Choice>
              <mc:Fallback>
                <p:oleObj name="Equation" r:id="rId5" imgW="495000" imgH="4316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30202" y="1992977"/>
                        <a:ext cx="1016000" cy="874713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" name="Rectangle 6"/>
          <p:cNvSpPr>
            <a:spLocks noChangeArrowheads="1"/>
          </p:cNvSpPr>
          <p:nvPr/>
        </p:nvSpPr>
        <p:spPr bwMode="auto">
          <a:xfrm>
            <a:off x="1407428" y="2901378"/>
            <a:ext cx="190500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c</a:t>
            </a: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= </a:t>
            </a:r>
            <a:r>
              <a:rPr kumimoji="0" lang="en-US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Symbol" pitchFamily="18" charset="2"/>
                <a:ea typeface="Times New Roman" pitchFamily="18" charset="0"/>
                <a:cs typeface="Times New Roman" pitchFamily="18" charset="0"/>
              </a:rPr>
              <a:t>r</a:t>
            </a:r>
            <a:r>
              <a:rPr lang="en-US" b="1" i="1" dirty="0" err="1" smtClean="0"/>
              <a:t>v</a:t>
            </a:r>
            <a:endParaRPr kumimoji="0" lang="en-US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20" name="Object 1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54940782"/>
              </p:ext>
            </p:extLst>
          </p:nvPr>
        </p:nvGraphicFramePr>
        <p:xfrm>
          <a:off x="4149725" y="2771775"/>
          <a:ext cx="1579563" cy="660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466" name="Equation" r:id="rId7" imgW="1130040" imgH="507960" progId="Equation.DSMT4">
                  <p:embed/>
                </p:oleObj>
              </mc:Choice>
              <mc:Fallback>
                <p:oleObj name="Equation" r:id="rId7" imgW="1130040" imgH="50796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49725" y="2771775"/>
                        <a:ext cx="1579563" cy="66040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21808048"/>
              </p:ext>
            </p:extLst>
          </p:nvPr>
        </p:nvGraphicFramePr>
        <p:xfrm>
          <a:off x="6729413" y="2770188"/>
          <a:ext cx="1087437" cy="6619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467" name="Equation" r:id="rId9" imgW="647640" imgH="393480" progId="Equation.DSMT4">
                  <p:embed/>
                </p:oleObj>
              </mc:Choice>
              <mc:Fallback>
                <p:oleObj name="Equation" r:id="rId9" imgW="647640" imgH="3934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29413" y="2770188"/>
                        <a:ext cx="1087437" cy="6619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" name="Rectangle 20"/>
          <p:cNvSpPr/>
          <p:nvPr/>
        </p:nvSpPr>
        <p:spPr>
          <a:xfrm>
            <a:off x="2240886" y="3764327"/>
            <a:ext cx="149291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latin typeface="ESSTIXThirteen"/>
                <a:ea typeface="Times New Roman"/>
                <a:cs typeface="Times New Roman"/>
              </a:rPr>
              <a:t>A</a:t>
            </a:r>
            <a:r>
              <a:rPr lang="en-US" i="1" dirty="0">
                <a:latin typeface="Times New Roman"/>
                <a:ea typeface="Times New Roman"/>
              </a:rPr>
              <a:t>=</a:t>
            </a:r>
            <a:r>
              <a:rPr lang="en-US" b="1" dirty="0">
                <a:latin typeface="Times New Roman"/>
                <a:ea typeface="Times New Roman"/>
              </a:rPr>
              <a:t> </a:t>
            </a:r>
            <a:r>
              <a:rPr lang="en-US" b="1" dirty="0" err="1" smtClean="0">
                <a:latin typeface="Times New Roman"/>
                <a:ea typeface="Times New Roman"/>
              </a:rPr>
              <a:t>v</a:t>
            </a:r>
            <a:r>
              <a:rPr lang="en-US" i="1" dirty="0" err="1" smtClean="0">
                <a:latin typeface="Times New Roman"/>
                <a:ea typeface="Times New Roman"/>
              </a:rPr>
              <a:t>c</a:t>
            </a:r>
            <a:r>
              <a:rPr lang="en-US" b="1" dirty="0" smtClean="0">
                <a:latin typeface="Times New Roman"/>
                <a:ea typeface="Times New Roman"/>
              </a:rPr>
              <a:t>= </a:t>
            </a:r>
            <a:r>
              <a:rPr lang="en-US" b="1" dirty="0" err="1" smtClean="0">
                <a:latin typeface="Times New Roman"/>
                <a:ea typeface="Times New Roman"/>
              </a:rPr>
              <a:t>vv</a:t>
            </a:r>
            <a:r>
              <a:rPr lang="en-US" dirty="0" err="1" smtClean="0">
                <a:latin typeface="Symbol"/>
                <a:ea typeface="Times New Roman"/>
                <a:cs typeface="Times New Roman"/>
              </a:rPr>
              <a:t>r</a:t>
            </a:r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152400" y="2911810"/>
            <a:ext cx="192055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Storage</a:t>
            </a:r>
          </a:p>
          <a:p>
            <a:endParaRPr lang="en-US" dirty="0"/>
          </a:p>
          <a:p>
            <a:endParaRPr lang="en-US" dirty="0" smtClean="0"/>
          </a:p>
          <a:p>
            <a:r>
              <a:rPr lang="en-US" dirty="0" err="1" smtClean="0"/>
              <a:t>Advective</a:t>
            </a:r>
            <a:r>
              <a:rPr lang="en-US" dirty="0" smtClean="0"/>
              <a:t> Flux</a:t>
            </a:r>
          </a:p>
          <a:p>
            <a:endParaRPr lang="en-US" dirty="0"/>
          </a:p>
          <a:p>
            <a:r>
              <a:rPr lang="en-US" dirty="0" smtClean="0"/>
              <a:t>Diffusive Flux</a:t>
            </a:r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/>
              <a:t>Source</a:t>
            </a:r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/>
              <a:t>Governing</a:t>
            </a:r>
            <a:endParaRPr lang="en-US" dirty="0"/>
          </a:p>
        </p:txBody>
      </p:sp>
      <p:graphicFrame>
        <p:nvGraphicFramePr>
          <p:cNvPr id="23" name="Object 2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83187233"/>
              </p:ext>
            </p:extLst>
          </p:nvPr>
        </p:nvGraphicFramePr>
        <p:xfrm>
          <a:off x="4374242" y="3764326"/>
          <a:ext cx="1464714" cy="57907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468" name="Equation" r:id="rId11" imgW="1091880" imgH="431640" progId="Equation.DSMT4">
                  <p:embed/>
                </p:oleObj>
              </mc:Choice>
              <mc:Fallback>
                <p:oleObj name="Equation" r:id="rId11" imgW="1091880" imgH="4316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4374242" y="3764326"/>
                        <a:ext cx="1464714" cy="57907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7" name="TextBox 26"/>
          <p:cNvSpPr txBox="1"/>
          <p:nvPr/>
        </p:nvSpPr>
        <p:spPr>
          <a:xfrm>
            <a:off x="6096000" y="3948993"/>
            <a:ext cx="28782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Units of stress or pressure</a:t>
            </a:r>
            <a:endParaRPr lang="en-US" dirty="0"/>
          </a:p>
        </p:txBody>
      </p:sp>
      <p:sp>
        <p:nvSpPr>
          <p:cNvPr id="28" name="Rectangle 1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29" name="Object 2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02956034"/>
              </p:ext>
            </p:extLst>
          </p:nvPr>
        </p:nvGraphicFramePr>
        <p:xfrm>
          <a:off x="2334528" y="4300656"/>
          <a:ext cx="977900" cy="3378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469" name="Equation" r:id="rId13" imgW="520248" imgH="177646" progId="Equation.DSMT4">
                  <p:embed/>
                </p:oleObj>
              </mc:Choice>
              <mc:Fallback>
                <p:oleObj name="Equation" r:id="rId13" imgW="520248" imgH="177646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34528" y="4300656"/>
                        <a:ext cx="977900" cy="33782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240" name="Rectangle 2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10241" name="Object 1024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76984733"/>
              </p:ext>
            </p:extLst>
          </p:nvPr>
        </p:nvGraphicFramePr>
        <p:xfrm>
          <a:off x="2443163" y="5105400"/>
          <a:ext cx="1736725" cy="434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470" name="Equation" r:id="rId15" imgW="812520" imgH="203040" progId="Equation.DSMT4">
                  <p:embed/>
                </p:oleObj>
              </mc:Choice>
              <mc:Fallback>
                <p:oleObj name="Equation" r:id="rId15" imgW="812520" imgH="2030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43163" y="5105400"/>
                        <a:ext cx="1736725" cy="43497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32295375"/>
              </p:ext>
            </p:extLst>
          </p:nvPr>
        </p:nvGraphicFramePr>
        <p:xfrm>
          <a:off x="6096000" y="4800600"/>
          <a:ext cx="869950" cy="579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471" name="Equation" r:id="rId17" imgW="647640" imgH="431640" progId="Equation.DSMT4">
                  <p:embed/>
                </p:oleObj>
              </mc:Choice>
              <mc:Fallback>
                <p:oleObj name="Equation" r:id="rId17" imgW="647640" imgH="4316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96000" y="4800600"/>
                        <a:ext cx="869950" cy="5794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2" name="Freeform 31"/>
          <p:cNvSpPr/>
          <p:nvPr/>
        </p:nvSpPr>
        <p:spPr>
          <a:xfrm>
            <a:off x="7010400" y="304800"/>
            <a:ext cx="1963856" cy="927169"/>
          </a:xfrm>
          <a:custGeom>
            <a:avLst/>
            <a:gdLst>
              <a:gd name="connsiteX0" fmla="*/ 1065423 w 1770977"/>
              <a:gd name="connsiteY0" fmla="*/ 54021 h 800370"/>
              <a:gd name="connsiteX1" fmla="*/ 27198 w 1770977"/>
              <a:gd name="connsiteY1" fmla="*/ 73071 h 800370"/>
              <a:gd name="connsiteX2" fmla="*/ 427248 w 1770977"/>
              <a:gd name="connsiteY2" fmla="*/ 758871 h 800370"/>
              <a:gd name="connsiteX3" fmla="*/ 1741698 w 1770977"/>
              <a:gd name="connsiteY3" fmla="*/ 673146 h 800370"/>
              <a:gd name="connsiteX4" fmla="*/ 1313073 w 1770977"/>
              <a:gd name="connsiteY4" fmla="*/ 254046 h 800370"/>
              <a:gd name="connsiteX5" fmla="*/ 998748 w 1770977"/>
              <a:gd name="connsiteY5" fmla="*/ 377871 h 800370"/>
              <a:gd name="connsiteX6" fmla="*/ 1065423 w 1770977"/>
              <a:gd name="connsiteY6" fmla="*/ 54021 h 800370"/>
              <a:gd name="connsiteX0" fmla="*/ 624513 w 1749167"/>
              <a:gd name="connsiteY0" fmla="*/ 26821 h 849370"/>
              <a:gd name="connsiteX1" fmla="*/ 5388 w 1749167"/>
              <a:gd name="connsiteY1" fmla="*/ 122071 h 849370"/>
              <a:gd name="connsiteX2" fmla="*/ 405438 w 1749167"/>
              <a:gd name="connsiteY2" fmla="*/ 807871 h 849370"/>
              <a:gd name="connsiteX3" fmla="*/ 1719888 w 1749167"/>
              <a:gd name="connsiteY3" fmla="*/ 722146 h 849370"/>
              <a:gd name="connsiteX4" fmla="*/ 1291263 w 1749167"/>
              <a:gd name="connsiteY4" fmla="*/ 303046 h 849370"/>
              <a:gd name="connsiteX5" fmla="*/ 976938 w 1749167"/>
              <a:gd name="connsiteY5" fmla="*/ 426871 h 849370"/>
              <a:gd name="connsiteX6" fmla="*/ 624513 w 1749167"/>
              <a:gd name="connsiteY6" fmla="*/ 26821 h 849370"/>
              <a:gd name="connsiteX0" fmla="*/ 813875 w 1963856"/>
              <a:gd name="connsiteY0" fmla="*/ 30290 h 927169"/>
              <a:gd name="connsiteX1" fmla="*/ 194750 w 1963856"/>
              <a:gd name="connsiteY1" fmla="*/ 125540 h 927169"/>
              <a:gd name="connsiteX2" fmla="*/ 137600 w 1963856"/>
              <a:gd name="connsiteY2" fmla="*/ 897065 h 927169"/>
              <a:gd name="connsiteX3" fmla="*/ 1909250 w 1963856"/>
              <a:gd name="connsiteY3" fmla="*/ 725615 h 927169"/>
              <a:gd name="connsiteX4" fmla="*/ 1480625 w 1963856"/>
              <a:gd name="connsiteY4" fmla="*/ 306515 h 927169"/>
              <a:gd name="connsiteX5" fmla="*/ 1166300 w 1963856"/>
              <a:gd name="connsiteY5" fmla="*/ 430340 h 927169"/>
              <a:gd name="connsiteX6" fmla="*/ 813875 w 1963856"/>
              <a:gd name="connsiteY6" fmla="*/ 30290 h 9271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963856" h="927169">
                <a:moveTo>
                  <a:pt x="813875" y="30290"/>
                </a:moveTo>
                <a:cubicBezTo>
                  <a:pt x="651950" y="-20510"/>
                  <a:pt x="307463" y="-18923"/>
                  <a:pt x="194750" y="125540"/>
                </a:cubicBezTo>
                <a:cubicBezTo>
                  <a:pt x="82037" y="270003"/>
                  <a:pt x="-148150" y="797053"/>
                  <a:pt x="137600" y="897065"/>
                </a:cubicBezTo>
                <a:cubicBezTo>
                  <a:pt x="423350" y="997077"/>
                  <a:pt x="1685413" y="824040"/>
                  <a:pt x="1909250" y="725615"/>
                </a:cubicBezTo>
                <a:cubicBezTo>
                  <a:pt x="2133088" y="627190"/>
                  <a:pt x="1604450" y="355727"/>
                  <a:pt x="1480625" y="306515"/>
                </a:cubicBezTo>
                <a:cubicBezTo>
                  <a:pt x="1356800" y="257303"/>
                  <a:pt x="1277425" y="476378"/>
                  <a:pt x="1166300" y="430340"/>
                </a:cubicBezTo>
                <a:cubicBezTo>
                  <a:pt x="1055175" y="384302"/>
                  <a:pt x="975800" y="81090"/>
                  <a:pt x="813875" y="30290"/>
                </a:cubicBezTo>
                <a:close/>
              </a:path>
            </a:pathLst>
          </a:custGeom>
          <a:solidFill>
            <a:schemeClr val="accent1">
              <a:alpha val="54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/>
          <p:cNvSpPr/>
          <p:nvPr/>
        </p:nvSpPr>
        <p:spPr>
          <a:xfrm>
            <a:off x="7696200" y="990600"/>
            <a:ext cx="152400" cy="152400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1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01391821"/>
              </p:ext>
            </p:extLst>
          </p:nvPr>
        </p:nvGraphicFramePr>
        <p:xfrm>
          <a:off x="2284413" y="5791200"/>
          <a:ext cx="2054225" cy="685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472" name="Equation" r:id="rId19" imgW="1206360" imgH="393480" progId="Equation.DSMT4">
                  <p:embed/>
                </p:oleObj>
              </mc:Choice>
              <mc:Fallback>
                <p:oleObj name="Equation" r:id="rId19" imgW="1206360" imgH="3934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4413" y="5791200"/>
                        <a:ext cx="2054225" cy="68580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940412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3.  Hooke’s </a:t>
            </a:r>
            <a:r>
              <a:rPr lang="en-US" dirty="0" smtClean="0"/>
              <a:t>Law</a:t>
            </a:r>
            <a:br>
              <a:rPr lang="en-US" dirty="0" smtClean="0"/>
            </a:br>
            <a:r>
              <a:rPr lang="en-US" sz="2700" dirty="0" smtClean="0"/>
              <a:t>relate stress and strain</a:t>
            </a:r>
            <a:endParaRPr lang="en-US" sz="2700" dirty="0"/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45630863"/>
              </p:ext>
            </p:extLst>
          </p:nvPr>
        </p:nvGraphicFramePr>
        <p:xfrm>
          <a:off x="838200" y="2057400"/>
          <a:ext cx="1828800" cy="221433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727" name="Equation" r:id="rId3" imgW="1168200" imgH="1422360" progId="Equation.DSMT4">
                  <p:embed/>
                </p:oleObj>
              </mc:Choice>
              <mc:Fallback>
                <p:oleObj name="Equation" r:id="rId3" imgW="1168200" imgH="142236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38200" y="2057400"/>
                        <a:ext cx="1828800" cy="2214331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56690686"/>
              </p:ext>
            </p:extLst>
          </p:nvPr>
        </p:nvGraphicFramePr>
        <p:xfrm>
          <a:off x="838200" y="4724400"/>
          <a:ext cx="2227385" cy="457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728" name="Equation" r:id="rId5" imgW="1206500" imgH="241300" progId="Equation.DSMT4">
                  <p:embed/>
                </p:oleObj>
              </mc:Choice>
              <mc:Fallback>
                <p:oleObj name="Equation" r:id="rId5" imgW="1206500" imgH="2413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38200" y="4724400"/>
                        <a:ext cx="2227385" cy="45720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90409874"/>
              </p:ext>
            </p:extLst>
          </p:nvPr>
        </p:nvGraphicFramePr>
        <p:xfrm>
          <a:off x="9525000" y="2362200"/>
          <a:ext cx="2590800" cy="66919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729" name="Equation" r:id="rId7" imgW="1523880" imgH="393480" progId="Equation.DSMT4">
                  <p:embed/>
                </p:oleObj>
              </mc:Choice>
              <mc:Fallback>
                <p:oleObj name="Equation" r:id="rId7" imgW="1523880" imgH="3934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525000" y="2362200"/>
                        <a:ext cx="2590800" cy="66919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ectangle 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11622808"/>
              </p:ext>
            </p:extLst>
          </p:nvPr>
        </p:nvGraphicFramePr>
        <p:xfrm>
          <a:off x="9524999" y="3124200"/>
          <a:ext cx="2532185" cy="685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730" name="Equation" r:id="rId9" imgW="1524000" imgH="419100" progId="Equation.DSMT4">
                  <p:embed/>
                </p:oleObj>
              </mc:Choice>
              <mc:Fallback>
                <p:oleObj name="Equation" r:id="rId9" imgW="1524000" imgH="4191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524999" y="3124200"/>
                        <a:ext cx="2532185" cy="68580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Rectangle 9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41741289"/>
              </p:ext>
            </p:extLst>
          </p:nvPr>
        </p:nvGraphicFramePr>
        <p:xfrm>
          <a:off x="9524999" y="3886200"/>
          <a:ext cx="2349910" cy="609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731" name="Equation" r:id="rId11" imgW="1511300" imgH="393700" progId="Equation.DSMT4">
                  <p:embed/>
                </p:oleObj>
              </mc:Choice>
              <mc:Fallback>
                <p:oleObj name="Equation" r:id="rId11" imgW="1511300" imgH="3937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524999" y="3886200"/>
                        <a:ext cx="2349910" cy="60960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2"/>
          <p:cNvGraphicFramePr>
            <a:graphicFrameLocks noGrp="1" noChangeAspect="1"/>
          </p:cNvGraphicFramePr>
          <p:nvPr>
            <p:extLst>
              <p:ext uri="{D42A27DB-BD31-4B8C-83A1-F6EECF244321}">
                <p14:modId xmlns:p14="http://schemas.microsoft.com/office/powerpoint/2010/main" val="1046295049"/>
              </p:ext>
            </p:extLst>
          </p:nvPr>
        </p:nvGraphicFramePr>
        <p:xfrm>
          <a:off x="5204861" y="2366407"/>
          <a:ext cx="1666775" cy="88264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732" name="Equation" r:id="rId13" imgW="863280" imgH="457200" progId="Equation.DSMT4">
                  <p:embed/>
                </p:oleObj>
              </mc:Choice>
              <mc:Fallback>
                <p:oleObj name="Equation" r:id="rId13" imgW="863280" imgH="457200" progId="Equation.DSMT4">
                  <p:embed/>
                  <p:pic>
                    <p:nvPicPr>
                      <p:cNvPr id="0" name="Content Placeholder 3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1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04861" y="2366407"/>
                        <a:ext cx="1666775" cy="88264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52896684"/>
              </p:ext>
            </p:extLst>
          </p:nvPr>
        </p:nvGraphicFramePr>
        <p:xfrm>
          <a:off x="4572000" y="3585607"/>
          <a:ext cx="3398837" cy="1127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733" name="Equation" r:id="rId15" imgW="2171520" imgH="723600" progId="Equation.DSMT4">
                  <p:embed/>
                </p:oleObj>
              </mc:Choice>
              <mc:Fallback>
                <p:oleObj name="Equation" r:id="rId15" imgW="2171520" imgH="723600" progId="Equation.DSMT4">
                  <p:embed/>
                  <p:pic>
                    <p:nvPicPr>
                      <p:cNvPr id="0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0" y="3585607"/>
                        <a:ext cx="3398837" cy="11271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17379954"/>
              </p:ext>
            </p:extLst>
          </p:nvPr>
        </p:nvGraphicFramePr>
        <p:xfrm>
          <a:off x="4926806" y="5249537"/>
          <a:ext cx="2643188" cy="1087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734" name="Equation" r:id="rId17" imgW="1688760" imgH="698400" progId="Equation.DSMT4">
                  <p:embed/>
                </p:oleObj>
              </mc:Choice>
              <mc:Fallback>
                <p:oleObj name="Equation" r:id="rId17" imgW="1688760" imgH="698400" progId="Equation.DSMT4">
                  <p:embed/>
                  <p:pic>
                    <p:nvPicPr>
                      <p:cNvPr id="0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26806" y="5249537"/>
                        <a:ext cx="2643188" cy="10874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TextBox 15"/>
          <p:cNvSpPr txBox="1"/>
          <p:nvPr/>
        </p:nvSpPr>
        <p:spPr>
          <a:xfrm>
            <a:off x="914400" y="1583356"/>
            <a:ext cx="1600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u="sng" dirty="0" smtClean="0"/>
              <a:t>Non-porous</a:t>
            </a:r>
            <a:endParaRPr lang="en-US" sz="2000" u="sng" dirty="0"/>
          </a:p>
        </p:txBody>
      </p:sp>
      <p:sp>
        <p:nvSpPr>
          <p:cNvPr id="18" name="TextBox 17"/>
          <p:cNvSpPr txBox="1"/>
          <p:nvPr/>
        </p:nvSpPr>
        <p:spPr>
          <a:xfrm>
            <a:off x="4191000" y="2050196"/>
            <a:ext cx="4114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Total and effective stress and pressure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4114800" y="3216275"/>
            <a:ext cx="38964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Equate non-porous with effective stress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4724400" y="4881007"/>
            <a:ext cx="32882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Rearrange in terms of total stress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5181600" y="1583356"/>
            <a:ext cx="2362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u="sng" dirty="0" err="1" smtClean="0"/>
              <a:t>Poroelastic</a:t>
            </a:r>
            <a:endParaRPr lang="en-US" sz="2000" u="sng" dirty="0"/>
          </a:p>
        </p:txBody>
      </p:sp>
    </p:spTree>
    <p:extLst>
      <p:ext uri="{BB962C8B-B14F-4D97-AF65-F5344CB8AC3E}">
        <p14:creationId xmlns:p14="http://schemas.microsoft.com/office/powerpoint/2010/main" val="648358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3.  Hooke’s </a:t>
            </a:r>
            <a:r>
              <a:rPr lang="en-US" dirty="0" smtClean="0"/>
              <a:t>Law</a:t>
            </a:r>
            <a:br>
              <a:rPr lang="en-US" dirty="0" smtClean="0"/>
            </a:br>
            <a:r>
              <a:rPr lang="en-US" sz="2700" dirty="0" smtClean="0"/>
              <a:t>relate stress and strain</a:t>
            </a:r>
            <a:endParaRPr lang="en-US" sz="2700" dirty="0"/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84168168"/>
              </p:ext>
            </p:extLst>
          </p:nvPr>
        </p:nvGraphicFramePr>
        <p:xfrm>
          <a:off x="9525000" y="2362200"/>
          <a:ext cx="2590800" cy="66919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746" name="Equation" r:id="rId3" imgW="1523880" imgH="393480" progId="Equation.DSMT4">
                  <p:embed/>
                </p:oleObj>
              </mc:Choice>
              <mc:Fallback>
                <p:oleObj name="Equation" r:id="rId3" imgW="1523880" imgH="3934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525000" y="2362200"/>
                        <a:ext cx="2590800" cy="66919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ectangle 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54292837"/>
              </p:ext>
            </p:extLst>
          </p:nvPr>
        </p:nvGraphicFramePr>
        <p:xfrm>
          <a:off x="9524999" y="3124200"/>
          <a:ext cx="2532185" cy="685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747" name="Equation" r:id="rId5" imgW="1524000" imgH="419100" progId="Equation.DSMT4">
                  <p:embed/>
                </p:oleObj>
              </mc:Choice>
              <mc:Fallback>
                <p:oleObj name="Equation" r:id="rId5" imgW="1524000" imgH="4191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524999" y="3124200"/>
                        <a:ext cx="2532185" cy="68580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Rectangle 9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21679072"/>
              </p:ext>
            </p:extLst>
          </p:nvPr>
        </p:nvGraphicFramePr>
        <p:xfrm>
          <a:off x="9524999" y="3886200"/>
          <a:ext cx="2349910" cy="609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748" name="Equation" r:id="rId7" imgW="1511300" imgH="393700" progId="Equation.DSMT4">
                  <p:embed/>
                </p:oleObj>
              </mc:Choice>
              <mc:Fallback>
                <p:oleObj name="Equation" r:id="rId7" imgW="1511300" imgH="3937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524999" y="3886200"/>
                        <a:ext cx="2349910" cy="60960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55370481"/>
              </p:ext>
            </p:extLst>
          </p:nvPr>
        </p:nvGraphicFramePr>
        <p:xfrm>
          <a:off x="5207267" y="2133600"/>
          <a:ext cx="2365375" cy="22145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749" name="Equation" r:id="rId9" imgW="1511280" imgH="1422360" progId="Equation.DSMT4">
                  <p:embed/>
                </p:oleObj>
              </mc:Choice>
              <mc:Fallback>
                <p:oleObj name="Equation" r:id="rId9" imgW="1511280" imgH="142236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07267" y="2133600"/>
                        <a:ext cx="2365375" cy="22145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" name="TextBox 20"/>
          <p:cNvSpPr txBox="1"/>
          <p:nvPr/>
        </p:nvSpPr>
        <p:spPr>
          <a:xfrm>
            <a:off x="5562600" y="1553538"/>
            <a:ext cx="1371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 smtClean="0"/>
              <a:t>Poroelastic</a:t>
            </a:r>
            <a:endParaRPr lang="en-US" sz="2000" dirty="0"/>
          </a:p>
        </p:txBody>
      </p:sp>
      <p:graphicFrame>
        <p:nvGraphicFramePr>
          <p:cNvPr id="22" name="Object 2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7687893"/>
              </p:ext>
            </p:extLst>
          </p:nvPr>
        </p:nvGraphicFramePr>
        <p:xfrm>
          <a:off x="838200" y="2057400"/>
          <a:ext cx="1828800" cy="221433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750" name="Equation" r:id="rId11" imgW="1168200" imgH="1422360" progId="Equation.DSMT4">
                  <p:embed/>
                </p:oleObj>
              </mc:Choice>
              <mc:Fallback>
                <p:oleObj name="Equation" r:id="rId11" imgW="1168200" imgH="142236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38200" y="2057400"/>
                        <a:ext cx="1828800" cy="2214331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" name="Object 2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61576133"/>
              </p:ext>
            </p:extLst>
          </p:nvPr>
        </p:nvGraphicFramePr>
        <p:xfrm>
          <a:off x="838200" y="4724400"/>
          <a:ext cx="2227385" cy="457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751" name="Equation" r:id="rId13" imgW="1206500" imgH="241300" progId="Equation.DSMT4">
                  <p:embed/>
                </p:oleObj>
              </mc:Choice>
              <mc:Fallback>
                <p:oleObj name="Equation" r:id="rId13" imgW="1206500" imgH="2413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38200" y="4724400"/>
                        <a:ext cx="2227385" cy="45720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" name="TextBox 23"/>
          <p:cNvSpPr txBox="1"/>
          <p:nvPr/>
        </p:nvSpPr>
        <p:spPr>
          <a:xfrm>
            <a:off x="914400" y="1583356"/>
            <a:ext cx="1600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Non-porous</a:t>
            </a:r>
            <a:endParaRPr lang="en-US" sz="2000" dirty="0"/>
          </a:p>
        </p:txBody>
      </p:sp>
      <p:graphicFrame>
        <p:nvGraphicFramePr>
          <p:cNvPr id="13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74879307"/>
              </p:ext>
            </p:extLst>
          </p:nvPr>
        </p:nvGraphicFramePr>
        <p:xfrm>
          <a:off x="4584700" y="4800600"/>
          <a:ext cx="3117850" cy="457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752" name="Equation" r:id="rId15" imgW="1688760" imgH="241200" progId="Equation.DSMT4">
                  <p:embed/>
                </p:oleObj>
              </mc:Choice>
              <mc:Fallback>
                <p:oleObj name="Equation" r:id="rId15" imgW="1688760" imgH="241200" progId="Equation.DSMT4">
                  <p:embed/>
                  <p:pic>
                    <p:nvPicPr>
                      <p:cNvPr id="0" name="Object 2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84700" y="4800600"/>
                        <a:ext cx="3117850" cy="457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342944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/>
          <p:cNvSpPr txBox="1"/>
          <p:nvPr/>
        </p:nvSpPr>
        <p:spPr>
          <a:xfrm>
            <a:off x="228600" y="1676400"/>
            <a:ext cx="81534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2.  Momentum</a:t>
            </a:r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/>
              <a:t>3.  Hooke’s Law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r>
              <a:rPr lang="en-US" dirty="0" smtClean="0"/>
              <a:t>Substitute into first row as example.  Only one pressure derivative because of the </a:t>
            </a:r>
            <a:r>
              <a:rPr lang="en-US" dirty="0" err="1" smtClean="0">
                <a:solidFill>
                  <a:srgbClr val="0000FF"/>
                </a:solidFill>
                <a:latin typeface="Symbol" panose="05050102010706020507" pitchFamily="18" charset="2"/>
              </a:rPr>
              <a:t>d</a:t>
            </a:r>
            <a:r>
              <a:rPr lang="en-US" baseline="-25000" dirty="0" err="1" smtClean="0">
                <a:solidFill>
                  <a:srgbClr val="0000FF"/>
                </a:solidFill>
              </a:rPr>
              <a:t>ij</a:t>
            </a:r>
            <a:endParaRPr lang="en-US" baseline="-25000" dirty="0">
              <a:solidFill>
                <a:srgbClr val="0000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2. and 3.  </a:t>
            </a:r>
            <a:r>
              <a:rPr lang="en-US" dirty="0" err="1" smtClean="0"/>
              <a:t>Navier</a:t>
            </a:r>
            <a:r>
              <a:rPr lang="en-US" dirty="0" smtClean="0"/>
              <a:t> Equation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3100" dirty="0" smtClean="0"/>
              <a:t>Steady state</a:t>
            </a:r>
            <a:endParaRPr lang="en-US" sz="3100" dirty="0"/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46106896"/>
              </p:ext>
            </p:extLst>
          </p:nvPr>
        </p:nvGraphicFramePr>
        <p:xfrm>
          <a:off x="2895600" y="1524000"/>
          <a:ext cx="1801368" cy="685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45" name="Equation" r:id="rId3" imgW="1244600" imgH="469900" progId="Equation.DSMT4">
                  <p:embed/>
                </p:oleObj>
              </mc:Choice>
              <mc:Fallback>
                <p:oleObj name="Equation" r:id="rId3" imgW="1244600" imgH="4699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95600" y="1524000"/>
                        <a:ext cx="1801368" cy="68580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4972875"/>
              </p:ext>
            </p:extLst>
          </p:nvPr>
        </p:nvGraphicFramePr>
        <p:xfrm>
          <a:off x="2590800" y="2640062"/>
          <a:ext cx="2597150" cy="381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46" name="Equation" r:id="rId5" imgW="1688760" imgH="241200" progId="Equation.DSMT4">
                  <p:embed/>
                </p:oleObj>
              </mc:Choice>
              <mc:Fallback>
                <p:oleObj name="Equation" r:id="rId5" imgW="1688760" imgH="2412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90800" y="2640062"/>
                        <a:ext cx="2597150" cy="38100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040"/>
              </p:ext>
            </p:extLst>
          </p:nvPr>
        </p:nvGraphicFramePr>
        <p:xfrm>
          <a:off x="914400" y="4191000"/>
          <a:ext cx="6927850" cy="53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47" name="Equation" r:id="rId7" imgW="5930640" imgH="457200" progId="Equation.DSMT4">
                  <p:embed/>
                </p:oleObj>
              </mc:Choice>
              <mc:Fallback>
                <p:oleObj name="Equation" r:id="rId7" imgW="5930640" imgH="4572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14400" y="4191000"/>
                        <a:ext cx="6927850" cy="533400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Rectangle 1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84765825"/>
              </p:ext>
            </p:extLst>
          </p:nvPr>
        </p:nvGraphicFramePr>
        <p:xfrm>
          <a:off x="2090738" y="5251450"/>
          <a:ext cx="3956050" cy="819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48" name="Equation" r:id="rId9" imgW="2273040" imgH="482400" progId="Equation.DSMT4">
                  <p:embed/>
                </p:oleObj>
              </mc:Choice>
              <mc:Fallback>
                <p:oleObj name="Equation" r:id="rId9" imgW="2273040" imgH="4824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90738" y="5251450"/>
                        <a:ext cx="3956050" cy="81915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381000" y="4876800"/>
            <a:ext cx="6400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See notes on the </a:t>
            </a:r>
            <a:r>
              <a:rPr lang="en-US" dirty="0" smtClean="0"/>
              <a:t>steps to get this form using index notation</a:t>
            </a:r>
            <a:endParaRPr lang="en-US" dirty="0"/>
          </a:p>
        </p:txBody>
      </p:sp>
      <p:sp>
        <p:nvSpPr>
          <p:cNvPr id="18" name="Rectangle 3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19" name="Object 1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31054539"/>
              </p:ext>
            </p:extLst>
          </p:nvPr>
        </p:nvGraphicFramePr>
        <p:xfrm>
          <a:off x="5867400" y="1295400"/>
          <a:ext cx="2336800" cy="1397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49" name="Equation" r:id="rId11" imgW="2336800" imgH="1397000" progId="Equation.DSMT4">
                  <p:embed/>
                </p:oleObj>
              </mc:Choice>
              <mc:Fallback>
                <p:oleObj name="Equation" r:id="rId11" imgW="2336800" imgH="13970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67400" y="1295400"/>
                        <a:ext cx="2336800" cy="1397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271568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01053356"/>
              </p:ext>
            </p:extLst>
          </p:nvPr>
        </p:nvGraphicFramePr>
        <p:xfrm>
          <a:off x="3276600" y="1447800"/>
          <a:ext cx="1447800" cy="9382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659" name="Equation" r:id="rId3" imgW="901440" imgH="583920" progId="Equation.DSMT4">
                  <p:embed/>
                </p:oleObj>
              </mc:Choice>
              <mc:Fallback>
                <p:oleObj name="Equation" r:id="rId3" imgW="901440" imgH="58392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76600" y="1447800"/>
                        <a:ext cx="1447800" cy="9382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68123290"/>
              </p:ext>
            </p:extLst>
          </p:nvPr>
        </p:nvGraphicFramePr>
        <p:xfrm>
          <a:off x="1409700" y="1676400"/>
          <a:ext cx="990600" cy="8748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660" name="Equation" r:id="rId5" imgW="482391" imgH="431613" progId="Equation.DSMT4">
                  <p:embed/>
                </p:oleObj>
              </mc:Choice>
              <mc:Fallback>
                <p:oleObj name="Equation" r:id="rId5" imgW="482391" imgH="431613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09700" y="1676400"/>
                        <a:ext cx="990600" cy="874816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1981200" y="245164"/>
            <a:ext cx="5105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4.  Conservation </a:t>
            </a:r>
            <a:r>
              <a:rPr lang="en-US" sz="2800" dirty="0" smtClean="0"/>
              <a:t>of </a:t>
            </a:r>
            <a:r>
              <a:rPr lang="en-US" sz="2800" dirty="0" smtClean="0"/>
              <a:t>Mass of Fluid</a:t>
            </a:r>
            <a:endParaRPr lang="en-US" sz="2800" dirty="0" smtClean="0"/>
          </a:p>
          <a:p>
            <a:pPr algn="ctr"/>
            <a:r>
              <a:rPr lang="en-US" sz="2000" dirty="0" smtClean="0"/>
              <a:t>Water in Porous </a:t>
            </a:r>
            <a:r>
              <a:rPr lang="en-US" sz="2000" dirty="0" smtClean="0"/>
              <a:t>Media</a:t>
            </a:r>
            <a:endParaRPr lang="en-US" sz="2000" dirty="0"/>
          </a:p>
        </p:txBody>
      </p:sp>
      <p:sp>
        <p:nvSpPr>
          <p:cNvPr id="9" name="Freeform 8"/>
          <p:cNvSpPr/>
          <p:nvPr/>
        </p:nvSpPr>
        <p:spPr>
          <a:xfrm>
            <a:off x="7010400" y="304800"/>
            <a:ext cx="1963856" cy="927169"/>
          </a:xfrm>
          <a:custGeom>
            <a:avLst/>
            <a:gdLst>
              <a:gd name="connsiteX0" fmla="*/ 1065423 w 1770977"/>
              <a:gd name="connsiteY0" fmla="*/ 54021 h 800370"/>
              <a:gd name="connsiteX1" fmla="*/ 27198 w 1770977"/>
              <a:gd name="connsiteY1" fmla="*/ 73071 h 800370"/>
              <a:gd name="connsiteX2" fmla="*/ 427248 w 1770977"/>
              <a:gd name="connsiteY2" fmla="*/ 758871 h 800370"/>
              <a:gd name="connsiteX3" fmla="*/ 1741698 w 1770977"/>
              <a:gd name="connsiteY3" fmla="*/ 673146 h 800370"/>
              <a:gd name="connsiteX4" fmla="*/ 1313073 w 1770977"/>
              <a:gd name="connsiteY4" fmla="*/ 254046 h 800370"/>
              <a:gd name="connsiteX5" fmla="*/ 998748 w 1770977"/>
              <a:gd name="connsiteY5" fmla="*/ 377871 h 800370"/>
              <a:gd name="connsiteX6" fmla="*/ 1065423 w 1770977"/>
              <a:gd name="connsiteY6" fmla="*/ 54021 h 800370"/>
              <a:gd name="connsiteX0" fmla="*/ 624513 w 1749167"/>
              <a:gd name="connsiteY0" fmla="*/ 26821 h 849370"/>
              <a:gd name="connsiteX1" fmla="*/ 5388 w 1749167"/>
              <a:gd name="connsiteY1" fmla="*/ 122071 h 849370"/>
              <a:gd name="connsiteX2" fmla="*/ 405438 w 1749167"/>
              <a:gd name="connsiteY2" fmla="*/ 807871 h 849370"/>
              <a:gd name="connsiteX3" fmla="*/ 1719888 w 1749167"/>
              <a:gd name="connsiteY3" fmla="*/ 722146 h 849370"/>
              <a:gd name="connsiteX4" fmla="*/ 1291263 w 1749167"/>
              <a:gd name="connsiteY4" fmla="*/ 303046 h 849370"/>
              <a:gd name="connsiteX5" fmla="*/ 976938 w 1749167"/>
              <a:gd name="connsiteY5" fmla="*/ 426871 h 849370"/>
              <a:gd name="connsiteX6" fmla="*/ 624513 w 1749167"/>
              <a:gd name="connsiteY6" fmla="*/ 26821 h 849370"/>
              <a:gd name="connsiteX0" fmla="*/ 813875 w 1963856"/>
              <a:gd name="connsiteY0" fmla="*/ 30290 h 927169"/>
              <a:gd name="connsiteX1" fmla="*/ 194750 w 1963856"/>
              <a:gd name="connsiteY1" fmla="*/ 125540 h 927169"/>
              <a:gd name="connsiteX2" fmla="*/ 137600 w 1963856"/>
              <a:gd name="connsiteY2" fmla="*/ 897065 h 927169"/>
              <a:gd name="connsiteX3" fmla="*/ 1909250 w 1963856"/>
              <a:gd name="connsiteY3" fmla="*/ 725615 h 927169"/>
              <a:gd name="connsiteX4" fmla="*/ 1480625 w 1963856"/>
              <a:gd name="connsiteY4" fmla="*/ 306515 h 927169"/>
              <a:gd name="connsiteX5" fmla="*/ 1166300 w 1963856"/>
              <a:gd name="connsiteY5" fmla="*/ 430340 h 927169"/>
              <a:gd name="connsiteX6" fmla="*/ 813875 w 1963856"/>
              <a:gd name="connsiteY6" fmla="*/ 30290 h 9271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963856" h="927169">
                <a:moveTo>
                  <a:pt x="813875" y="30290"/>
                </a:moveTo>
                <a:cubicBezTo>
                  <a:pt x="651950" y="-20510"/>
                  <a:pt x="307463" y="-18923"/>
                  <a:pt x="194750" y="125540"/>
                </a:cubicBezTo>
                <a:cubicBezTo>
                  <a:pt x="82037" y="270003"/>
                  <a:pt x="-148150" y="797053"/>
                  <a:pt x="137600" y="897065"/>
                </a:cubicBezTo>
                <a:cubicBezTo>
                  <a:pt x="423350" y="997077"/>
                  <a:pt x="1685413" y="824040"/>
                  <a:pt x="1909250" y="725615"/>
                </a:cubicBezTo>
                <a:cubicBezTo>
                  <a:pt x="2133088" y="627190"/>
                  <a:pt x="1604450" y="355727"/>
                  <a:pt x="1480625" y="306515"/>
                </a:cubicBezTo>
                <a:cubicBezTo>
                  <a:pt x="1356800" y="257303"/>
                  <a:pt x="1277425" y="476378"/>
                  <a:pt x="1166300" y="430340"/>
                </a:cubicBezTo>
                <a:cubicBezTo>
                  <a:pt x="1055175" y="384302"/>
                  <a:pt x="975800" y="81090"/>
                  <a:pt x="813875" y="30290"/>
                </a:cubicBezTo>
                <a:close/>
              </a:path>
            </a:pathLst>
          </a:custGeom>
          <a:solidFill>
            <a:schemeClr val="accent1">
              <a:alpha val="54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7696200" y="990600"/>
            <a:ext cx="152400" cy="152400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6"/>
          <p:cNvSpPr>
            <a:spLocks noChangeArrowheads="1"/>
          </p:cNvSpPr>
          <p:nvPr/>
        </p:nvSpPr>
        <p:spPr bwMode="auto">
          <a:xfrm>
            <a:off x="1752600" y="2901649"/>
            <a:ext cx="335280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i="1" dirty="0">
                <a:latin typeface="Arial" pitchFamily="34" charset="0"/>
                <a:ea typeface="Times New Roman" pitchFamily="18" charset="0"/>
                <a:cs typeface="Arial" pitchFamily="34" charset="0"/>
              </a:rPr>
              <a:t>c</a:t>
            </a:r>
            <a:r>
              <a:rPr lang="en-US" sz="2000" dirty="0">
                <a:latin typeface="Arial" pitchFamily="34" charset="0"/>
                <a:ea typeface="Times New Roman" pitchFamily="18" charset="0"/>
                <a:cs typeface="Arial" pitchFamily="34" charset="0"/>
              </a:rPr>
              <a:t> = </a:t>
            </a:r>
            <a:r>
              <a:rPr lang="en-US" sz="2000" dirty="0" err="1" smtClean="0">
                <a:latin typeface="Symbol" pitchFamily="18" charset="2"/>
                <a:ea typeface="Times New Roman" pitchFamily="18" charset="0"/>
                <a:cs typeface="Times New Roman" pitchFamily="18" charset="0"/>
              </a:rPr>
              <a:t>rf</a:t>
            </a:r>
            <a:endParaRPr lang="en-US" sz="2000" dirty="0"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71520609"/>
              </p:ext>
            </p:extLst>
          </p:nvPr>
        </p:nvGraphicFramePr>
        <p:xfrm>
          <a:off x="3048000" y="2771504"/>
          <a:ext cx="1720984" cy="660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661" name="Equation" r:id="rId7" imgW="1231366" imgH="507780" progId="Equation.DSMT4">
                  <p:embed/>
                </p:oleObj>
              </mc:Choice>
              <mc:Fallback>
                <p:oleObj name="Equation" r:id="rId7" imgW="1231366" imgH="5077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8000" y="2771504"/>
                        <a:ext cx="1720984" cy="66040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Rectangle 1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14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37363465"/>
              </p:ext>
            </p:extLst>
          </p:nvPr>
        </p:nvGraphicFramePr>
        <p:xfrm>
          <a:off x="2788416" y="3657600"/>
          <a:ext cx="2722245" cy="77226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662" name="Equation" r:id="rId9" imgW="1790700" imgH="508000" progId="Equation.DSMT4">
                  <p:embed/>
                </p:oleObj>
              </mc:Choice>
              <mc:Fallback>
                <p:oleObj name="Equation" r:id="rId9" imgW="1790700" imgH="5080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88416" y="3657600"/>
                        <a:ext cx="2722245" cy="77226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Rectangle 1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17" name="Object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47437758"/>
              </p:ext>
            </p:extLst>
          </p:nvPr>
        </p:nvGraphicFramePr>
        <p:xfrm>
          <a:off x="2717800" y="5562600"/>
          <a:ext cx="3578225" cy="762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663" name="Equation" r:id="rId11" imgW="1879560" imgH="393480" progId="Equation.DSMT4">
                  <p:embed/>
                </p:oleObj>
              </mc:Choice>
              <mc:Fallback>
                <p:oleObj name="Equation" r:id="rId11" imgW="1879560" imgH="3934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17800" y="5562600"/>
                        <a:ext cx="3578225" cy="76200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86338581"/>
              </p:ext>
            </p:extLst>
          </p:nvPr>
        </p:nvGraphicFramePr>
        <p:xfrm>
          <a:off x="5105400" y="2770710"/>
          <a:ext cx="1066800" cy="6619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664" name="Equation" r:id="rId13" imgW="634680" imgH="393480" progId="Equation.DSMT4">
                  <p:embed/>
                </p:oleObj>
              </mc:Choice>
              <mc:Fallback>
                <p:oleObj name="Equation" r:id="rId13" imgW="634680" imgH="393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5105400" y="2770710"/>
                        <a:ext cx="1066800" cy="6619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299185" y="2862412"/>
            <a:ext cx="26670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Storage</a:t>
            </a:r>
          </a:p>
          <a:p>
            <a:endParaRPr lang="en-US" dirty="0"/>
          </a:p>
          <a:p>
            <a:endParaRPr lang="en-US" dirty="0" smtClean="0"/>
          </a:p>
          <a:p>
            <a:r>
              <a:rPr lang="en-US" dirty="0" err="1" smtClean="0"/>
              <a:t>Advective</a:t>
            </a:r>
            <a:r>
              <a:rPr lang="en-US" dirty="0" smtClean="0"/>
              <a:t> Flux</a:t>
            </a:r>
          </a:p>
          <a:p>
            <a:endParaRPr lang="en-US" dirty="0"/>
          </a:p>
          <a:p>
            <a:r>
              <a:rPr lang="en-US" dirty="0" smtClean="0"/>
              <a:t>No Diffusive Flux</a:t>
            </a:r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/>
              <a:t>Source</a:t>
            </a:r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/>
              <a:t>Governing</a:t>
            </a:r>
            <a:endParaRPr lang="en-US" dirty="0"/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20190684"/>
              </p:ext>
            </p:extLst>
          </p:nvPr>
        </p:nvGraphicFramePr>
        <p:xfrm>
          <a:off x="2819400" y="4724400"/>
          <a:ext cx="1533072" cy="609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665" name="Equation" r:id="rId15" imgW="990360" imgH="393480" progId="Equation.DSMT4">
                  <p:embed/>
                </p:oleObj>
              </mc:Choice>
              <mc:Fallback>
                <p:oleObj name="Equation" r:id="rId15" imgW="990360" imgH="393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2819400" y="4724400"/>
                        <a:ext cx="1533072" cy="609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10017028"/>
              </p:ext>
            </p:extLst>
          </p:nvPr>
        </p:nvGraphicFramePr>
        <p:xfrm>
          <a:off x="6761956" y="2562717"/>
          <a:ext cx="1868487" cy="107797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666" name="Equation" r:id="rId17" imgW="1498320" imgH="863280" progId="Equation.DSMT4">
                  <p:embed/>
                </p:oleObj>
              </mc:Choice>
              <mc:Fallback>
                <p:oleObj name="Equation" r:id="rId17" imgW="1498320" imgH="863280" progId="Equation.DSMT4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61956" y="2562717"/>
                        <a:ext cx="1868487" cy="107797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799745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8" name="Freeform 10247"/>
          <p:cNvSpPr/>
          <p:nvPr/>
        </p:nvSpPr>
        <p:spPr>
          <a:xfrm>
            <a:off x="7068457" y="1538514"/>
            <a:ext cx="914400" cy="420915"/>
          </a:xfrm>
          <a:custGeom>
            <a:avLst/>
            <a:gdLst>
              <a:gd name="connsiteX0" fmla="*/ 0 w 914400"/>
              <a:gd name="connsiteY0" fmla="*/ 420915 h 420915"/>
              <a:gd name="connsiteX1" fmla="*/ 899886 w 914400"/>
              <a:gd name="connsiteY1" fmla="*/ 420915 h 420915"/>
              <a:gd name="connsiteX2" fmla="*/ 914400 w 914400"/>
              <a:gd name="connsiteY2" fmla="*/ 14515 h 420915"/>
              <a:gd name="connsiteX3" fmla="*/ 29029 w 914400"/>
              <a:gd name="connsiteY3" fmla="*/ 0 h 420915"/>
              <a:gd name="connsiteX4" fmla="*/ 0 w 914400"/>
              <a:gd name="connsiteY4" fmla="*/ 420915 h 4209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4400" h="420915">
                <a:moveTo>
                  <a:pt x="0" y="420915"/>
                </a:moveTo>
                <a:lnTo>
                  <a:pt x="899886" y="420915"/>
                </a:lnTo>
                <a:lnTo>
                  <a:pt x="914400" y="14515"/>
                </a:lnTo>
                <a:lnTo>
                  <a:pt x="29029" y="0"/>
                </a:lnTo>
                <a:lnTo>
                  <a:pt x="0" y="420915"/>
                </a:lnTo>
                <a:close/>
              </a:path>
            </a:pathLst>
          </a:custGeom>
          <a:solidFill>
            <a:srgbClr val="C00000">
              <a:alpha val="4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Oval 41"/>
          <p:cNvSpPr/>
          <p:nvPr/>
        </p:nvSpPr>
        <p:spPr>
          <a:xfrm>
            <a:off x="7916128" y="1503363"/>
            <a:ext cx="152400" cy="457200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47" name="Freeform 10246"/>
          <p:cNvSpPr/>
          <p:nvPr/>
        </p:nvSpPr>
        <p:spPr>
          <a:xfrm>
            <a:off x="7772400" y="1209675"/>
            <a:ext cx="9525" cy="700088"/>
          </a:xfrm>
          <a:custGeom>
            <a:avLst/>
            <a:gdLst>
              <a:gd name="connsiteX0" fmla="*/ 9525 w 9525"/>
              <a:gd name="connsiteY0" fmla="*/ 0 h 700088"/>
              <a:gd name="connsiteX1" fmla="*/ 0 w 9525"/>
              <a:gd name="connsiteY1" fmla="*/ 700088 h 700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9525" h="700088">
                <a:moveTo>
                  <a:pt x="9525" y="0"/>
                </a:moveTo>
                <a:lnTo>
                  <a:pt x="0" y="700088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46" name="Freeform 10245"/>
          <p:cNvSpPr/>
          <p:nvPr/>
        </p:nvSpPr>
        <p:spPr>
          <a:xfrm>
            <a:off x="6938963" y="1909763"/>
            <a:ext cx="1247775" cy="376237"/>
          </a:xfrm>
          <a:custGeom>
            <a:avLst/>
            <a:gdLst>
              <a:gd name="connsiteX0" fmla="*/ 0 w 1247775"/>
              <a:gd name="connsiteY0" fmla="*/ 0 h 376237"/>
              <a:gd name="connsiteX1" fmla="*/ 771525 w 1247775"/>
              <a:gd name="connsiteY1" fmla="*/ 4762 h 376237"/>
              <a:gd name="connsiteX2" fmla="*/ 1247775 w 1247775"/>
              <a:gd name="connsiteY2" fmla="*/ 376237 h 376237"/>
              <a:gd name="connsiteX0" fmla="*/ 0 w 1247775"/>
              <a:gd name="connsiteY0" fmla="*/ 0 h 376237"/>
              <a:gd name="connsiteX1" fmla="*/ 833438 w 1247775"/>
              <a:gd name="connsiteY1" fmla="*/ 4762 h 376237"/>
              <a:gd name="connsiteX2" fmla="*/ 1247775 w 1247775"/>
              <a:gd name="connsiteY2" fmla="*/ 376237 h 3762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47775" h="376237">
                <a:moveTo>
                  <a:pt x="0" y="0"/>
                </a:moveTo>
                <a:lnTo>
                  <a:pt x="833438" y="4762"/>
                </a:lnTo>
                <a:lnTo>
                  <a:pt x="1247775" y="376237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42" name="Rectangle 10241"/>
          <p:cNvSpPr/>
          <p:nvPr/>
        </p:nvSpPr>
        <p:spPr>
          <a:xfrm>
            <a:off x="7253712" y="1524000"/>
            <a:ext cx="943826" cy="762000"/>
          </a:xfrm>
          <a:prstGeom prst="rect">
            <a:avLst/>
          </a:prstGeom>
          <a:solidFill>
            <a:schemeClr val="accent6">
              <a:lumMod val="75000"/>
              <a:alpha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4" name="Content Placeholder 3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64822087"/>
              </p:ext>
            </p:extLst>
          </p:nvPr>
        </p:nvGraphicFramePr>
        <p:xfrm>
          <a:off x="3124200" y="1190625"/>
          <a:ext cx="1447800" cy="9382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634" name="Equation" r:id="rId3" imgW="901440" imgH="583920" progId="Equation.DSMT4">
                  <p:embed/>
                </p:oleObj>
              </mc:Choice>
              <mc:Fallback>
                <p:oleObj name="Equation" r:id="rId3" imgW="901440" imgH="58392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24200" y="1190625"/>
                        <a:ext cx="1447800" cy="9382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152400" y="391180"/>
            <a:ext cx="70779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4</a:t>
            </a:r>
            <a:r>
              <a:rPr lang="en-US" sz="2800" dirty="0" smtClean="0"/>
              <a:t>.  </a:t>
            </a:r>
            <a:r>
              <a:rPr lang="en-US" sz="2800" dirty="0" smtClean="0"/>
              <a:t>Conservation </a:t>
            </a:r>
            <a:r>
              <a:rPr lang="en-US" sz="2800" dirty="0" smtClean="0"/>
              <a:t>of </a:t>
            </a:r>
            <a:r>
              <a:rPr lang="en-US" sz="2800" dirty="0" smtClean="0"/>
              <a:t>Momentum of Pore Fluid</a:t>
            </a:r>
            <a:endParaRPr lang="en-US" sz="2800" dirty="0" smtClean="0"/>
          </a:p>
        </p:txBody>
      </p:sp>
      <p:sp>
        <p:nvSpPr>
          <p:cNvPr id="9" name="Freeform 8"/>
          <p:cNvSpPr/>
          <p:nvPr/>
        </p:nvSpPr>
        <p:spPr>
          <a:xfrm>
            <a:off x="7010400" y="139631"/>
            <a:ext cx="1963856" cy="927169"/>
          </a:xfrm>
          <a:custGeom>
            <a:avLst/>
            <a:gdLst>
              <a:gd name="connsiteX0" fmla="*/ 1065423 w 1770977"/>
              <a:gd name="connsiteY0" fmla="*/ 54021 h 800370"/>
              <a:gd name="connsiteX1" fmla="*/ 27198 w 1770977"/>
              <a:gd name="connsiteY1" fmla="*/ 73071 h 800370"/>
              <a:gd name="connsiteX2" fmla="*/ 427248 w 1770977"/>
              <a:gd name="connsiteY2" fmla="*/ 758871 h 800370"/>
              <a:gd name="connsiteX3" fmla="*/ 1741698 w 1770977"/>
              <a:gd name="connsiteY3" fmla="*/ 673146 h 800370"/>
              <a:gd name="connsiteX4" fmla="*/ 1313073 w 1770977"/>
              <a:gd name="connsiteY4" fmla="*/ 254046 h 800370"/>
              <a:gd name="connsiteX5" fmla="*/ 998748 w 1770977"/>
              <a:gd name="connsiteY5" fmla="*/ 377871 h 800370"/>
              <a:gd name="connsiteX6" fmla="*/ 1065423 w 1770977"/>
              <a:gd name="connsiteY6" fmla="*/ 54021 h 800370"/>
              <a:gd name="connsiteX0" fmla="*/ 624513 w 1749167"/>
              <a:gd name="connsiteY0" fmla="*/ 26821 h 849370"/>
              <a:gd name="connsiteX1" fmla="*/ 5388 w 1749167"/>
              <a:gd name="connsiteY1" fmla="*/ 122071 h 849370"/>
              <a:gd name="connsiteX2" fmla="*/ 405438 w 1749167"/>
              <a:gd name="connsiteY2" fmla="*/ 807871 h 849370"/>
              <a:gd name="connsiteX3" fmla="*/ 1719888 w 1749167"/>
              <a:gd name="connsiteY3" fmla="*/ 722146 h 849370"/>
              <a:gd name="connsiteX4" fmla="*/ 1291263 w 1749167"/>
              <a:gd name="connsiteY4" fmla="*/ 303046 h 849370"/>
              <a:gd name="connsiteX5" fmla="*/ 976938 w 1749167"/>
              <a:gd name="connsiteY5" fmla="*/ 426871 h 849370"/>
              <a:gd name="connsiteX6" fmla="*/ 624513 w 1749167"/>
              <a:gd name="connsiteY6" fmla="*/ 26821 h 849370"/>
              <a:gd name="connsiteX0" fmla="*/ 813875 w 1963856"/>
              <a:gd name="connsiteY0" fmla="*/ 30290 h 927169"/>
              <a:gd name="connsiteX1" fmla="*/ 194750 w 1963856"/>
              <a:gd name="connsiteY1" fmla="*/ 125540 h 927169"/>
              <a:gd name="connsiteX2" fmla="*/ 137600 w 1963856"/>
              <a:gd name="connsiteY2" fmla="*/ 897065 h 927169"/>
              <a:gd name="connsiteX3" fmla="*/ 1909250 w 1963856"/>
              <a:gd name="connsiteY3" fmla="*/ 725615 h 927169"/>
              <a:gd name="connsiteX4" fmla="*/ 1480625 w 1963856"/>
              <a:gd name="connsiteY4" fmla="*/ 306515 h 927169"/>
              <a:gd name="connsiteX5" fmla="*/ 1166300 w 1963856"/>
              <a:gd name="connsiteY5" fmla="*/ 430340 h 927169"/>
              <a:gd name="connsiteX6" fmla="*/ 813875 w 1963856"/>
              <a:gd name="connsiteY6" fmla="*/ 30290 h 9271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963856" h="927169">
                <a:moveTo>
                  <a:pt x="813875" y="30290"/>
                </a:moveTo>
                <a:cubicBezTo>
                  <a:pt x="651950" y="-20510"/>
                  <a:pt x="307463" y="-18923"/>
                  <a:pt x="194750" y="125540"/>
                </a:cubicBezTo>
                <a:cubicBezTo>
                  <a:pt x="82037" y="270003"/>
                  <a:pt x="-148150" y="797053"/>
                  <a:pt x="137600" y="897065"/>
                </a:cubicBezTo>
                <a:cubicBezTo>
                  <a:pt x="423350" y="997077"/>
                  <a:pt x="1685413" y="824040"/>
                  <a:pt x="1909250" y="725615"/>
                </a:cubicBezTo>
                <a:cubicBezTo>
                  <a:pt x="2133088" y="627190"/>
                  <a:pt x="1604450" y="355727"/>
                  <a:pt x="1480625" y="306515"/>
                </a:cubicBezTo>
                <a:cubicBezTo>
                  <a:pt x="1356800" y="257303"/>
                  <a:pt x="1277425" y="476378"/>
                  <a:pt x="1166300" y="430340"/>
                </a:cubicBezTo>
                <a:cubicBezTo>
                  <a:pt x="1055175" y="384302"/>
                  <a:pt x="975800" y="81090"/>
                  <a:pt x="813875" y="30290"/>
                </a:cubicBezTo>
                <a:close/>
              </a:path>
            </a:pathLst>
          </a:custGeom>
          <a:solidFill>
            <a:schemeClr val="accent1">
              <a:alpha val="54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6" name="Rectangle 1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17" name="Object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42660866"/>
              </p:ext>
            </p:extLst>
          </p:nvPr>
        </p:nvGraphicFramePr>
        <p:xfrm>
          <a:off x="2101831" y="5715000"/>
          <a:ext cx="2854325" cy="762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635" name="Equation" r:id="rId5" imgW="1498320" imgH="393480" progId="Equation.DSMT4">
                  <p:embed/>
                </p:oleObj>
              </mc:Choice>
              <mc:Fallback>
                <p:oleObj name="Equation" r:id="rId5" imgW="1498320" imgH="3934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01831" y="5715000"/>
                        <a:ext cx="2854325" cy="76200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Object 1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85922568"/>
              </p:ext>
            </p:extLst>
          </p:nvPr>
        </p:nvGraphicFramePr>
        <p:xfrm>
          <a:off x="1427614" y="1828529"/>
          <a:ext cx="1016000" cy="874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636" name="Equation" r:id="rId7" imgW="495000" imgH="431640" progId="Equation.DSMT4">
                  <p:embed/>
                </p:oleObj>
              </mc:Choice>
              <mc:Fallback>
                <p:oleObj name="Equation" r:id="rId7" imgW="495000" imgH="4316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27614" y="1828529"/>
                        <a:ext cx="1016000" cy="874713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" name="Rectangle 6"/>
          <p:cNvSpPr>
            <a:spLocks noChangeArrowheads="1"/>
          </p:cNvSpPr>
          <p:nvPr/>
        </p:nvSpPr>
        <p:spPr bwMode="auto">
          <a:xfrm>
            <a:off x="1407428" y="2901378"/>
            <a:ext cx="190500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c</a:t>
            </a: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= </a:t>
            </a:r>
            <a:r>
              <a:rPr kumimoji="0" lang="en-US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Symbol" pitchFamily="18" charset="2"/>
                <a:ea typeface="Times New Roman" pitchFamily="18" charset="0"/>
                <a:cs typeface="Times New Roman" pitchFamily="18" charset="0"/>
              </a:rPr>
              <a:t>r</a:t>
            </a:r>
            <a:r>
              <a:rPr lang="en-US" b="1" i="1" dirty="0" err="1" smtClean="0"/>
              <a:t>v</a:t>
            </a:r>
            <a:endParaRPr kumimoji="0" lang="en-US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20" name="Object 1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81970078"/>
              </p:ext>
            </p:extLst>
          </p:nvPr>
        </p:nvGraphicFramePr>
        <p:xfrm>
          <a:off x="4149725" y="2771775"/>
          <a:ext cx="1579563" cy="660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637" name="Equation" r:id="rId9" imgW="1130040" imgH="507960" progId="Equation.DSMT4">
                  <p:embed/>
                </p:oleObj>
              </mc:Choice>
              <mc:Fallback>
                <p:oleObj name="Equation" r:id="rId9" imgW="1130040" imgH="50796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49725" y="2771775"/>
                        <a:ext cx="1579563" cy="66040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261882"/>
              </p:ext>
            </p:extLst>
          </p:nvPr>
        </p:nvGraphicFramePr>
        <p:xfrm>
          <a:off x="6729413" y="2770188"/>
          <a:ext cx="1087437" cy="6619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638" name="Equation" r:id="rId11" imgW="647640" imgH="393480" progId="Equation.DSMT4">
                  <p:embed/>
                </p:oleObj>
              </mc:Choice>
              <mc:Fallback>
                <p:oleObj name="Equation" r:id="rId11" imgW="647640" imgH="3934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29413" y="2770188"/>
                        <a:ext cx="1087437" cy="6619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" name="Rectangle 20"/>
          <p:cNvSpPr/>
          <p:nvPr/>
        </p:nvSpPr>
        <p:spPr>
          <a:xfrm>
            <a:off x="2240886" y="3764327"/>
            <a:ext cx="149291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latin typeface="ESSTIXThirteen"/>
                <a:ea typeface="Times New Roman"/>
                <a:cs typeface="Times New Roman"/>
              </a:rPr>
              <a:t>A</a:t>
            </a:r>
            <a:r>
              <a:rPr lang="en-US" i="1" dirty="0">
                <a:latin typeface="Times New Roman"/>
                <a:ea typeface="Times New Roman"/>
              </a:rPr>
              <a:t>=</a:t>
            </a:r>
            <a:r>
              <a:rPr lang="en-US" b="1" dirty="0">
                <a:latin typeface="Times New Roman"/>
                <a:ea typeface="Times New Roman"/>
              </a:rPr>
              <a:t> </a:t>
            </a:r>
            <a:r>
              <a:rPr lang="en-US" b="1" dirty="0" err="1" smtClean="0">
                <a:latin typeface="Times New Roman"/>
                <a:ea typeface="Times New Roman"/>
              </a:rPr>
              <a:t>v</a:t>
            </a:r>
            <a:r>
              <a:rPr lang="en-US" i="1" dirty="0" err="1" smtClean="0">
                <a:latin typeface="Times New Roman"/>
                <a:ea typeface="Times New Roman"/>
              </a:rPr>
              <a:t>c</a:t>
            </a:r>
            <a:r>
              <a:rPr lang="en-US" b="1" dirty="0" smtClean="0">
                <a:latin typeface="Times New Roman"/>
                <a:ea typeface="Times New Roman"/>
              </a:rPr>
              <a:t>= </a:t>
            </a:r>
            <a:r>
              <a:rPr lang="en-US" b="1" dirty="0" err="1" smtClean="0">
                <a:latin typeface="Times New Roman"/>
                <a:ea typeface="Times New Roman"/>
              </a:rPr>
              <a:t>vv</a:t>
            </a:r>
            <a:r>
              <a:rPr lang="en-US" dirty="0" err="1" smtClean="0">
                <a:latin typeface="Symbol"/>
                <a:ea typeface="Times New Roman"/>
                <a:cs typeface="Times New Roman"/>
              </a:rPr>
              <a:t>r</a:t>
            </a:r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152400" y="2911810"/>
            <a:ext cx="192055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Storage</a:t>
            </a:r>
          </a:p>
          <a:p>
            <a:endParaRPr lang="en-US" dirty="0"/>
          </a:p>
          <a:p>
            <a:endParaRPr lang="en-US" dirty="0" smtClean="0"/>
          </a:p>
          <a:p>
            <a:r>
              <a:rPr lang="en-US" dirty="0" err="1" smtClean="0"/>
              <a:t>Advective</a:t>
            </a:r>
            <a:r>
              <a:rPr lang="en-US" dirty="0" smtClean="0"/>
              <a:t> Flux</a:t>
            </a:r>
          </a:p>
          <a:p>
            <a:endParaRPr lang="en-US" dirty="0"/>
          </a:p>
          <a:p>
            <a:r>
              <a:rPr lang="en-US" dirty="0" smtClean="0"/>
              <a:t>Diffusive Flux</a:t>
            </a:r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/>
              <a:t>Source</a:t>
            </a:r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/>
              <a:t>Governing</a:t>
            </a:r>
            <a:endParaRPr lang="en-US" dirty="0"/>
          </a:p>
        </p:txBody>
      </p:sp>
      <p:sp>
        <p:nvSpPr>
          <p:cNvPr id="26" name="Flowchart: Direct Access Storage 25"/>
          <p:cNvSpPr/>
          <p:nvPr/>
        </p:nvSpPr>
        <p:spPr>
          <a:xfrm rot="10800000">
            <a:off x="7611324" y="762000"/>
            <a:ext cx="228601" cy="152400"/>
          </a:xfrm>
          <a:prstGeom prst="flowChartMagneticDrum">
            <a:avLst/>
          </a:prstGeom>
          <a:solidFill>
            <a:srgbClr val="C00000">
              <a:alpha val="6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23" name="Object 2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25210030"/>
              </p:ext>
            </p:extLst>
          </p:nvPr>
        </p:nvGraphicFramePr>
        <p:xfrm>
          <a:off x="4374242" y="3764326"/>
          <a:ext cx="1464714" cy="57907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639" name="Equation" r:id="rId13" imgW="1091880" imgH="431640" progId="Equation.DSMT4">
                  <p:embed/>
                </p:oleObj>
              </mc:Choice>
              <mc:Fallback>
                <p:oleObj name="Equation" r:id="rId13" imgW="1091880" imgH="4316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4374242" y="3764326"/>
                        <a:ext cx="1464714" cy="57907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8" name="Rectangle 1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29" name="Object 2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52511719"/>
              </p:ext>
            </p:extLst>
          </p:nvPr>
        </p:nvGraphicFramePr>
        <p:xfrm>
          <a:off x="2334528" y="4300656"/>
          <a:ext cx="977900" cy="3378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640" name="Equation" r:id="rId15" imgW="520248" imgH="177646" progId="Equation.DSMT4">
                  <p:embed/>
                </p:oleObj>
              </mc:Choice>
              <mc:Fallback>
                <p:oleObj name="Equation" r:id="rId15" imgW="520248" imgH="177646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34528" y="4300656"/>
                        <a:ext cx="977900" cy="33782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240" name="Rectangle 2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10241" name="Object 1024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92059170"/>
              </p:ext>
            </p:extLst>
          </p:nvPr>
        </p:nvGraphicFramePr>
        <p:xfrm>
          <a:off x="2311912" y="4876800"/>
          <a:ext cx="842210" cy="381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641" name="Equation" r:id="rId17" imgW="393359" imgH="177646" progId="Equation.DSMT4">
                  <p:embed/>
                </p:oleObj>
              </mc:Choice>
              <mc:Fallback>
                <p:oleObj name="Equation" r:id="rId17" imgW="393359" imgH="177646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11912" y="4876800"/>
                        <a:ext cx="842210" cy="38100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243" name="Freeform 10242"/>
          <p:cNvSpPr/>
          <p:nvPr/>
        </p:nvSpPr>
        <p:spPr>
          <a:xfrm>
            <a:off x="6937830" y="1214212"/>
            <a:ext cx="319314" cy="1064532"/>
          </a:xfrm>
          <a:custGeom>
            <a:avLst/>
            <a:gdLst>
              <a:gd name="connsiteX0" fmla="*/ 333829 w 333829"/>
              <a:gd name="connsiteY0" fmla="*/ 319314 h 1074057"/>
              <a:gd name="connsiteX1" fmla="*/ 290286 w 333829"/>
              <a:gd name="connsiteY1" fmla="*/ 275771 h 1074057"/>
              <a:gd name="connsiteX2" fmla="*/ 0 w 333829"/>
              <a:gd name="connsiteY2" fmla="*/ 0 h 1074057"/>
              <a:gd name="connsiteX3" fmla="*/ 14515 w 333829"/>
              <a:gd name="connsiteY3" fmla="*/ 711200 h 1074057"/>
              <a:gd name="connsiteX4" fmla="*/ 333829 w 333829"/>
              <a:gd name="connsiteY4" fmla="*/ 1074057 h 1074057"/>
              <a:gd name="connsiteX5" fmla="*/ 333829 w 333829"/>
              <a:gd name="connsiteY5" fmla="*/ 319314 h 1074057"/>
              <a:gd name="connsiteX0" fmla="*/ 329066 w 329066"/>
              <a:gd name="connsiteY0" fmla="*/ 319314 h 1074057"/>
              <a:gd name="connsiteX1" fmla="*/ 285523 w 329066"/>
              <a:gd name="connsiteY1" fmla="*/ 275771 h 1074057"/>
              <a:gd name="connsiteX2" fmla="*/ 0 w 329066"/>
              <a:gd name="connsiteY2" fmla="*/ 0 h 1074057"/>
              <a:gd name="connsiteX3" fmla="*/ 9752 w 329066"/>
              <a:gd name="connsiteY3" fmla="*/ 711200 h 1074057"/>
              <a:gd name="connsiteX4" fmla="*/ 329066 w 329066"/>
              <a:gd name="connsiteY4" fmla="*/ 1074057 h 1074057"/>
              <a:gd name="connsiteX5" fmla="*/ 329066 w 329066"/>
              <a:gd name="connsiteY5" fmla="*/ 319314 h 1074057"/>
              <a:gd name="connsiteX0" fmla="*/ 319314 w 319314"/>
              <a:gd name="connsiteY0" fmla="*/ 305027 h 1059770"/>
              <a:gd name="connsiteX1" fmla="*/ 275771 w 319314"/>
              <a:gd name="connsiteY1" fmla="*/ 261484 h 1059770"/>
              <a:gd name="connsiteX2" fmla="*/ 9298 w 319314"/>
              <a:gd name="connsiteY2" fmla="*/ 0 h 1059770"/>
              <a:gd name="connsiteX3" fmla="*/ 0 w 319314"/>
              <a:gd name="connsiteY3" fmla="*/ 696913 h 1059770"/>
              <a:gd name="connsiteX4" fmla="*/ 319314 w 319314"/>
              <a:gd name="connsiteY4" fmla="*/ 1059770 h 1059770"/>
              <a:gd name="connsiteX5" fmla="*/ 319314 w 319314"/>
              <a:gd name="connsiteY5" fmla="*/ 305027 h 1059770"/>
              <a:gd name="connsiteX0" fmla="*/ 319314 w 319314"/>
              <a:gd name="connsiteY0" fmla="*/ 309789 h 1064532"/>
              <a:gd name="connsiteX1" fmla="*/ 275771 w 319314"/>
              <a:gd name="connsiteY1" fmla="*/ 266246 h 1064532"/>
              <a:gd name="connsiteX2" fmla="*/ 4536 w 319314"/>
              <a:gd name="connsiteY2" fmla="*/ 0 h 1064532"/>
              <a:gd name="connsiteX3" fmla="*/ 0 w 319314"/>
              <a:gd name="connsiteY3" fmla="*/ 701675 h 1064532"/>
              <a:gd name="connsiteX4" fmla="*/ 319314 w 319314"/>
              <a:gd name="connsiteY4" fmla="*/ 1064532 h 1064532"/>
              <a:gd name="connsiteX5" fmla="*/ 319314 w 319314"/>
              <a:gd name="connsiteY5" fmla="*/ 309789 h 10645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19314" h="1064532">
                <a:moveTo>
                  <a:pt x="319314" y="309789"/>
                </a:moveTo>
                <a:cubicBezTo>
                  <a:pt x="304800" y="295275"/>
                  <a:pt x="328234" y="317877"/>
                  <a:pt x="275771" y="266246"/>
                </a:cubicBezTo>
                <a:lnTo>
                  <a:pt x="4536" y="0"/>
                </a:lnTo>
                <a:lnTo>
                  <a:pt x="0" y="701675"/>
                </a:lnTo>
                <a:lnTo>
                  <a:pt x="319314" y="1064532"/>
                </a:lnTo>
                <a:lnTo>
                  <a:pt x="319314" y="309789"/>
                </a:lnTo>
                <a:close/>
              </a:path>
            </a:pathLst>
          </a:custGeom>
          <a:solidFill>
            <a:schemeClr val="accent6">
              <a:lumMod val="75000"/>
              <a:alpha val="44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44" name="Freeform 10243"/>
          <p:cNvSpPr/>
          <p:nvPr/>
        </p:nvSpPr>
        <p:spPr>
          <a:xfrm>
            <a:off x="6937829" y="1219200"/>
            <a:ext cx="1248228" cy="304800"/>
          </a:xfrm>
          <a:custGeom>
            <a:avLst/>
            <a:gdLst>
              <a:gd name="connsiteX0" fmla="*/ 1248228 w 1248228"/>
              <a:gd name="connsiteY0" fmla="*/ 290286 h 304800"/>
              <a:gd name="connsiteX1" fmla="*/ 841828 w 1248228"/>
              <a:gd name="connsiteY1" fmla="*/ 0 h 304800"/>
              <a:gd name="connsiteX2" fmla="*/ 0 w 1248228"/>
              <a:gd name="connsiteY2" fmla="*/ 0 h 304800"/>
              <a:gd name="connsiteX3" fmla="*/ 333828 w 1248228"/>
              <a:gd name="connsiteY3" fmla="*/ 304800 h 304800"/>
              <a:gd name="connsiteX4" fmla="*/ 1248228 w 1248228"/>
              <a:gd name="connsiteY4" fmla="*/ 290286 h 304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48228" h="304800">
                <a:moveTo>
                  <a:pt x="1248228" y="290286"/>
                </a:moveTo>
                <a:lnTo>
                  <a:pt x="841828" y="0"/>
                </a:lnTo>
                <a:lnTo>
                  <a:pt x="0" y="0"/>
                </a:lnTo>
                <a:lnTo>
                  <a:pt x="333828" y="304800"/>
                </a:lnTo>
                <a:lnTo>
                  <a:pt x="1248228" y="290286"/>
                </a:lnTo>
                <a:close/>
              </a:path>
            </a:pathLst>
          </a:custGeom>
          <a:solidFill>
            <a:schemeClr val="accent6">
              <a:lumMod val="75000"/>
              <a:alpha val="5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45" name="Oval 10244"/>
          <p:cNvSpPr/>
          <p:nvPr/>
        </p:nvSpPr>
        <p:spPr>
          <a:xfrm>
            <a:off x="7010400" y="1524000"/>
            <a:ext cx="152400" cy="457200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2426600"/>
              </p:ext>
            </p:extLst>
          </p:nvPr>
        </p:nvGraphicFramePr>
        <p:xfrm>
          <a:off x="6178021" y="4067530"/>
          <a:ext cx="2158246" cy="2260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642" name="Equation" r:id="rId19" imgW="1473120" imgH="1523880" progId="Equation.DSMT4">
                  <p:embed/>
                </p:oleObj>
              </mc:Choice>
              <mc:Fallback>
                <p:oleObj name="Equation" r:id="rId19" imgW="1473120" imgH="1523880" progId="Equation.DSMT4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78021" y="4067530"/>
                        <a:ext cx="2158246" cy="2260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ight Arrow 2"/>
          <p:cNvSpPr/>
          <p:nvPr/>
        </p:nvSpPr>
        <p:spPr>
          <a:xfrm>
            <a:off x="5029200" y="5105400"/>
            <a:ext cx="914400" cy="6096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5430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Conceptual Model</a:t>
            </a:r>
            <a:endParaRPr lang="en-US" sz="2800" dirty="0"/>
          </a:p>
        </p:txBody>
      </p:sp>
      <p:sp>
        <p:nvSpPr>
          <p:cNvPr id="4" name="Rectangle 3"/>
          <p:cNvSpPr/>
          <p:nvPr/>
        </p:nvSpPr>
        <p:spPr bwMode="auto">
          <a:xfrm>
            <a:off x="899886" y="2452914"/>
            <a:ext cx="1204685" cy="3686629"/>
          </a:xfrm>
          <a:prstGeom prst="rect">
            <a:avLst/>
          </a:prstGeom>
          <a:blipFill>
            <a:blip r:embed="rId2" cstate="print"/>
            <a:tile tx="0" ty="0" sx="100000" sy="100000" flip="none" algn="tl"/>
          </a:blip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5" name="Rectangle 4"/>
          <p:cNvSpPr/>
          <p:nvPr/>
        </p:nvSpPr>
        <p:spPr bwMode="auto">
          <a:xfrm>
            <a:off x="899886" y="4238171"/>
            <a:ext cx="1204685" cy="1901372"/>
          </a:xfrm>
          <a:prstGeom prst="rect">
            <a:avLst/>
          </a:prstGeom>
          <a:solidFill>
            <a:srgbClr val="0033CC">
              <a:alpha val="48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6" name="Freeform 5"/>
          <p:cNvSpPr/>
          <p:nvPr/>
        </p:nvSpPr>
        <p:spPr bwMode="auto">
          <a:xfrm>
            <a:off x="885371" y="4223657"/>
            <a:ext cx="1219200" cy="0"/>
          </a:xfrm>
          <a:custGeom>
            <a:avLst/>
            <a:gdLst>
              <a:gd name="connsiteX0" fmla="*/ 0 w 1219200"/>
              <a:gd name="connsiteY0" fmla="*/ 0 h 0"/>
              <a:gd name="connsiteX1" fmla="*/ 1219200 w 1219200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219200">
                <a:moveTo>
                  <a:pt x="0" y="0"/>
                </a:moveTo>
                <a:lnTo>
                  <a:pt x="1219200" y="0"/>
                </a:lnTo>
              </a:path>
            </a:pathLst>
          </a:custGeom>
          <a:solidFill>
            <a:schemeClr val="accent1"/>
          </a:solidFill>
          <a:ln w="349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7" name="Flowchart: Merge 6"/>
          <p:cNvSpPr/>
          <p:nvPr/>
        </p:nvSpPr>
        <p:spPr bwMode="auto">
          <a:xfrm>
            <a:off x="1320800" y="3831771"/>
            <a:ext cx="406400" cy="391886"/>
          </a:xfrm>
          <a:prstGeom prst="flowChartMerg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grpSp>
        <p:nvGrpSpPr>
          <p:cNvPr id="49" name="Group 48"/>
          <p:cNvGrpSpPr/>
          <p:nvPr/>
        </p:nvGrpSpPr>
        <p:grpSpPr>
          <a:xfrm>
            <a:off x="1494971" y="2155372"/>
            <a:ext cx="4992914" cy="3272971"/>
            <a:chOff x="1494971" y="2155372"/>
            <a:chExt cx="4992914" cy="3272971"/>
          </a:xfrm>
        </p:grpSpPr>
        <p:grpSp>
          <p:nvGrpSpPr>
            <p:cNvPr id="48" name="Group 47"/>
            <p:cNvGrpSpPr/>
            <p:nvPr/>
          </p:nvGrpSpPr>
          <p:grpSpPr>
            <a:xfrm>
              <a:off x="4042228" y="2155372"/>
              <a:ext cx="2445657" cy="3113314"/>
              <a:chOff x="4042228" y="2155372"/>
              <a:chExt cx="2445657" cy="3113314"/>
            </a:xfrm>
          </p:grpSpPr>
          <p:sp>
            <p:nvSpPr>
              <p:cNvPr id="38" name="Oval 37"/>
              <p:cNvSpPr/>
              <p:nvPr/>
            </p:nvSpPr>
            <p:spPr bwMode="auto">
              <a:xfrm>
                <a:off x="4042228" y="2155372"/>
                <a:ext cx="2445657" cy="3113314"/>
              </a:xfrm>
              <a:prstGeom prst="ellipse">
                <a:avLst/>
              </a:prstGeom>
              <a:solidFill>
                <a:srgbClr val="0033CC">
                  <a:alpha val="52000"/>
                </a:srgbClr>
              </a:solidFill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2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9" name="Oval 8"/>
              <p:cNvSpPr/>
              <p:nvPr/>
            </p:nvSpPr>
            <p:spPr bwMode="auto">
              <a:xfrm>
                <a:off x="4441371" y="3570514"/>
                <a:ext cx="377372" cy="493486"/>
              </a:xfrm>
              <a:prstGeom prst="ellipse">
                <a:avLst/>
              </a:prstGeom>
              <a:solidFill>
                <a:srgbClr val="996600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2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0" name="Oval 9"/>
              <p:cNvSpPr/>
              <p:nvPr/>
            </p:nvSpPr>
            <p:spPr bwMode="auto">
              <a:xfrm>
                <a:off x="4274456" y="4027714"/>
                <a:ext cx="377372" cy="493486"/>
              </a:xfrm>
              <a:prstGeom prst="ellipse">
                <a:avLst/>
              </a:prstGeom>
              <a:solidFill>
                <a:srgbClr val="996600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2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1" name="Oval 10"/>
              <p:cNvSpPr/>
              <p:nvPr/>
            </p:nvSpPr>
            <p:spPr bwMode="auto">
              <a:xfrm>
                <a:off x="4862285" y="3454399"/>
                <a:ext cx="377372" cy="493486"/>
              </a:xfrm>
              <a:prstGeom prst="ellipse">
                <a:avLst/>
              </a:prstGeom>
              <a:solidFill>
                <a:srgbClr val="996600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2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3" name="Oval 12"/>
              <p:cNvSpPr/>
              <p:nvPr/>
            </p:nvSpPr>
            <p:spPr bwMode="auto">
              <a:xfrm flipV="1">
                <a:off x="4905827" y="3933372"/>
                <a:ext cx="449944" cy="464457"/>
              </a:xfrm>
              <a:prstGeom prst="ellipse">
                <a:avLst/>
              </a:prstGeom>
              <a:solidFill>
                <a:srgbClr val="996600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2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4" name="Oval 13"/>
              <p:cNvSpPr/>
              <p:nvPr/>
            </p:nvSpPr>
            <p:spPr bwMode="auto">
              <a:xfrm>
                <a:off x="5217886" y="3577771"/>
                <a:ext cx="377372" cy="493486"/>
              </a:xfrm>
              <a:prstGeom prst="ellipse">
                <a:avLst/>
              </a:prstGeom>
              <a:solidFill>
                <a:srgbClr val="996600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2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6" name="Oval 15"/>
              <p:cNvSpPr/>
              <p:nvPr/>
            </p:nvSpPr>
            <p:spPr bwMode="auto">
              <a:xfrm>
                <a:off x="4579257" y="3127829"/>
                <a:ext cx="377372" cy="493486"/>
              </a:xfrm>
              <a:prstGeom prst="ellipse">
                <a:avLst/>
              </a:prstGeom>
              <a:solidFill>
                <a:srgbClr val="996600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2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7" name="Oval 16"/>
              <p:cNvSpPr/>
              <p:nvPr/>
            </p:nvSpPr>
            <p:spPr bwMode="auto">
              <a:xfrm>
                <a:off x="4949371" y="2888343"/>
                <a:ext cx="377372" cy="493486"/>
              </a:xfrm>
              <a:prstGeom prst="ellipse">
                <a:avLst/>
              </a:prstGeom>
              <a:solidFill>
                <a:srgbClr val="996600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2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8" name="Oval 17"/>
              <p:cNvSpPr/>
              <p:nvPr/>
            </p:nvSpPr>
            <p:spPr bwMode="auto">
              <a:xfrm>
                <a:off x="5421085" y="3156857"/>
                <a:ext cx="377372" cy="493486"/>
              </a:xfrm>
              <a:prstGeom prst="ellipse">
                <a:avLst/>
              </a:prstGeom>
              <a:solidFill>
                <a:srgbClr val="996600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2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9" name="Oval 18"/>
              <p:cNvSpPr/>
              <p:nvPr/>
            </p:nvSpPr>
            <p:spPr bwMode="auto">
              <a:xfrm>
                <a:off x="5573486" y="3628572"/>
                <a:ext cx="377372" cy="493486"/>
              </a:xfrm>
              <a:prstGeom prst="ellipse">
                <a:avLst/>
              </a:prstGeom>
              <a:solidFill>
                <a:srgbClr val="996600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2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0" name="Oval 19"/>
              <p:cNvSpPr/>
              <p:nvPr/>
            </p:nvSpPr>
            <p:spPr bwMode="auto">
              <a:xfrm>
                <a:off x="5479142" y="4056743"/>
                <a:ext cx="377372" cy="493486"/>
              </a:xfrm>
              <a:prstGeom prst="ellipse">
                <a:avLst/>
              </a:prstGeom>
              <a:solidFill>
                <a:srgbClr val="996600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2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1" name="Oval 20"/>
              <p:cNvSpPr/>
              <p:nvPr/>
            </p:nvSpPr>
            <p:spPr bwMode="auto">
              <a:xfrm>
                <a:off x="5152571" y="4296228"/>
                <a:ext cx="377372" cy="493486"/>
              </a:xfrm>
              <a:prstGeom prst="ellipse">
                <a:avLst/>
              </a:prstGeom>
              <a:solidFill>
                <a:srgbClr val="996600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2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2" name="Oval 21"/>
              <p:cNvSpPr/>
              <p:nvPr/>
            </p:nvSpPr>
            <p:spPr bwMode="auto">
              <a:xfrm>
                <a:off x="4782457" y="4492172"/>
                <a:ext cx="377372" cy="493486"/>
              </a:xfrm>
              <a:prstGeom prst="ellipse">
                <a:avLst/>
              </a:prstGeom>
              <a:solidFill>
                <a:srgbClr val="996600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2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3" name="Oval 22"/>
              <p:cNvSpPr/>
              <p:nvPr/>
            </p:nvSpPr>
            <p:spPr bwMode="auto">
              <a:xfrm>
                <a:off x="4637314" y="2590800"/>
                <a:ext cx="377372" cy="493486"/>
              </a:xfrm>
              <a:prstGeom prst="ellipse">
                <a:avLst/>
              </a:prstGeom>
              <a:solidFill>
                <a:srgbClr val="996600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2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4" name="Oval 23"/>
              <p:cNvSpPr/>
              <p:nvPr/>
            </p:nvSpPr>
            <p:spPr bwMode="auto">
              <a:xfrm>
                <a:off x="4905829" y="2365829"/>
                <a:ext cx="377372" cy="493486"/>
              </a:xfrm>
              <a:prstGeom prst="ellipse">
                <a:avLst/>
              </a:prstGeom>
              <a:solidFill>
                <a:srgbClr val="996600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2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5" name="Oval 24"/>
              <p:cNvSpPr/>
              <p:nvPr/>
            </p:nvSpPr>
            <p:spPr bwMode="auto">
              <a:xfrm>
                <a:off x="5275942" y="2663372"/>
                <a:ext cx="377372" cy="493486"/>
              </a:xfrm>
              <a:prstGeom prst="ellipse">
                <a:avLst/>
              </a:prstGeom>
              <a:solidFill>
                <a:srgbClr val="996600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2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6" name="Oval 25"/>
              <p:cNvSpPr/>
              <p:nvPr/>
            </p:nvSpPr>
            <p:spPr bwMode="auto">
              <a:xfrm>
                <a:off x="4296229" y="2830286"/>
                <a:ext cx="377372" cy="493486"/>
              </a:xfrm>
              <a:prstGeom prst="ellipse">
                <a:avLst/>
              </a:prstGeom>
              <a:solidFill>
                <a:srgbClr val="996600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2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7" name="Oval 26"/>
              <p:cNvSpPr/>
              <p:nvPr/>
            </p:nvSpPr>
            <p:spPr bwMode="auto">
              <a:xfrm>
                <a:off x="4158343" y="3302001"/>
                <a:ext cx="377372" cy="493486"/>
              </a:xfrm>
              <a:prstGeom prst="ellipse">
                <a:avLst/>
              </a:prstGeom>
              <a:solidFill>
                <a:srgbClr val="996600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2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8" name="Oval 27"/>
              <p:cNvSpPr/>
              <p:nvPr/>
            </p:nvSpPr>
            <p:spPr bwMode="auto">
              <a:xfrm>
                <a:off x="4368799" y="4499429"/>
                <a:ext cx="377372" cy="493486"/>
              </a:xfrm>
              <a:prstGeom prst="ellipse">
                <a:avLst/>
              </a:prstGeom>
              <a:solidFill>
                <a:srgbClr val="996600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2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9" name="Oval 28"/>
              <p:cNvSpPr/>
              <p:nvPr/>
            </p:nvSpPr>
            <p:spPr bwMode="auto">
              <a:xfrm>
                <a:off x="4622799" y="4143828"/>
                <a:ext cx="377372" cy="493486"/>
              </a:xfrm>
              <a:prstGeom prst="ellipse">
                <a:avLst/>
              </a:prstGeom>
              <a:solidFill>
                <a:srgbClr val="996600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2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30" name="Oval 29"/>
              <p:cNvSpPr/>
              <p:nvPr/>
            </p:nvSpPr>
            <p:spPr bwMode="auto">
              <a:xfrm>
                <a:off x="5442857" y="4572000"/>
                <a:ext cx="377372" cy="493486"/>
              </a:xfrm>
              <a:prstGeom prst="ellipse">
                <a:avLst/>
              </a:prstGeom>
              <a:solidFill>
                <a:srgbClr val="996600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2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31" name="Oval 30"/>
              <p:cNvSpPr/>
              <p:nvPr/>
            </p:nvSpPr>
            <p:spPr bwMode="auto">
              <a:xfrm>
                <a:off x="5900056" y="3911599"/>
                <a:ext cx="377372" cy="493486"/>
              </a:xfrm>
              <a:prstGeom prst="ellipse">
                <a:avLst/>
              </a:prstGeom>
              <a:solidFill>
                <a:srgbClr val="996600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2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32" name="Oval 31"/>
              <p:cNvSpPr/>
              <p:nvPr/>
            </p:nvSpPr>
            <p:spPr bwMode="auto">
              <a:xfrm>
                <a:off x="5791199" y="4325257"/>
                <a:ext cx="377372" cy="493486"/>
              </a:xfrm>
              <a:prstGeom prst="ellipse">
                <a:avLst/>
              </a:prstGeom>
              <a:solidFill>
                <a:srgbClr val="996600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2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33" name="Oval 32"/>
              <p:cNvSpPr/>
              <p:nvPr/>
            </p:nvSpPr>
            <p:spPr bwMode="auto">
              <a:xfrm>
                <a:off x="5341256" y="2191657"/>
                <a:ext cx="377372" cy="493486"/>
              </a:xfrm>
              <a:prstGeom prst="ellipse">
                <a:avLst/>
              </a:prstGeom>
              <a:solidFill>
                <a:srgbClr val="996600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2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34" name="Oval 33"/>
              <p:cNvSpPr/>
              <p:nvPr/>
            </p:nvSpPr>
            <p:spPr bwMode="auto">
              <a:xfrm>
                <a:off x="5682342" y="2576285"/>
                <a:ext cx="377372" cy="493486"/>
              </a:xfrm>
              <a:prstGeom prst="ellipse">
                <a:avLst/>
              </a:prstGeom>
              <a:solidFill>
                <a:srgbClr val="996600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2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35" name="Oval 34"/>
              <p:cNvSpPr/>
              <p:nvPr/>
            </p:nvSpPr>
            <p:spPr bwMode="auto">
              <a:xfrm>
                <a:off x="5892799" y="2946399"/>
                <a:ext cx="377372" cy="493486"/>
              </a:xfrm>
              <a:prstGeom prst="ellipse">
                <a:avLst/>
              </a:prstGeom>
              <a:solidFill>
                <a:srgbClr val="996600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2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36" name="Oval 35"/>
              <p:cNvSpPr/>
              <p:nvPr/>
            </p:nvSpPr>
            <p:spPr bwMode="auto">
              <a:xfrm>
                <a:off x="5856513" y="3447142"/>
                <a:ext cx="377372" cy="493486"/>
              </a:xfrm>
              <a:prstGeom prst="ellipse">
                <a:avLst/>
              </a:prstGeom>
              <a:solidFill>
                <a:srgbClr val="996600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2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</p:grpSp>
        <p:sp>
          <p:nvSpPr>
            <p:cNvPr id="37" name="Oval 36"/>
            <p:cNvSpPr/>
            <p:nvPr/>
          </p:nvSpPr>
          <p:spPr bwMode="auto">
            <a:xfrm>
              <a:off x="1494971" y="5065486"/>
              <a:ext cx="333829" cy="362857"/>
            </a:xfrm>
            <a:prstGeom prst="ellipse">
              <a:avLst/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39" name="Freeform 38"/>
            <p:cNvSpPr/>
            <p:nvPr/>
          </p:nvSpPr>
          <p:spPr bwMode="auto">
            <a:xfrm>
              <a:off x="1843314" y="4371219"/>
              <a:ext cx="2090057" cy="766838"/>
            </a:xfrm>
            <a:custGeom>
              <a:avLst/>
              <a:gdLst>
                <a:gd name="connsiteX0" fmla="*/ 0 w 2090057"/>
                <a:gd name="connsiteY0" fmla="*/ 766838 h 766838"/>
                <a:gd name="connsiteX1" fmla="*/ 1088572 w 2090057"/>
                <a:gd name="connsiteY1" fmla="*/ 41124 h 766838"/>
                <a:gd name="connsiteX2" fmla="*/ 972457 w 2090057"/>
                <a:gd name="connsiteY2" fmla="*/ 520095 h 766838"/>
                <a:gd name="connsiteX3" fmla="*/ 2090057 w 2090057"/>
                <a:gd name="connsiteY3" fmla="*/ 26610 h 7668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90057" h="766838">
                  <a:moveTo>
                    <a:pt x="0" y="766838"/>
                  </a:moveTo>
                  <a:cubicBezTo>
                    <a:pt x="463248" y="424543"/>
                    <a:pt x="926496" y="82248"/>
                    <a:pt x="1088572" y="41124"/>
                  </a:cubicBezTo>
                  <a:cubicBezTo>
                    <a:pt x="1250648" y="0"/>
                    <a:pt x="805543" y="522514"/>
                    <a:pt x="972457" y="520095"/>
                  </a:cubicBezTo>
                  <a:cubicBezTo>
                    <a:pt x="1139371" y="517676"/>
                    <a:pt x="1614714" y="272143"/>
                    <a:pt x="2090057" y="26610"/>
                  </a:cubicBezTo>
                </a:path>
              </a:pathLst>
            </a:custGeom>
            <a:noFill/>
            <a:ln w="508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stealth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sp>
        <p:nvSpPr>
          <p:cNvPr id="40" name="Down Arrow 39"/>
          <p:cNvSpPr/>
          <p:nvPr/>
        </p:nvSpPr>
        <p:spPr bwMode="auto">
          <a:xfrm>
            <a:off x="1248229" y="1291772"/>
            <a:ext cx="493485" cy="1132114"/>
          </a:xfrm>
          <a:prstGeom prst="down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grpSp>
        <p:nvGrpSpPr>
          <p:cNvPr id="47" name="Group 46"/>
          <p:cNvGrpSpPr/>
          <p:nvPr/>
        </p:nvGrpSpPr>
        <p:grpSpPr>
          <a:xfrm>
            <a:off x="5457371" y="1407886"/>
            <a:ext cx="2598057" cy="1567543"/>
            <a:chOff x="6052457" y="1625600"/>
            <a:chExt cx="2598057" cy="1567543"/>
          </a:xfrm>
        </p:grpSpPr>
        <p:sp>
          <p:nvSpPr>
            <p:cNvPr id="42" name="TextBox 41"/>
            <p:cNvSpPr txBox="1"/>
            <p:nvPr/>
          </p:nvSpPr>
          <p:spPr>
            <a:xfrm>
              <a:off x="6371772" y="1625600"/>
              <a:ext cx="227874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Effective stress on solid</a:t>
              </a:r>
              <a:endParaRPr lang="en-US" dirty="0"/>
            </a:p>
          </p:txBody>
        </p:sp>
        <p:sp>
          <p:nvSpPr>
            <p:cNvPr id="43" name="Freeform 42"/>
            <p:cNvSpPr/>
            <p:nvPr/>
          </p:nvSpPr>
          <p:spPr bwMode="auto">
            <a:xfrm>
              <a:off x="6052457" y="2032000"/>
              <a:ext cx="1291772" cy="1161143"/>
            </a:xfrm>
            <a:custGeom>
              <a:avLst/>
              <a:gdLst>
                <a:gd name="connsiteX0" fmla="*/ 0 w 1291772"/>
                <a:gd name="connsiteY0" fmla="*/ 1161143 h 1161143"/>
                <a:gd name="connsiteX1" fmla="*/ 624114 w 1291772"/>
                <a:gd name="connsiteY1" fmla="*/ 420914 h 1161143"/>
                <a:gd name="connsiteX2" fmla="*/ 580572 w 1291772"/>
                <a:gd name="connsiteY2" fmla="*/ 638629 h 1161143"/>
                <a:gd name="connsiteX3" fmla="*/ 1291772 w 1291772"/>
                <a:gd name="connsiteY3" fmla="*/ 0 h 11611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1772" h="1161143">
                  <a:moveTo>
                    <a:pt x="0" y="1161143"/>
                  </a:moveTo>
                  <a:cubicBezTo>
                    <a:pt x="263676" y="834571"/>
                    <a:pt x="527352" y="508000"/>
                    <a:pt x="624114" y="420914"/>
                  </a:cubicBezTo>
                  <a:cubicBezTo>
                    <a:pt x="720876" y="333828"/>
                    <a:pt x="469296" y="708781"/>
                    <a:pt x="580572" y="638629"/>
                  </a:cubicBezTo>
                  <a:cubicBezTo>
                    <a:pt x="691848" y="568477"/>
                    <a:pt x="991810" y="284238"/>
                    <a:pt x="1291772" y="0"/>
                  </a:cubicBezTo>
                </a:path>
              </a:pathLst>
            </a:cu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grpSp>
        <p:nvGrpSpPr>
          <p:cNvPr id="46" name="Group 45"/>
          <p:cNvGrpSpPr/>
          <p:nvPr/>
        </p:nvGrpSpPr>
        <p:grpSpPr>
          <a:xfrm>
            <a:off x="5442856" y="3280228"/>
            <a:ext cx="2743201" cy="1473645"/>
            <a:chOff x="5471885" y="3309257"/>
            <a:chExt cx="2743201" cy="1473645"/>
          </a:xfrm>
        </p:grpSpPr>
        <p:sp>
          <p:nvSpPr>
            <p:cNvPr id="44" name="Freeform 43"/>
            <p:cNvSpPr/>
            <p:nvPr/>
          </p:nvSpPr>
          <p:spPr bwMode="auto">
            <a:xfrm rot="4476844">
              <a:off x="5406571" y="3374571"/>
              <a:ext cx="1291772" cy="1161143"/>
            </a:xfrm>
            <a:custGeom>
              <a:avLst/>
              <a:gdLst>
                <a:gd name="connsiteX0" fmla="*/ 0 w 1291772"/>
                <a:gd name="connsiteY0" fmla="*/ 1161143 h 1161143"/>
                <a:gd name="connsiteX1" fmla="*/ 624114 w 1291772"/>
                <a:gd name="connsiteY1" fmla="*/ 420914 h 1161143"/>
                <a:gd name="connsiteX2" fmla="*/ 580572 w 1291772"/>
                <a:gd name="connsiteY2" fmla="*/ 638629 h 1161143"/>
                <a:gd name="connsiteX3" fmla="*/ 1291772 w 1291772"/>
                <a:gd name="connsiteY3" fmla="*/ 0 h 11611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1772" h="1161143">
                  <a:moveTo>
                    <a:pt x="0" y="1161143"/>
                  </a:moveTo>
                  <a:cubicBezTo>
                    <a:pt x="263676" y="834571"/>
                    <a:pt x="527352" y="508000"/>
                    <a:pt x="624114" y="420914"/>
                  </a:cubicBezTo>
                  <a:cubicBezTo>
                    <a:pt x="720876" y="333828"/>
                    <a:pt x="469296" y="708781"/>
                    <a:pt x="580572" y="638629"/>
                  </a:cubicBezTo>
                  <a:cubicBezTo>
                    <a:pt x="691848" y="568477"/>
                    <a:pt x="991810" y="284238"/>
                    <a:pt x="1291772" y="0"/>
                  </a:cubicBezTo>
                </a:path>
              </a:pathLst>
            </a:cu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6865257" y="4136571"/>
              <a:ext cx="134982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Pore fluid pressure</a:t>
              </a:r>
              <a:endParaRPr lang="en-US" dirty="0"/>
            </a:p>
          </p:txBody>
        </p:sp>
      </p:grpSp>
      <p:sp>
        <p:nvSpPr>
          <p:cNvPr id="50" name="TextBox 49"/>
          <p:cNvSpPr txBox="1"/>
          <p:nvPr/>
        </p:nvSpPr>
        <p:spPr>
          <a:xfrm>
            <a:off x="1857829" y="1465943"/>
            <a:ext cx="18723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Total stress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6371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28600"/>
            <a:ext cx="8229600" cy="1143000"/>
          </a:xfrm>
        </p:spPr>
        <p:txBody>
          <a:bodyPr/>
          <a:lstStyle/>
          <a:p>
            <a:r>
              <a:rPr lang="en-US" dirty="0" smtClean="0"/>
              <a:t>Governing </a:t>
            </a:r>
            <a:r>
              <a:rPr lang="en-US" dirty="0" err="1" smtClean="0"/>
              <a:t>Eqns</a:t>
            </a:r>
            <a:endParaRPr lang="en-US" dirty="0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58504900"/>
              </p:ext>
            </p:extLst>
          </p:nvPr>
        </p:nvGraphicFramePr>
        <p:xfrm>
          <a:off x="3276600" y="1447800"/>
          <a:ext cx="1504950" cy="485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641" name="Equation" r:id="rId3" imgW="723600" imgH="228600" progId="Equation.DSMT4">
                  <p:embed/>
                </p:oleObj>
              </mc:Choice>
              <mc:Fallback>
                <p:oleObj name="Equation" r:id="rId3" imgW="723600" imgH="228600" progId="Equation.DSMT4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76600" y="1447800"/>
                        <a:ext cx="1504950" cy="4857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81261087"/>
              </p:ext>
            </p:extLst>
          </p:nvPr>
        </p:nvGraphicFramePr>
        <p:xfrm>
          <a:off x="2723461" y="4876800"/>
          <a:ext cx="3579812" cy="762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642" name="Equation" r:id="rId5" imgW="1879560" imgH="393480" progId="Equation.DSMT4">
                  <p:embed/>
                </p:oleObj>
              </mc:Choice>
              <mc:Fallback>
                <p:oleObj name="Equation" r:id="rId5" imgW="1879560" imgH="393480" progId="Equation.DSMT4">
                  <p:embed/>
                  <p:pic>
                    <p:nvPicPr>
                      <p:cNvPr id="0" name="Object 1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23461" y="4876800"/>
                        <a:ext cx="3579812" cy="762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68791198"/>
              </p:ext>
            </p:extLst>
          </p:nvPr>
        </p:nvGraphicFramePr>
        <p:xfrm>
          <a:off x="3276600" y="3810000"/>
          <a:ext cx="2420469" cy="762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643" name="Equation" r:id="rId7" imgW="1346040" imgH="419040" progId="Equation.DSMT4">
                  <p:embed/>
                </p:oleObj>
              </mc:Choice>
              <mc:Fallback>
                <p:oleObj name="Equation" r:id="rId7" imgW="1346040" imgH="419040" progId="Equation.DSMT4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76600" y="3810000"/>
                        <a:ext cx="2420469" cy="762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/>
          <p:cNvGraphicFramePr>
            <a:graphicFrameLocks noGrp="1" noChangeAspect="1"/>
          </p:cNvGraphicFramePr>
          <p:nvPr>
            <p:extLst>
              <p:ext uri="{D42A27DB-BD31-4B8C-83A1-F6EECF244321}">
                <p14:modId xmlns:p14="http://schemas.microsoft.com/office/powerpoint/2010/main" val="165039555"/>
              </p:ext>
            </p:extLst>
          </p:nvPr>
        </p:nvGraphicFramePr>
        <p:xfrm>
          <a:off x="6477000" y="1511968"/>
          <a:ext cx="2016125" cy="53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644" name="Equation" r:id="rId9" imgW="863280" imgH="228600" progId="Equation.DSMT4">
                  <p:embed/>
                </p:oleObj>
              </mc:Choice>
              <mc:Fallback>
                <p:oleObj name="Equation" r:id="rId9" imgW="863280" imgH="228600" progId="Equation.DSMT4">
                  <p:embed/>
                  <p:pic>
                    <p:nvPicPr>
                      <p:cNvPr id="0" name="Content Placeholder 3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77000" y="1511968"/>
                        <a:ext cx="2016125" cy="533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50325640"/>
              </p:ext>
            </p:extLst>
          </p:nvPr>
        </p:nvGraphicFramePr>
        <p:xfrm>
          <a:off x="2895600" y="2362200"/>
          <a:ext cx="2597150" cy="4079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645" name="Equation" r:id="rId11" imgW="1688760" imgH="241200" progId="Equation.DSMT4">
                  <p:embed/>
                </p:oleObj>
              </mc:Choice>
              <mc:Fallback>
                <p:oleObj name="Equation" r:id="rId11" imgW="1688760" imgH="241200" progId="Equation.DSMT4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95600" y="2362200"/>
                        <a:ext cx="2597150" cy="4079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457200" y="1524000"/>
            <a:ext cx="2266261" cy="42473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2. Momentum/solid</a:t>
            </a:r>
          </a:p>
          <a:p>
            <a:endParaRPr lang="en-US" dirty="0" smtClean="0"/>
          </a:p>
          <a:p>
            <a:r>
              <a:rPr lang="en-US" dirty="0" smtClean="0"/>
              <a:t>3.  Constitutive</a:t>
            </a:r>
            <a:endParaRPr lang="en-US" dirty="0"/>
          </a:p>
          <a:p>
            <a:r>
              <a:rPr lang="en-US" dirty="0" smtClean="0"/>
              <a:t>	Hooke’s Law</a:t>
            </a:r>
          </a:p>
          <a:p>
            <a:r>
              <a:rPr lang="en-US" dirty="0"/>
              <a:t>	</a:t>
            </a:r>
            <a:r>
              <a:rPr lang="en-US" dirty="0" err="1" smtClean="0"/>
              <a:t>poroelastic</a:t>
            </a:r>
            <a:r>
              <a:rPr lang="en-US" dirty="0" smtClean="0"/>
              <a:t> 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r>
              <a:rPr lang="en-US" dirty="0" smtClean="0"/>
              <a:t>4.  Momentum/fluid</a:t>
            </a:r>
          </a:p>
          <a:p>
            <a:r>
              <a:rPr lang="en-US" dirty="0"/>
              <a:t>	</a:t>
            </a:r>
            <a:r>
              <a:rPr lang="en-US" dirty="0" smtClean="0"/>
              <a:t>Darcy’s Law</a:t>
            </a:r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/>
              <a:t>5.  Mass/Fluid</a:t>
            </a:r>
          </a:p>
          <a:p>
            <a:r>
              <a:rPr lang="en-US" dirty="0"/>
              <a:t>	</a:t>
            </a:r>
            <a:r>
              <a:rPr lang="en-US" dirty="0" err="1" smtClean="0"/>
              <a:t>Poroelastic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172200" y="1600200"/>
            <a:ext cx="6096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4791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42185939"/>
              </p:ext>
            </p:extLst>
          </p:nvPr>
        </p:nvGraphicFramePr>
        <p:xfrm>
          <a:off x="3276600" y="1447800"/>
          <a:ext cx="1504950" cy="485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761" name="Equation" r:id="rId3" imgW="723600" imgH="228600" progId="Equation.DSMT4">
                  <p:embed/>
                </p:oleObj>
              </mc:Choice>
              <mc:Fallback>
                <p:oleObj name="Equation" r:id="rId3" imgW="723600" imgH="2286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76600" y="1447800"/>
                        <a:ext cx="1504950" cy="4857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70895039"/>
              </p:ext>
            </p:extLst>
          </p:nvPr>
        </p:nvGraphicFramePr>
        <p:xfrm>
          <a:off x="2723461" y="4876800"/>
          <a:ext cx="3579812" cy="762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762" name="Equation" r:id="rId5" imgW="1879560" imgH="393480" progId="Equation.DSMT4">
                  <p:embed/>
                </p:oleObj>
              </mc:Choice>
              <mc:Fallback>
                <p:oleObj name="Equation" r:id="rId5" imgW="1879560" imgH="3934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23461" y="4876800"/>
                        <a:ext cx="3579812" cy="762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04282964"/>
              </p:ext>
            </p:extLst>
          </p:nvPr>
        </p:nvGraphicFramePr>
        <p:xfrm>
          <a:off x="3276600" y="3810000"/>
          <a:ext cx="2420469" cy="762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763" name="Equation" r:id="rId7" imgW="1346040" imgH="419040" progId="Equation.DSMT4">
                  <p:embed/>
                </p:oleObj>
              </mc:Choice>
              <mc:Fallback>
                <p:oleObj name="Equation" r:id="rId7" imgW="1346040" imgH="4190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76600" y="3810000"/>
                        <a:ext cx="2420469" cy="762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/>
          <p:cNvGraphicFramePr>
            <a:graphicFrameLocks noGrp="1" noChangeAspect="1"/>
          </p:cNvGraphicFramePr>
          <p:nvPr>
            <p:extLst>
              <p:ext uri="{D42A27DB-BD31-4B8C-83A1-F6EECF244321}">
                <p14:modId xmlns:p14="http://schemas.microsoft.com/office/powerpoint/2010/main" val="3128019285"/>
              </p:ext>
            </p:extLst>
          </p:nvPr>
        </p:nvGraphicFramePr>
        <p:xfrm>
          <a:off x="6477000" y="1527208"/>
          <a:ext cx="2016125" cy="53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764" name="Equation" r:id="rId9" imgW="863280" imgH="228600" progId="Equation.DSMT4">
                  <p:embed/>
                </p:oleObj>
              </mc:Choice>
              <mc:Fallback>
                <p:oleObj name="Equation" r:id="rId9" imgW="863280" imgH="228600" progId="Equation.DSMT4">
                  <p:embed/>
                  <p:pic>
                    <p:nvPicPr>
                      <p:cNvPr id="0" name="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77000" y="1527208"/>
                        <a:ext cx="2016125" cy="533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75788348"/>
              </p:ext>
            </p:extLst>
          </p:nvPr>
        </p:nvGraphicFramePr>
        <p:xfrm>
          <a:off x="2895600" y="2362200"/>
          <a:ext cx="2597150" cy="4079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765" name="Equation" r:id="rId11" imgW="1688760" imgH="241200" progId="Equation.DSMT4">
                  <p:embed/>
                </p:oleObj>
              </mc:Choice>
              <mc:Fallback>
                <p:oleObj name="Equation" r:id="rId11" imgW="1688760" imgH="2412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95600" y="2362200"/>
                        <a:ext cx="2597150" cy="4079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457200" y="1524000"/>
            <a:ext cx="2266261" cy="42473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Momentum/solid</a:t>
            </a:r>
          </a:p>
          <a:p>
            <a:endParaRPr lang="en-US" dirty="0" smtClean="0"/>
          </a:p>
          <a:p>
            <a:r>
              <a:rPr lang="en-US" dirty="0" smtClean="0"/>
              <a:t>Constitutive</a:t>
            </a:r>
            <a:endParaRPr lang="en-US" dirty="0"/>
          </a:p>
          <a:p>
            <a:r>
              <a:rPr lang="en-US" dirty="0" smtClean="0"/>
              <a:t>	Hooke’s Law</a:t>
            </a:r>
          </a:p>
          <a:p>
            <a:r>
              <a:rPr lang="en-US" dirty="0"/>
              <a:t>	</a:t>
            </a:r>
            <a:r>
              <a:rPr lang="en-US" dirty="0" err="1" smtClean="0"/>
              <a:t>poroelastic</a:t>
            </a:r>
            <a:r>
              <a:rPr lang="en-US" dirty="0" smtClean="0"/>
              <a:t> 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r>
              <a:rPr lang="en-US" dirty="0" smtClean="0"/>
              <a:t>Momentum/fluid</a:t>
            </a:r>
          </a:p>
          <a:p>
            <a:r>
              <a:rPr lang="en-US" dirty="0"/>
              <a:t>	</a:t>
            </a:r>
            <a:r>
              <a:rPr lang="en-US" dirty="0" smtClean="0"/>
              <a:t>Darcy’s Law</a:t>
            </a:r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/>
              <a:t>Mass/Fluid</a:t>
            </a:r>
          </a:p>
          <a:p>
            <a:r>
              <a:rPr lang="en-US" dirty="0"/>
              <a:t>	</a:t>
            </a:r>
            <a:r>
              <a:rPr lang="en-US" dirty="0" err="1" smtClean="0"/>
              <a:t>Poroelastic</a:t>
            </a:r>
            <a:endParaRPr lang="en-US" dirty="0" smtClean="0"/>
          </a:p>
          <a:p>
            <a:endParaRPr lang="en-US" dirty="0"/>
          </a:p>
        </p:txBody>
      </p:sp>
      <p:pic>
        <p:nvPicPr>
          <p:cNvPr id="11" name="Picture 22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321177"/>
            <a:ext cx="8271932" cy="4652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0" y="152400"/>
            <a:ext cx="8229600" cy="1143000"/>
          </a:xfrm>
        </p:spPr>
        <p:txBody>
          <a:bodyPr/>
          <a:lstStyle/>
          <a:p>
            <a:r>
              <a:rPr lang="en-US" dirty="0" smtClean="0"/>
              <a:t>Governing </a:t>
            </a:r>
            <a:r>
              <a:rPr lang="en-US" dirty="0" err="1" smtClean="0"/>
              <a:t>Eqns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3200" dirty="0" smtClean="0"/>
              <a:t>Implementation in </a:t>
            </a:r>
            <a:r>
              <a:rPr lang="en-US" sz="3200" dirty="0" err="1" smtClean="0"/>
              <a:t>Comsol</a:t>
            </a:r>
            <a:endParaRPr lang="en-US" sz="3200" dirty="0"/>
          </a:p>
        </p:txBody>
      </p:sp>
      <p:sp>
        <p:nvSpPr>
          <p:cNvPr id="9" name="Right Arrow 8"/>
          <p:cNvSpPr/>
          <p:nvPr/>
        </p:nvSpPr>
        <p:spPr>
          <a:xfrm rot="9126112">
            <a:off x="1361729" y="4585051"/>
            <a:ext cx="457200" cy="304800"/>
          </a:xfrm>
          <a:prstGeom prst="right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ight Arrow 12"/>
          <p:cNvSpPr/>
          <p:nvPr/>
        </p:nvSpPr>
        <p:spPr>
          <a:xfrm rot="12625698">
            <a:off x="1447800" y="4971586"/>
            <a:ext cx="457200" cy="304800"/>
          </a:xfrm>
          <a:prstGeom prst="right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2362200" y="3886200"/>
            <a:ext cx="2590800" cy="762000"/>
          </a:xfrm>
          <a:prstGeom prst="rect">
            <a:avLst/>
          </a:prstGeom>
          <a:noFill/>
          <a:ln w="6032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5064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28600"/>
            <a:ext cx="8229600" cy="1143000"/>
          </a:xfrm>
        </p:spPr>
        <p:txBody>
          <a:bodyPr/>
          <a:lstStyle/>
          <a:p>
            <a:r>
              <a:rPr lang="en-US" dirty="0" smtClean="0"/>
              <a:t>Governing </a:t>
            </a:r>
            <a:r>
              <a:rPr lang="en-US" dirty="0" err="1" smtClean="0"/>
              <a:t>Eqns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3200" dirty="0" smtClean="0"/>
              <a:t>Implementation in </a:t>
            </a:r>
            <a:r>
              <a:rPr lang="en-US" sz="3200" dirty="0" err="1" smtClean="0"/>
              <a:t>Comsol</a:t>
            </a:r>
            <a:endParaRPr lang="en-US" sz="3200" dirty="0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25065395"/>
              </p:ext>
            </p:extLst>
          </p:nvPr>
        </p:nvGraphicFramePr>
        <p:xfrm>
          <a:off x="2916927" y="1620708"/>
          <a:ext cx="969273" cy="31286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874" name="Equation" r:id="rId3" imgW="723600" imgH="228600" progId="Equation.DSMT4">
                  <p:embed/>
                </p:oleObj>
              </mc:Choice>
              <mc:Fallback>
                <p:oleObj name="Equation" r:id="rId3" imgW="723600" imgH="2286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16927" y="1620708"/>
                        <a:ext cx="969273" cy="31286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05702529"/>
              </p:ext>
            </p:extLst>
          </p:nvPr>
        </p:nvGraphicFramePr>
        <p:xfrm>
          <a:off x="2363788" y="5022780"/>
          <a:ext cx="2894012" cy="6160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875" name="Equation" r:id="rId5" imgW="1879560" imgH="393480" progId="Equation.DSMT4">
                  <p:embed/>
                </p:oleObj>
              </mc:Choice>
              <mc:Fallback>
                <p:oleObj name="Equation" r:id="rId5" imgW="1879560" imgH="3934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63788" y="5022780"/>
                        <a:ext cx="2894012" cy="61602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75504143"/>
              </p:ext>
            </p:extLst>
          </p:nvPr>
        </p:nvGraphicFramePr>
        <p:xfrm>
          <a:off x="2418661" y="3886200"/>
          <a:ext cx="1731273" cy="54503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876" name="Equation" r:id="rId7" imgW="1346040" imgH="419040" progId="Equation.DSMT4">
                  <p:embed/>
                </p:oleObj>
              </mc:Choice>
              <mc:Fallback>
                <p:oleObj name="Equation" r:id="rId7" imgW="1346040" imgH="4190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18661" y="3886200"/>
                        <a:ext cx="1731273" cy="54503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13114173"/>
              </p:ext>
            </p:extLst>
          </p:nvPr>
        </p:nvGraphicFramePr>
        <p:xfrm>
          <a:off x="2535926" y="2350328"/>
          <a:ext cx="2672731" cy="4198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877" name="Equation" r:id="rId9" imgW="1688760" imgH="241200" progId="Equation.DSMT4">
                  <p:embed/>
                </p:oleObj>
              </mc:Choice>
              <mc:Fallback>
                <p:oleObj name="Equation" r:id="rId9" imgW="1688760" imgH="2412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35926" y="2350328"/>
                        <a:ext cx="2672731" cy="41986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152400" y="1524000"/>
            <a:ext cx="2266261" cy="42473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Momentum/solid</a:t>
            </a:r>
          </a:p>
          <a:p>
            <a:endParaRPr lang="en-US" dirty="0" smtClean="0"/>
          </a:p>
          <a:p>
            <a:r>
              <a:rPr lang="en-US" dirty="0" smtClean="0"/>
              <a:t>Constitutive</a:t>
            </a:r>
            <a:endParaRPr lang="en-US" dirty="0"/>
          </a:p>
          <a:p>
            <a:r>
              <a:rPr lang="en-US" dirty="0" smtClean="0"/>
              <a:t>	Hooke’s Law</a:t>
            </a:r>
          </a:p>
          <a:p>
            <a:r>
              <a:rPr lang="en-US" dirty="0"/>
              <a:t>	</a:t>
            </a:r>
            <a:r>
              <a:rPr lang="en-US" dirty="0" err="1" smtClean="0"/>
              <a:t>poroelastic</a:t>
            </a:r>
            <a:r>
              <a:rPr lang="en-US" dirty="0" smtClean="0"/>
              <a:t> 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r>
              <a:rPr lang="en-US" dirty="0" smtClean="0"/>
              <a:t>Momentum/fluid</a:t>
            </a:r>
          </a:p>
          <a:p>
            <a:r>
              <a:rPr lang="en-US" dirty="0"/>
              <a:t>	</a:t>
            </a:r>
            <a:r>
              <a:rPr lang="en-US" dirty="0" smtClean="0"/>
              <a:t>Darcy’s Law</a:t>
            </a:r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/>
              <a:t>Mass/Fluid</a:t>
            </a:r>
          </a:p>
          <a:p>
            <a:r>
              <a:rPr lang="en-US" dirty="0"/>
              <a:t>	</a:t>
            </a:r>
            <a:r>
              <a:rPr lang="en-US" dirty="0" err="1" smtClean="0"/>
              <a:t>Poroelastic</a:t>
            </a:r>
            <a:endParaRPr lang="en-US" dirty="0" smtClean="0"/>
          </a:p>
          <a:p>
            <a:endParaRPr lang="en-US" dirty="0"/>
          </a:p>
        </p:txBody>
      </p:sp>
      <p:pic>
        <p:nvPicPr>
          <p:cNvPr id="11" name="Picture 22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43" t="53176" r="56181" b="30096"/>
          <a:stretch/>
        </p:blipFill>
        <p:spPr bwMode="auto">
          <a:xfrm>
            <a:off x="6036686" y="1524000"/>
            <a:ext cx="3069214" cy="16526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5" name="Picture 7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00" t="41944" r="60000" b="26667"/>
          <a:stretch/>
        </p:blipFill>
        <p:spPr bwMode="auto">
          <a:xfrm>
            <a:off x="5867399" y="3505200"/>
            <a:ext cx="3171721" cy="28000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Freeform 11"/>
          <p:cNvSpPr/>
          <p:nvPr/>
        </p:nvSpPr>
        <p:spPr>
          <a:xfrm>
            <a:off x="4133850" y="1598669"/>
            <a:ext cx="1905000" cy="458731"/>
          </a:xfrm>
          <a:custGeom>
            <a:avLst/>
            <a:gdLst>
              <a:gd name="connsiteX0" fmla="*/ 1905000 w 1905000"/>
              <a:gd name="connsiteY0" fmla="*/ 458731 h 458731"/>
              <a:gd name="connsiteX1" fmla="*/ 914400 w 1905000"/>
              <a:gd name="connsiteY1" fmla="*/ 1531 h 458731"/>
              <a:gd name="connsiteX2" fmla="*/ 1123950 w 1905000"/>
              <a:gd name="connsiteY2" fmla="*/ 306331 h 458731"/>
              <a:gd name="connsiteX3" fmla="*/ 0 w 1905000"/>
              <a:gd name="connsiteY3" fmla="*/ 192031 h 4587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05000" h="458731">
                <a:moveTo>
                  <a:pt x="1905000" y="458731"/>
                </a:moveTo>
                <a:cubicBezTo>
                  <a:pt x="1474787" y="242831"/>
                  <a:pt x="1044575" y="26931"/>
                  <a:pt x="914400" y="1531"/>
                </a:cubicBezTo>
                <a:cubicBezTo>
                  <a:pt x="784225" y="-23869"/>
                  <a:pt x="1276350" y="274581"/>
                  <a:pt x="1123950" y="306331"/>
                </a:cubicBezTo>
                <a:cubicBezTo>
                  <a:pt x="971550" y="338081"/>
                  <a:pt x="485775" y="265056"/>
                  <a:pt x="0" y="192031"/>
                </a:cubicBezTo>
              </a:path>
            </a:pathLst>
          </a:custGeom>
          <a:noFill/>
          <a:ln w="41275">
            <a:solidFill>
              <a:srgbClr val="C00000"/>
            </a:solidFill>
            <a:tailEnd type="stealth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 12"/>
          <p:cNvSpPr/>
          <p:nvPr/>
        </p:nvSpPr>
        <p:spPr>
          <a:xfrm>
            <a:off x="3674486" y="2048989"/>
            <a:ext cx="2343150" cy="2057400"/>
          </a:xfrm>
          <a:custGeom>
            <a:avLst/>
            <a:gdLst>
              <a:gd name="connsiteX0" fmla="*/ 1905000 w 1905000"/>
              <a:gd name="connsiteY0" fmla="*/ 458731 h 458731"/>
              <a:gd name="connsiteX1" fmla="*/ 914400 w 1905000"/>
              <a:gd name="connsiteY1" fmla="*/ 1531 h 458731"/>
              <a:gd name="connsiteX2" fmla="*/ 1123950 w 1905000"/>
              <a:gd name="connsiteY2" fmla="*/ 306331 h 458731"/>
              <a:gd name="connsiteX3" fmla="*/ 0 w 1905000"/>
              <a:gd name="connsiteY3" fmla="*/ 192031 h 458731"/>
              <a:gd name="connsiteX0" fmla="*/ 1905000 w 1905000"/>
              <a:gd name="connsiteY0" fmla="*/ 629704 h 629704"/>
              <a:gd name="connsiteX1" fmla="*/ 1295400 w 1905000"/>
              <a:gd name="connsiteY1" fmla="*/ 1054 h 629704"/>
              <a:gd name="connsiteX2" fmla="*/ 1123950 w 1905000"/>
              <a:gd name="connsiteY2" fmla="*/ 477304 h 629704"/>
              <a:gd name="connsiteX3" fmla="*/ 0 w 1905000"/>
              <a:gd name="connsiteY3" fmla="*/ 363004 h 629704"/>
              <a:gd name="connsiteX0" fmla="*/ 2343150 w 2343150"/>
              <a:gd name="connsiteY0" fmla="*/ 2057400 h 2057400"/>
              <a:gd name="connsiteX1" fmla="*/ 1733550 w 2343150"/>
              <a:gd name="connsiteY1" fmla="*/ 1428750 h 2057400"/>
              <a:gd name="connsiteX2" fmla="*/ 1562100 w 2343150"/>
              <a:gd name="connsiteY2" fmla="*/ 1905000 h 2057400"/>
              <a:gd name="connsiteX3" fmla="*/ 0 w 2343150"/>
              <a:gd name="connsiteY3" fmla="*/ 0 h 2057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43150" h="2057400">
                <a:moveTo>
                  <a:pt x="2343150" y="2057400"/>
                </a:moveTo>
                <a:cubicBezTo>
                  <a:pt x="1912937" y="1841500"/>
                  <a:pt x="1863725" y="1454150"/>
                  <a:pt x="1733550" y="1428750"/>
                </a:cubicBezTo>
                <a:cubicBezTo>
                  <a:pt x="1603375" y="1403350"/>
                  <a:pt x="1851025" y="2143125"/>
                  <a:pt x="1562100" y="1905000"/>
                </a:cubicBezTo>
                <a:cubicBezTo>
                  <a:pt x="1273175" y="1666875"/>
                  <a:pt x="485775" y="73025"/>
                  <a:pt x="0" y="0"/>
                </a:cubicBezTo>
              </a:path>
            </a:pathLst>
          </a:custGeom>
          <a:noFill/>
          <a:ln w="41275">
            <a:solidFill>
              <a:srgbClr val="C00000"/>
            </a:solidFill>
            <a:tailEnd type="stealth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9145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28600"/>
            <a:ext cx="8229600" cy="1143000"/>
          </a:xfrm>
        </p:spPr>
        <p:txBody>
          <a:bodyPr/>
          <a:lstStyle/>
          <a:p>
            <a:r>
              <a:rPr lang="en-US" dirty="0" smtClean="0"/>
              <a:t>Governing </a:t>
            </a:r>
            <a:r>
              <a:rPr lang="en-US" dirty="0" err="1" smtClean="0"/>
              <a:t>Eqns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3200" dirty="0" smtClean="0"/>
              <a:t>Implementation in </a:t>
            </a:r>
            <a:r>
              <a:rPr lang="en-US" sz="3200" dirty="0" err="1" smtClean="0"/>
              <a:t>Comsol</a:t>
            </a:r>
            <a:endParaRPr lang="en-US" sz="3200" dirty="0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25065395"/>
              </p:ext>
            </p:extLst>
          </p:nvPr>
        </p:nvGraphicFramePr>
        <p:xfrm>
          <a:off x="2916927" y="1620708"/>
          <a:ext cx="969273" cy="31286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894" name="Equation" r:id="rId3" imgW="723600" imgH="228600" progId="Equation.DSMT4">
                  <p:embed/>
                </p:oleObj>
              </mc:Choice>
              <mc:Fallback>
                <p:oleObj name="Equation" r:id="rId3" imgW="723600" imgH="2286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16927" y="1620708"/>
                        <a:ext cx="969273" cy="31286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05702529"/>
              </p:ext>
            </p:extLst>
          </p:nvPr>
        </p:nvGraphicFramePr>
        <p:xfrm>
          <a:off x="2363788" y="5022780"/>
          <a:ext cx="2894012" cy="6160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895" name="Equation" r:id="rId5" imgW="1879560" imgH="393480" progId="Equation.DSMT4">
                  <p:embed/>
                </p:oleObj>
              </mc:Choice>
              <mc:Fallback>
                <p:oleObj name="Equation" r:id="rId5" imgW="1879560" imgH="3934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63788" y="5022780"/>
                        <a:ext cx="2894012" cy="61602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75504143"/>
              </p:ext>
            </p:extLst>
          </p:nvPr>
        </p:nvGraphicFramePr>
        <p:xfrm>
          <a:off x="2418661" y="3886200"/>
          <a:ext cx="1731273" cy="54503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896" name="Equation" r:id="rId7" imgW="1346040" imgH="419040" progId="Equation.DSMT4">
                  <p:embed/>
                </p:oleObj>
              </mc:Choice>
              <mc:Fallback>
                <p:oleObj name="Equation" r:id="rId7" imgW="1346040" imgH="4190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18661" y="3886200"/>
                        <a:ext cx="1731273" cy="54503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13114173"/>
              </p:ext>
            </p:extLst>
          </p:nvPr>
        </p:nvGraphicFramePr>
        <p:xfrm>
          <a:off x="2535926" y="2350328"/>
          <a:ext cx="2672731" cy="4198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897" name="Equation" r:id="rId9" imgW="1688760" imgH="241200" progId="Equation.DSMT4">
                  <p:embed/>
                </p:oleObj>
              </mc:Choice>
              <mc:Fallback>
                <p:oleObj name="Equation" r:id="rId9" imgW="1688760" imgH="2412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35926" y="2350328"/>
                        <a:ext cx="2672731" cy="41986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152400" y="1524000"/>
            <a:ext cx="2266261" cy="42473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Momentum/solid</a:t>
            </a:r>
          </a:p>
          <a:p>
            <a:endParaRPr lang="en-US" dirty="0" smtClean="0"/>
          </a:p>
          <a:p>
            <a:r>
              <a:rPr lang="en-US" dirty="0" smtClean="0"/>
              <a:t>Constitutive</a:t>
            </a:r>
            <a:endParaRPr lang="en-US" dirty="0"/>
          </a:p>
          <a:p>
            <a:r>
              <a:rPr lang="en-US" dirty="0" smtClean="0"/>
              <a:t>	Hooke’s Law</a:t>
            </a:r>
          </a:p>
          <a:p>
            <a:r>
              <a:rPr lang="en-US" dirty="0"/>
              <a:t>	</a:t>
            </a:r>
            <a:r>
              <a:rPr lang="en-US" dirty="0" err="1" smtClean="0"/>
              <a:t>poroelastic</a:t>
            </a:r>
            <a:r>
              <a:rPr lang="en-US" dirty="0" smtClean="0"/>
              <a:t> 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r>
              <a:rPr lang="en-US" dirty="0" smtClean="0"/>
              <a:t>Momentum/fluid</a:t>
            </a:r>
          </a:p>
          <a:p>
            <a:r>
              <a:rPr lang="en-US" dirty="0"/>
              <a:t>	</a:t>
            </a:r>
            <a:r>
              <a:rPr lang="en-US" dirty="0" smtClean="0"/>
              <a:t>Darcy’s Law</a:t>
            </a:r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/>
              <a:t>Mass/Fluid</a:t>
            </a:r>
          </a:p>
          <a:p>
            <a:r>
              <a:rPr lang="en-US" dirty="0"/>
              <a:t>	</a:t>
            </a:r>
            <a:r>
              <a:rPr lang="en-US" dirty="0" err="1" smtClean="0"/>
              <a:t>Poroelastic</a:t>
            </a:r>
            <a:endParaRPr lang="en-US" dirty="0" smtClean="0"/>
          </a:p>
          <a:p>
            <a:endParaRPr lang="en-US" dirty="0"/>
          </a:p>
        </p:txBody>
      </p:sp>
      <p:pic>
        <p:nvPicPr>
          <p:cNvPr id="11" name="Picture 22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43" t="53176" r="56181" b="30096"/>
          <a:stretch/>
        </p:blipFill>
        <p:spPr bwMode="auto">
          <a:xfrm>
            <a:off x="6036686" y="1524000"/>
            <a:ext cx="3069214" cy="16526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5" name="Picture 7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00" t="41944" r="60000" b="26667"/>
          <a:stretch/>
        </p:blipFill>
        <p:spPr bwMode="auto">
          <a:xfrm>
            <a:off x="5867399" y="3505200"/>
            <a:ext cx="3171721" cy="28000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Freeform 6"/>
          <p:cNvSpPr/>
          <p:nvPr/>
        </p:nvSpPr>
        <p:spPr>
          <a:xfrm rot="18315176">
            <a:off x="3285828" y="3496874"/>
            <a:ext cx="3250839" cy="458641"/>
          </a:xfrm>
          <a:custGeom>
            <a:avLst/>
            <a:gdLst>
              <a:gd name="connsiteX0" fmla="*/ 1905000 w 1905000"/>
              <a:gd name="connsiteY0" fmla="*/ 458731 h 458731"/>
              <a:gd name="connsiteX1" fmla="*/ 914400 w 1905000"/>
              <a:gd name="connsiteY1" fmla="*/ 1531 h 458731"/>
              <a:gd name="connsiteX2" fmla="*/ 1123950 w 1905000"/>
              <a:gd name="connsiteY2" fmla="*/ 306331 h 458731"/>
              <a:gd name="connsiteX3" fmla="*/ 0 w 1905000"/>
              <a:gd name="connsiteY3" fmla="*/ 192031 h 458731"/>
              <a:gd name="connsiteX0" fmla="*/ 3250839 w 3250839"/>
              <a:gd name="connsiteY0" fmla="*/ 458641 h 458641"/>
              <a:gd name="connsiteX1" fmla="*/ 2260239 w 3250839"/>
              <a:gd name="connsiteY1" fmla="*/ 1441 h 458641"/>
              <a:gd name="connsiteX2" fmla="*/ 2469789 w 3250839"/>
              <a:gd name="connsiteY2" fmla="*/ 306241 h 458641"/>
              <a:gd name="connsiteX3" fmla="*/ 0 w 3250839"/>
              <a:gd name="connsiteY3" fmla="*/ 70096 h 4586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50839" h="458641">
                <a:moveTo>
                  <a:pt x="3250839" y="458641"/>
                </a:moveTo>
                <a:cubicBezTo>
                  <a:pt x="2820626" y="242741"/>
                  <a:pt x="2390414" y="26841"/>
                  <a:pt x="2260239" y="1441"/>
                </a:cubicBezTo>
                <a:cubicBezTo>
                  <a:pt x="2130064" y="-23959"/>
                  <a:pt x="2846495" y="294799"/>
                  <a:pt x="2469789" y="306241"/>
                </a:cubicBezTo>
                <a:cubicBezTo>
                  <a:pt x="2093083" y="317683"/>
                  <a:pt x="485775" y="143121"/>
                  <a:pt x="0" y="70096"/>
                </a:cubicBezTo>
              </a:path>
            </a:pathLst>
          </a:custGeom>
          <a:noFill/>
          <a:ln w="41275">
            <a:solidFill>
              <a:srgbClr val="C00000"/>
            </a:solidFill>
            <a:tailEnd type="stealth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 11"/>
          <p:cNvSpPr/>
          <p:nvPr/>
        </p:nvSpPr>
        <p:spPr>
          <a:xfrm rot="18315176">
            <a:off x="4391234" y="4339321"/>
            <a:ext cx="1333228" cy="1351805"/>
          </a:xfrm>
          <a:custGeom>
            <a:avLst/>
            <a:gdLst>
              <a:gd name="connsiteX0" fmla="*/ 1905000 w 1905000"/>
              <a:gd name="connsiteY0" fmla="*/ 458731 h 458731"/>
              <a:gd name="connsiteX1" fmla="*/ 914400 w 1905000"/>
              <a:gd name="connsiteY1" fmla="*/ 1531 h 458731"/>
              <a:gd name="connsiteX2" fmla="*/ 1123950 w 1905000"/>
              <a:gd name="connsiteY2" fmla="*/ 306331 h 458731"/>
              <a:gd name="connsiteX3" fmla="*/ 0 w 1905000"/>
              <a:gd name="connsiteY3" fmla="*/ 192031 h 458731"/>
              <a:gd name="connsiteX0" fmla="*/ 3250839 w 3250839"/>
              <a:gd name="connsiteY0" fmla="*/ 458641 h 458641"/>
              <a:gd name="connsiteX1" fmla="*/ 2260239 w 3250839"/>
              <a:gd name="connsiteY1" fmla="*/ 1441 h 458641"/>
              <a:gd name="connsiteX2" fmla="*/ 2469789 w 3250839"/>
              <a:gd name="connsiteY2" fmla="*/ 306241 h 458641"/>
              <a:gd name="connsiteX3" fmla="*/ 0 w 3250839"/>
              <a:gd name="connsiteY3" fmla="*/ 70096 h 458641"/>
              <a:gd name="connsiteX0" fmla="*/ 2649434 w 2649433"/>
              <a:gd name="connsiteY0" fmla="*/ 2129688 h 2129687"/>
              <a:gd name="connsiteX1" fmla="*/ 2260239 w 2649433"/>
              <a:gd name="connsiteY1" fmla="*/ 81009 h 2129687"/>
              <a:gd name="connsiteX2" fmla="*/ 2469789 w 2649433"/>
              <a:gd name="connsiteY2" fmla="*/ 385809 h 2129687"/>
              <a:gd name="connsiteX3" fmla="*/ 0 w 2649433"/>
              <a:gd name="connsiteY3" fmla="*/ 149664 h 2129687"/>
              <a:gd name="connsiteX0" fmla="*/ 2649434 w 2649435"/>
              <a:gd name="connsiteY0" fmla="*/ 1980024 h 1980025"/>
              <a:gd name="connsiteX1" fmla="*/ 2253723 w 2649435"/>
              <a:gd name="connsiteY1" fmla="*/ 1242321 h 1980025"/>
              <a:gd name="connsiteX2" fmla="*/ 2469789 w 2649435"/>
              <a:gd name="connsiteY2" fmla="*/ 236145 h 1980025"/>
              <a:gd name="connsiteX3" fmla="*/ 0 w 2649435"/>
              <a:gd name="connsiteY3" fmla="*/ 0 h 1980025"/>
              <a:gd name="connsiteX0" fmla="*/ 2649434 w 2649433"/>
              <a:gd name="connsiteY0" fmla="*/ 1980024 h 1980023"/>
              <a:gd name="connsiteX1" fmla="*/ 2253723 w 2649433"/>
              <a:gd name="connsiteY1" fmla="*/ 1242321 h 1980023"/>
              <a:gd name="connsiteX2" fmla="*/ 2469789 w 2649433"/>
              <a:gd name="connsiteY2" fmla="*/ 236145 h 1980023"/>
              <a:gd name="connsiteX3" fmla="*/ 0 w 2649433"/>
              <a:gd name="connsiteY3" fmla="*/ 0 h 1980023"/>
              <a:gd name="connsiteX0" fmla="*/ 2649434 w 2649435"/>
              <a:gd name="connsiteY0" fmla="*/ 1980024 h 1980025"/>
              <a:gd name="connsiteX1" fmla="*/ 2096041 w 2649435"/>
              <a:gd name="connsiteY1" fmla="*/ 887212 h 1980025"/>
              <a:gd name="connsiteX2" fmla="*/ 2469789 w 2649435"/>
              <a:gd name="connsiteY2" fmla="*/ 236145 h 1980025"/>
              <a:gd name="connsiteX3" fmla="*/ 0 w 2649435"/>
              <a:gd name="connsiteY3" fmla="*/ 0 h 1980025"/>
              <a:gd name="connsiteX0" fmla="*/ 2649434 w 2932917"/>
              <a:gd name="connsiteY0" fmla="*/ 1980024 h 1980023"/>
              <a:gd name="connsiteX1" fmla="*/ 2096041 w 2932917"/>
              <a:gd name="connsiteY1" fmla="*/ 887212 h 1980023"/>
              <a:gd name="connsiteX2" fmla="*/ 2863507 w 2932917"/>
              <a:gd name="connsiteY2" fmla="*/ 331114 h 1980023"/>
              <a:gd name="connsiteX3" fmla="*/ 0 w 2932917"/>
              <a:gd name="connsiteY3" fmla="*/ 0 h 1980023"/>
              <a:gd name="connsiteX0" fmla="*/ 2393528 w 2664175"/>
              <a:gd name="connsiteY0" fmla="*/ 2674116 h 2674117"/>
              <a:gd name="connsiteX1" fmla="*/ 1840135 w 2664175"/>
              <a:gd name="connsiteY1" fmla="*/ 1581304 h 2674117"/>
              <a:gd name="connsiteX2" fmla="*/ 2607601 w 2664175"/>
              <a:gd name="connsiteY2" fmla="*/ 1025206 h 2674117"/>
              <a:gd name="connsiteX3" fmla="*/ 0 w 2664175"/>
              <a:gd name="connsiteY3" fmla="*/ -1 h 2674117"/>
              <a:gd name="connsiteX0" fmla="*/ 2087773 w 2666455"/>
              <a:gd name="connsiteY0" fmla="*/ 2703606 h 2703607"/>
              <a:gd name="connsiteX1" fmla="*/ 1840135 w 2666455"/>
              <a:gd name="connsiteY1" fmla="*/ 1581306 h 2703607"/>
              <a:gd name="connsiteX2" fmla="*/ 2607601 w 2666455"/>
              <a:gd name="connsiteY2" fmla="*/ 1025208 h 2703607"/>
              <a:gd name="connsiteX3" fmla="*/ 0 w 2666455"/>
              <a:gd name="connsiteY3" fmla="*/ 1 h 2703607"/>
              <a:gd name="connsiteX0" fmla="*/ 2087773 w 2666455"/>
              <a:gd name="connsiteY0" fmla="*/ 2703604 h 2703603"/>
              <a:gd name="connsiteX1" fmla="*/ 1840135 w 2666455"/>
              <a:gd name="connsiteY1" fmla="*/ 1581304 h 2703603"/>
              <a:gd name="connsiteX2" fmla="*/ 2607601 w 2666455"/>
              <a:gd name="connsiteY2" fmla="*/ 1025206 h 2703603"/>
              <a:gd name="connsiteX3" fmla="*/ 0 w 2666455"/>
              <a:gd name="connsiteY3" fmla="*/ -1 h 27036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66455" h="2703603">
                <a:moveTo>
                  <a:pt x="2087773" y="2703604"/>
                </a:moveTo>
                <a:cubicBezTo>
                  <a:pt x="1783639" y="2071997"/>
                  <a:pt x="1753497" y="1861037"/>
                  <a:pt x="1840135" y="1581304"/>
                </a:cubicBezTo>
                <a:cubicBezTo>
                  <a:pt x="1926773" y="1301571"/>
                  <a:pt x="2914290" y="1288757"/>
                  <a:pt x="2607601" y="1025206"/>
                </a:cubicBezTo>
                <a:cubicBezTo>
                  <a:pt x="2300912" y="761655"/>
                  <a:pt x="485775" y="73024"/>
                  <a:pt x="0" y="-1"/>
                </a:cubicBezTo>
              </a:path>
            </a:pathLst>
          </a:custGeom>
          <a:noFill/>
          <a:ln w="41275">
            <a:solidFill>
              <a:srgbClr val="C00000"/>
            </a:solidFill>
            <a:tailEnd type="stealth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9145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28600"/>
            <a:ext cx="8229600" cy="1143000"/>
          </a:xfrm>
        </p:spPr>
        <p:txBody>
          <a:bodyPr/>
          <a:lstStyle/>
          <a:p>
            <a:r>
              <a:rPr lang="en-US" dirty="0" smtClean="0"/>
              <a:t>Governing </a:t>
            </a:r>
            <a:r>
              <a:rPr lang="en-US" dirty="0" err="1" smtClean="0"/>
              <a:t>Eqns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3200" dirty="0" smtClean="0"/>
              <a:t>Implementation in </a:t>
            </a:r>
            <a:r>
              <a:rPr lang="en-US" sz="3200" dirty="0" err="1" smtClean="0"/>
              <a:t>Comsol</a:t>
            </a:r>
            <a:endParaRPr lang="en-US" sz="3200" dirty="0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91927640"/>
              </p:ext>
            </p:extLst>
          </p:nvPr>
        </p:nvGraphicFramePr>
        <p:xfrm>
          <a:off x="2916927" y="1620708"/>
          <a:ext cx="969273" cy="31286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918" name="Equation" r:id="rId3" imgW="723600" imgH="228600" progId="Equation.DSMT4">
                  <p:embed/>
                </p:oleObj>
              </mc:Choice>
              <mc:Fallback>
                <p:oleObj name="Equation" r:id="rId3" imgW="723600" imgH="2286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16927" y="1620708"/>
                        <a:ext cx="969273" cy="31286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37979519"/>
              </p:ext>
            </p:extLst>
          </p:nvPr>
        </p:nvGraphicFramePr>
        <p:xfrm>
          <a:off x="2363788" y="5022780"/>
          <a:ext cx="2894012" cy="6160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919" name="Equation" r:id="rId5" imgW="1879560" imgH="393480" progId="Equation.DSMT4">
                  <p:embed/>
                </p:oleObj>
              </mc:Choice>
              <mc:Fallback>
                <p:oleObj name="Equation" r:id="rId5" imgW="1879560" imgH="3934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63788" y="5022780"/>
                        <a:ext cx="2894012" cy="61602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63982677"/>
              </p:ext>
            </p:extLst>
          </p:nvPr>
        </p:nvGraphicFramePr>
        <p:xfrm>
          <a:off x="2418661" y="3886200"/>
          <a:ext cx="1731273" cy="54503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920" name="Equation" r:id="rId7" imgW="1346040" imgH="419040" progId="Equation.DSMT4">
                  <p:embed/>
                </p:oleObj>
              </mc:Choice>
              <mc:Fallback>
                <p:oleObj name="Equation" r:id="rId7" imgW="1346040" imgH="4190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18661" y="3886200"/>
                        <a:ext cx="1731273" cy="54503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7598278"/>
              </p:ext>
            </p:extLst>
          </p:nvPr>
        </p:nvGraphicFramePr>
        <p:xfrm>
          <a:off x="2535926" y="2350328"/>
          <a:ext cx="2672731" cy="4198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921" name="Equation" r:id="rId9" imgW="1688760" imgH="241200" progId="Equation.DSMT4">
                  <p:embed/>
                </p:oleObj>
              </mc:Choice>
              <mc:Fallback>
                <p:oleObj name="Equation" r:id="rId9" imgW="1688760" imgH="2412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35926" y="2350328"/>
                        <a:ext cx="2672731" cy="41986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152400" y="1524000"/>
            <a:ext cx="2266261" cy="42473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Momentum/solid</a:t>
            </a:r>
          </a:p>
          <a:p>
            <a:endParaRPr lang="en-US" dirty="0" smtClean="0"/>
          </a:p>
          <a:p>
            <a:r>
              <a:rPr lang="en-US" dirty="0" smtClean="0"/>
              <a:t>Constitutive</a:t>
            </a:r>
            <a:endParaRPr lang="en-US" dirty="0"/>
          </a:p>
          <a:p>
            <a:r>
              <a:rPr lang="en-US" dirty="0" smtClean="0"/>
              <a:t>	Hooke’s Law</a:t>
            </a:r>
          </a:p>
          <a:p>
            <a:r>
              <a:rPr lang="en-US" dirty="0"/>
              <a:t>	</a:t>
            </a:r>
            <a:r>
              <a:rPr lang="en-US" dirty="0" err="1" smtClean="0"/>
              <a:t>poroelastic</a:t>
            </a:r>
            <a:r>
              <a:rPr lang="en-US" dirty="0" smtClean="0"/>
              <a:t> 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r>
              <a:rPr lang="en-US" dirty="0" smtClean="0"/>
              <a:t>Momentum/fluid</a:t>
            </a:r>
          </a:p>
          <a:p>
            <a:r>
              <a:rPr lang="en-US" dirty="0"/>
              <a:t>	</a:t>
            </a:r>
            <a:r>
              <a:rPr lang="en-US" dirty="0" smtClean="0"/>
              <a:t>Darcy’s Law</a:t>
            </a:r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/>
              <a:t>Mass/Fluid</a:t>
            </a:r>
          </a:p>
          <a:p>
            <a:r>
              <a:rPr lang="en-US" dirty="0"/>
              <a:t>	</a:t>
            </a:r>
            <a:r>
              <a:rPr lang="en-US" dirty="0" err="1" smtClean="0"/>
              <a:t>Poroelastic</a:t>
            </a:r>
            <a:endParaRPr lang="en-US" dirty="0" smtClean="0"/>
          </a:p>
          <a:p>
            <a:endParaRPr lang="en-US" dirty="0"/>
          </a:p>
        </p:txBody>
      </p:sp>
      <p:pic>
        <p:nvPicPr>
          <p:cNvPr id="11" name="Picture 22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43" t="53176" r="56181" b="30096"/>
          <a:stretch/>
        </p:blipFill>
        <p:spPr bwMode="auto">
          <a:xfrm>
            <a:off x="6036686" y="1524000"/>
            <a:ext cx="3069214" cy="16526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5" name="Picture 7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00" t="41944" r="60000" b="26667"/>
          <a:stretch/>
        </p:blipFill>
        <p:spPr bwMode="auto">
          <a:xfrm>
            <a:off x="5867399" y="3505200"/>
            <a:ext cx="3171721" cy="28000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Freeform 6"/>
          <p:cNvSpPr/>
          <p:nvPr/>
        </p:nvSpPr>
        <p:spPr>
          <a:xfrm rot="19147648">
            <a:off x="3860146" y="3053944"/>
            <a:ext cx="2311742" cy="589013"/>
          </a:xfrm>
          <a:custGeom>
            <a:avLst/>
            <a:gdLst>
              <a:gd name="connsiteX0" fmla="*/ 1905000 w 1905000"/>
              <a:gd name="connsiteY0" fmla="*/ 458731 h 458731"/>
              <a:gd name="connsiteX1" fmla="*/ 914400 w 1905000"/>
              <a:gd name="connsiteY1" fmla="*/ 1531 h 458731"/>
              <a:gd name="connsiteX2" fmla="*/ 1123950 w 1905000"/>
              <a:gd name="connsiteY2" fmla="*/ 306331 h 458731"/>
              <a:gd name="connsiteX3" fmla="*/ 0 w 1905000"/>
              <a:gd name="connsiteY3" fmla="*/ 192031 h 458731"/>
              <a:gd name="connsiteX0" fmla="*/ 3250839 w 3250839"/>
              <a:gd name="connsiteY0" fmla="*/ 458641 h 458641"/>
              <a:gd name="connsiteX1" fmla="*/ 2260239 w 3250839"/>
              <a:gd name="connsiteY1" fmla="*/ 1441 h 458641"/>
              <a:gd name="connsiteX2" fmla="*/ 2469789 w 3250839"/>
              <a:gd name="connsiteY2" fmla="*/ 306241 h 458641"/>
              <a:gd name="connsiteX3" fmla="*/ 0 w 3250839"/>
              <a:gd name="connsiteY3" fmla="*/ 70096 h 4586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50839" h="458641">
                <a:moveTo>
                  <a:pt x="3250839" y="458641"/>
                </a:moveTo>
                <a:cubicBezTo>
                  <a:pt x="2820626" y="242741"/>
                  <a:pt x="2390414" y="26841"/>
                  <a:pt x="2260239" y="1441"/>
                </a:cubicBezTo>
                <a:cubicBezTo>
                  <a:pt x="2130064" y="-23959"/>
                  <a:pt x="2846495" y="294799"/>
                  <a:pt x="2469789" y="306241"/>
                </a:cubicBezTo>
                <a:cubicBezTo>
                  <a:pt x="2093083" y="317683"/>
                  <a:pt x="485775" y="143121"/>
                  <a:pt x="0" y="70096"/>
                </a:cubicBezTo>
              </a:path>
            </a:pathLst>
          </a:custGeom>
          <a:noFill/>
          <a:ln w="41275">
            <a:solidFill>
              <a:srgbClr val="C00000"/>
            </a:solidFill>
            <a:tailEnd type="stealth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 11"/>
          <p:cNvSpPr/>
          <p:nvPr/>
        </p:nvSpPr>
        <p:spPr>
          <a:xfrm rot="18315176">
            <a:off x="4842428" y="3616435"/>
            <a:ext cx="625530" cy="2083938"/>
          </a:xfrm>
          <a:custGeom>
            <a:avLst/>
            <a:gdLst>
              <a:gd name="connsiteX0" fmla="*/ 1905000 w 1905000"/>
              <a:gd name="connsiteY0" fmla="*/ 458731 h 458731"/>
              <a:gd name="connsiteX1" fmla="*/ 914400 w 1905000"/>
              <a:gd name="connsiteY1" fmla="*/ 1531 h 458731"/>
              <a:gd name="connsiteX2" fmla="*/ 1123950 w 1905000"/>
              <a:gd name="connsiteY2" fmla="*/ 306331 h 458731"/>
              <a:gd name="connsiteX3" fmla="*/ 0 w 1905000"/>
              <a:gd name="connsiteY3" fmla="*/ 192031 h 458731"/>
              <a:gd name="connsiteX0" fmla="*/ 3250839 w 3250839"/>
              <a:gd name="connsiteY0" fmla="*/ 458641 h 458641"/>
              <a:gd name="connsiteX1" fmla="*/ 2260239 w 3250839"/>
              <a:gd name="connsiteY1" fmla="*/ 1441 h 458641"/>
              <a:gd name="connsiteX2" fmla="*/ 2469789 w 3250839"/>
              <a:gd name="connsiteY2" fmla="*/ 306241 h 458641"/>
              <a:gd name="connsiteX3" fmla="*/ 0 w 3250839"/>
              <a:gd name="connsiteY3" fmla="*/ 70096 h 458641"/>
              <a:gd name="connsiteX0" fmla="*/ 2649434 w 2649433"/>
              <a:gd name="connsiteY0" fmla="*/ 2129688 h 2129687"/>
              <a:gd name="connsiteX1" fmla="*/ 2260239 w 2649433"/>
              <a:gd name="connsiteY1" fmla="*/ 81009 h 2129687"/>
              <a:gd name="connsiteX2" fmla="*/ 2469789 w 2649433"/>
              <a:gd name="connsiteY2" fmla="*/ 385809 h 2129687"/>
              <a:gd name="connsiteX3" fmla="*/ 0 w 2649433"/>
              <a:gd name="connsiteY3" fmla="*/ 149664 h 2129687"/>
              <a:gd name="connsiteX0" fmla="*/ 2649434 w 2649435"/>
              <a:gd name="connsiteY0" fmla="*/ 1980024 h 1980025"/>
              <a:gd name="connsiteX1" fmla="*/ 2253723 w 2649435"/>
              <a:gd name="connsiteY1" fmla="*/ 1242321 h 1980025"/>
              <a:gd name="connsiteX2" fmla="*/ 2469789 w 2649435"/>
              <a:gd name="connsiteY2" fmla="*/ 236145 h 1980025"/>
              <a:gd name="connsiteX3" fmla="*/ 0 w 2649435"/>
              <a:gd name="connsiteY3" fmla="*/ 0 h 1980025"/>
              <a:gd name="connsiteX0" fmla="*/ 2649434 w 2649433"/>
              <a:gd name="connsiteY0" fmla="*/ 1980024 h 1980023"/>
              <a:gd name="connsiteX1" fmla="*/ 2253723 w 2649433"/>
              <a:gd name="connsiteY1" fmla="*/ 1242321 h 1980023"/>
              <a:gd name="connsiteX2" fmla="*/ 2469789 w 2649433"/>
              <a:gd name="connsiteY2" fmla="*/ 236145 h 1980023"/>
              <a:gd name="connsiteX3" fmla="*/ 0 w 2649433"/>
              <a:gd name="connsiteY3" fmla="*/ 0 h 1980023"/>
              <a:gd name="connsiteX0" fmla="*/ 2649434 w 2649435"/>
              <a:gd name="connsiteY0" fmla="*/ 1980024 h 1980025"/>
              <a:gd name="connsiteX1" fmla="*/ 2096041 w 2649435"/>
              <a:gd name="connsiteY1" fmla="*/ 887212 h 1980025"/>
              <a:gd name="connsiteX2" fmla="*/ 2469789 w 2649435"/>
              <a:gd name="connsiteY2" fmla="*/ 236145 h 1980025"/>
              <a:gd name="connsiteX3" fmla="*/ 0 w 2649435"/>
              <a:gd name="connsiteY3" fmla="*/ 0 h 1980025"/>
              <a:gd name="connsiteX0" fmla="*/ 2649434 w 2932917"/>
              <a:gd name="connsiteY0" fmla="*/ 1980024 h 1980023"/>
              <a:gd name="connsiteX1" fmla="*/ 2096041 w 2932917"/>
              <a:gd name="connsiteY1" fmla="*/ 887212 h 1980023"/>
              <a:gd name="connsiteX2" fmla="*/ 2863507 w 2932917"/>
              <a:gd name="connsiteY2" fmla="*/ 331114 h 1980023"/>
              <a:gd name="connsiteX3" fmla="*/ 0 w 2932917"/>
              <a:gd name="connsiteY3" fmla="*/ 0 h 1980023"/>
              <a:gd name="connsiteX0" fmla="*/ 2393528 w 2664175"/>
              <a:gd name="connsiteY0" fmla="*/ 2674116 h 2674117"/>
              <a:gd name="connsiteX1" fmla="*/ 1840135 w 2664175"/>
              <a:gd name="connsiteY1" fmla="*/ 1581304 h 2674117"/>
              <a:gd name="connsiteX2" fmla="*/ 2607601 w 2664175"/>
              <a:gd name="connsiteY2" fmla="*/ 1025206 h 2674117"/>
              <a:gd name="connsiteX3" fmla="*/ 0 w 2664175"/>
              <a:gd name="connsiteY3" fmla="*/ -1 h 2674117"/>
              <a:gd name="connsiteX0" fmla="*/ 2087773 w 2666455"/>
              <a:gd name="connsiteY0" fmla="*/ 2703606 h 2703607"/>
              <a:gd name="connsiteX1" fmla="*/ 1840135 w 2666455"/>
              <a:gd name="connsiteY1" fmla="*/ 1581306 h 2703607"/>
              <a:gd name="connsiteX2" fmla="*/ 2607601 w 2666455"/>
              <a:gd name="connsiteY2" fmla="*/ 1025208 h 2703607"/>
              <a:gd name="connsiteX3" fmla="*/ 0 w 2666455"/>
              <a:gd name="connsiteY3" fmla="*/ 1 h 2703607"/>
              <a:gd name="connsiteX0" fmla="*/ 2087773 w 2666455"/>
              <a:gd name="connsiteY0" fmla="*/ 2703604 h 2703603"/>
              <a:gd name="connsiteX1" fmla="*/ 1840135 w 2666455"/>
              <a:gd name="connsiteY1" fmla="*/ 1581304 h 2703603"/>
              <a:gd name="connsiteX2" fmla="*/ 2607601 w 2666455"/>
              <a:gd name="connsiteY2" fmla="*/ 1025206 h 2703603"/>
              <a:gd name="connsiteX3" fmla="*/ 0 w 2666455"/>
              <a:gd name="connsiteY3" fmla="*/ -1 h 2703603"/>
              <a:gd name="connsiteX0" fmla="*/ 2087773 w 3227827"/>
              <a:gd name="connsiteY0" fmla="*/ 2703606 h 2703607"/>
              <a:gd name="connsiteX1" fmla="*/ 1840135 w 3227827"/>
              <a:gd name="connsiteY1" fmla="*/ 1581306 h 2703607"/>
              <a:gd name="connsiteX2" fmla="*/ 3185878 w 3227827"/>
              <a:gd name="connsiteY2" fmla="*/ 523167 h 2703607"/>
              <a:gd name="connsiteX3" fmla="*/ 0 w 3227827"/>
              <a:gd name="connsiteY3" fmla="*/ 1 h 2703607"/>
              <a:gd name="connsiteX0" fmla="*/ 2087773 w 3254611"/>
              <a:gd name="connsiteY0" fmla="*/ 2715172 h 2715171"/>
              <a:gd name="connsiteX1" fmla="*/ 2179772 w 3254611"/>
              <a:gd name="connsiteY1" fmla="*/ 93102 h 2715171"/>
              <a:gd name="connsiteX2" fmla="*/ 3185878 w 3254611"/>
              <a:gd name="connsiteY2" fmla="*/ 534733 h 2715171"/>
              <a:gd name="connsiteX3" fmla="*/ 0 w 3254611"/>
              <a:gd name="connsiteY3" fmla="*/ 11567 h 2715171"/>
              <a:gd name="connsiteX0" fmla="*/ 152912 w 1251060"/>
              <a:gd name="connsiteY0" fmla="*/ 4167864 h 4167865"/>
              <a:gd name="connsiteX1" fmla="*/ 244911 w 1251060"/>
              <a:gd name="connsiteY1" fmla="*/ 1545794 h 4167865"/>
              <a:gd name="connsiteX2" fmla="*/ 1251017 w 1251060"/>
              <a:gd name="connsiteY2" fmla="*/ 1987425 h 4167865"/>
              <a:gd name="connsiteX3" fmla="*/ 202807 w 1251060"/>
              <a:gd name="connsiteY3" fmla="*/ -1 h 41678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51060" h="4167865">
                <a:moveTo>
                  <a:pt x="152912" y="4167864"/>
                </a:moveTo>
                <a:cubicBezTo>
                  <a:pt x="-151222" y="3536257"/>
                  <a:pt x="61894" y="1909200"/>
                  <a:pt x="244911" y="1545794"/>
                </a:cubicBezTo>
                <a:cubicBezTo>
                  <a:pt x="427928" y="1182388"/>
                  <a:pt x="1258034" y="2245057"/>
                  <a:pt x="1251017" y="1987425"/>
                </a:cubicBezTo>
                <a:cubicBezTo>
                  <a:pt x="1244000" y="1729793"/>
                  <a:pt x="688582" y="73024"/>
                  <a:pt x="202807" y="-1"/>
                </a:cubicBezTo>
              </a:path>
            </a:pathLst>
          </a:custGeom>
          <a:noFill/>
          <a:ln w="41275">
            <a:solidFill>
              <a:srgbClr val="C00000"/>
            </a:solidFill>
            <a:tailEnd type="stealth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6071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28600"/>
            <a:ext cx="8229600" cy="1143000"/>
          </a:xfrm>
        </p:spPr>
        <p:txBody>
          <a:bodyPr/>
          <a:lstStyle/>
          <a:p>
            <a:r>
              <a:rPr lang="en-US" dirty="0" smtClean="0"/>
              <a:t>Governing </a:t>
            </a:r>
            <a:r>
              <a:rPr lang="en-US" dirty="0" err="1" smtClean="0"/>
              <a:t>Eqns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3200" dirty="0" smtClean="0"/>
              <a:t>Implementation in </a:t>
            </a:r>
            <a:r>
              <a:rPr lang="en-US" sz="3200" dirty="0" err="1" smtClean="0"/>
              <a:t>Comsol</a:t>
            </a:r>
            <a:endParaRPr lang="en-US" sz="3200" dirty="0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2368049"/>
              </p:ext>
            </p:extLst>
          </p:nvPr>
        </p:nvGraphicFramePr>
        <p:xfrm>
          <a:off x="2916927" y="1620708"/>
          <a:ext cx="969273" cy="31286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942" name="Equation" r:id="rId3" imgW="723600" imgH="228600" progId="Equation.DSMT4">
                  <p:embed/>
                </p:oleObj>
              </mc:Choice>
              <mc:Fallback>
                <p:oleObj name="Equation" r:id="rId3" imgW="723600" imgH="2286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16927" y="1620708"/>
                        <a:ext cx="969273" cy="31286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32295595"/>
              </p:ext>
            </p:extLst>
          </p:nvPr>
        </p:nvGraphicFramePr>
        <p:xfrm>
          <a:off x="2363788" y="5022780"/>
          <a:ext cx="2894012" cy="6160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943" name="Equation" r:id="rId5" imgW="1879560" imgH="393480" progId="Equation.DSMT4">
                  <p:embed/>
                </p:oleObj>
              </mc:Choice>
              <mc:Fallback>
                <p:oleObj name="Equation" r:id="rId5" imgW="1879560" imgH="3934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63788" y="5022780"/>
                        <a:ext cx="2894012" cy="61602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61015502"/>
              </p:ext>
            </p:extLst>
          </p:nvPr>
        </p:nvGraphicFramePr>
        <p:xfrm>
          <a:off x="2418661" y="3886200"/>
          <a:ext cx="1731273" cy="54503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944" name="Equation" r:id="rId7" imgW="1346040" imgH="419040" progId="Equation.DSMT4">
                  <p:embed/>
                </p:oleObj>
              </mc:Choice>
              <mc:Fallback>
                <p:oleObj name="Equation" r:id="rId7" imgW="1346040" imgH="4190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18661" y="3886200"/>
                        <a:ext cx="1731273" cy="54503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3112182"/>
              </p:ext>
            </p:extLst>
          </p:nvPr>
        </p:nvGraphicFramePr>
        <p:xfrm>
          <a:off x="2535926" y="2350328"/>
          <a:ext cx="2672731" cy="4198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945" name="Equation" r:id="rId9" imgW="1688760" imgH="241200" progId="Equation.DSMT4">
                  <p:embed/>
                </p:oleObj>
              </mc:Choice>
              <mc:Fallback>
                <p:oleObj name="Equation" r:id="rId9" imgW="1688760" imgH="2412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35926" y="2350328"/>
                        <a:ext cx="2672731" cy="41986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152400" y="1524000"/>
            <a:ext cx="2266261" cy="42473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Momentum/solid</a:t>
            </a:r>
          </a:p>
          <a:p>
            <a:endParaRPr lang="en-US" dirty="0" smtClean="0"/>
          </a:p>
          <a:p>
            <a:r>
              <a:rPr lang="en-US" dirty="0" smtClean="0"/>
              <a:t>Constitutive</a:t>
            </a:r>
            <a:endParaRPr lang="en-US" dirty="0"/>
          </a:p>
          <a:p>
            <a:r>
              <a:rPr lang="en-US" dirty="0" smtClean="0"/>
              <a:t>	Hooke’s Law</a:t>
            </a:r>
          </a:p>
          <a:p>
            <a:r>
              <a:rPr lang="en-US" dirty="0"/>
              <a:t>	</a:t>
            </a:r>
            <a:r>
              <a:rPr lang="en-US" dirty="0" err="1" smtClean="0"/>
              <a:t>poroelastic</a:t>
            </a:r>
            <a:r>
              <a:rPr lang="en-US" dirty="0" smtClean="0"/>
              <a:t> 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r>
              <a:rPr lang="en-US" dirty="0" smtClean="0"/>
              <a:t>Momentum/fluid</a:t>
            </a:r>
          </a:p>
          <a:p>
            <a:r>
              <a:rPr lang="en-US" dirty="0"/>
              <a:t>	</a:t>
            </a:r>
            <a:r>
              <a:rPr lang="en-US" dirty="0" smtClean="0"/>
              <a:t>Darcy’s Law</a:t>
            </a:r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/>
              <a:t>Mass/Fluid</a:t>
            </a:r>
          </a:p>
          <a:p>
            <a:r>
              <a:rPr lang="en-US" dirty="0"/>
              <a:t>	</a:t>
            </a:r>
            <a:r>
              <a:rPr lang="en-US" dirty="0" err="1" smtClean="0"/>
              <a:t>Poroelastic</a:t>
            </a:r>
            <a:endParaRPr lang="en-US" dirty="0" smtClean="0"/>
          </a:p>
          <a:p>
            <a:endParaRPr lang="en-US" dirty="0"/>
          </a:p>
        </p:txBody>
      </p:sp>
      <p:pic>
        <p:nvPicPr>
          <p:cNvPr id="11" name="Picture 22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43" t="53176" r="56181" b="30096"/>
          <a:stretch/>
        </p:blipFill>
        <p:spPr bwMode="auto">
          <a:xfrm>
            <a:off x="6036686" y="1524000"/>
            <a:ext cx="3069214" cy="16526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5" name="Picture 7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00" t="41944" r="60000" b="26667"/>
          <a:stretch/>
        </p:blipFill>
        <p:spPr bwMode="auto">
          <a:xfrm>
            <a:off x="5867399" y="3505200"/>
            <a:ext cx="3171721" cy="28000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Freeform 11"/>
          <p:cNvSpPr/>
          <p:nvPr/>
        </p:nvSpPr>
        <p:spPr>
          <a:xfrm rot="18315176">
            <a:off x="4841708" y="2693630"/>
            <a:ext cx="497604" cy="1998907"/>
          </a:xfrm>
          <a:custGeom>
            <a:avLst/>
            <a:gdLst>
              <a:gd name="connsiteX0" fmla="*/ 1905000 w 1905000"/>
              <a:gd name="connsiteY0" fmla="*/ 458731 h 458731"/>
              <a:gd name="connsiteX1" fmla="*/ 914400 w 1905000"/>
              <a:gd name="connsiteY1" fmla="*/ 1531 h 458731"/>
              <a:gd name="connsiteX2" fmla="*/ 1123950 w 1905000"/>
              <a:gd name="connsiteY2" fmla="*/ 306331 h 458731"/>
              <a:gd name="connsiteX3" fmla="*/ 0 w 1905000"/>
              <a:gd name="connsiteY3" fmla="*/ 192031 h 458731"/>
              <a:gd name="connsiteX0" fmla="*/ 3250839 w 3250839"/>
              <a:gd name="connsiteY0" fmla="*/ 458641 h 458641"/>
              <a:gd name="connsiteX1" fmla="*/ 2260239 w 3250839"/>
              <a:gd name="connsiteY1" fmla="*/ 1441 h 458641"/>
              <a:gd name="connsiteX2" fmla="*/ 2469789 w 3250839"/>
              <a:gd name="connsiteY2" fmla="*/ 306241 h 458641"/>
              <a:gd name="connsiteX3" fmla="*/ 0 w 3250839"/>
              <a:gd name="connsiteY3" fmla="*/ 70096 h 458641"/>
              <a:gd name="connsiteX0" fmla="*/ 2649434 w 2649433"/>
              <a:gd name="connsiteY0" fmla="*/ 2129688 h 2129687"/>
              <a:gd name="connsiteX1" fmla="*/ 2260239 w 2649433"/>
              <a:gd name="connsiteY1" fmla="*/ 81009 h 2129687"/>
              <a:gd name="connsiteX2" fmla="*/ 2469789 w 2649433"/>
              <a:gd name="connsiteY2" fmla="*/ 385809 h 2129687"/>
              <a:gd name="connsiteX3" fmla="*/ 0 w 2649433"/>
              <a:gd name="connsiteY3" fmla="*/ 149664 h 2129687"/>
              <a:gd name="connsiteX0" fmla="*/ 2649434 w 2649435"/>
              <a:gd name="connsiteY0" fmla="*/ 1980024 h 1980025"/>
              <a:gd name="connsiteX1" fmla="*/ 2253723 w 2649435"/>
              <a:gd name="connsiteY1" fmla="*/ 1242321 h 1980025"/>
              <a:gd name="connsiteX2" fmla="*/ 2469789 w 2649435"/>
              <a:gd name="connsiteY2" fmla="*/ 236145 h 1980025"/>
              <a:gd name="connsiteX3" fmla="*/ 0 w 2649435"/>
              <a:gd name="connsiteY3" fmla="*/ 0 h 1980025"/>
              <a:gd name="connsiteX0" fmla="*/ 2649434 w 2649433"/>
              <a:gd name="connsiteY0" fmla="*/ 1980024 h 1980023"/>
              <a:gd name="connsiteX1" fmla="*/ 2253723 w 2649433"/>
              <a:gd name="connsiteY1" fmla="*/ 1242321 h 1980023"/>
              <a:gd name="connsiteX2" fmla="*/ 2469789 w 2649433"/>
              <a:gd name="connsiteY2" fmla="*/ 236145 h 1980023"/>
              <a:gd name="connsiteX3" fmla="*/ 0 w 2649433"/>
              <a:gd name="connsiteY3" fmla="*/ 0 h 1980023"/>
              <a:gd name="connsiteX0" fmla="*/ 2649434 w 2649435"/>
              <a:gd name="connsiteY0" fmla="*/ 1980024 h 1980025"/>
              <a:gd name="connsiteX1" fmla="*/ 2096041 w 2649435"/>
              <a:gd name="connsiteY1" fmla="*/ 887212 h 1980025"/>
              <a:gd name="connsiteX2" fmla="*/ 2469789 w 2649435"/>
              <a:gd name="connsiteY2" fmla="*/ 236145 h 1980025"/>
              <a:gd name="connsiteX3" fmla="*/ 0 w 2649435"/>
              <a:gd name="connsiteY3" fmla="*/ 0 h 1980025"/>
              <a:gd name="connsiteX0" fmla="*/ 2649434 w 2932917"/>
              <a:gd name="connsiteY0" fmla="*/ 1980024 h 1980023"/>
              <a:gd name="connsiteX1" fmla="*/ 2096041 w 2932917"/>
              <a:gd name="connsiteY1" fmla="*/ 887212 h 1980023"/>
              <a:gd name="connsiteX2" fmla="*/ 2863507 w 2932917"/>
              <a:gd name="connsiteY2" fmla="*/ 331114 h 1980023"/>
              <a:gd name="connsiteX3" fmla="*/ 0 w 2932917"/>
              <a:gd name="connsiteY3" fmla="*/ 0 h 1980023"/>
              <a:gd name="connsiteX0" fmla="*/ 2393528 w 2664175"/>
              <a:gd name="connsiteY0" fmla="*/ 2674116 h 2674117"/>
              <a:gd name="connsiteX1" fmla="*/ 1840135 w 2664175"/>
              <a:gd name="connsiteY1" fmla="*/ 1581304 h 2674117"/>
              <a:gd name="connsiteX2" fmla="*/ 2607601 w 2664175"/>
              <a:gd name="connsiteY2" fmla="*/ 1025206 h 2674117"/>
              <a:gd name="connsiteX3" fmla="*/ 0 w 2664175"/>
              <a:gd name="connsiteY3" fmla="*/ -1 h 2674117"/>
              <a:gd name="connsiteX0" fmla="*/ 2087773 w 2666455"/>
              <a:gd name="connsiteY0" fmla="*/ 2703606 h 2703607"/>
              <a:gd name="connsiteX1" fmla="*/ 1840135 w 2666455"/>
              <a:gd name="connsiteY1" fmla="*/ 1581306 h 2703607"/>
              <a:gd name="connsiteX2" fmla="*/ 2607601 w 2666455"/>
              <a:gd name="connsiteY2" fmla="*/ 1025208 h 2703607"/>
              <a:gd name="connsiteX3" fmla="*/ 0 w 2666455"/>
              <a:gd name="connsiteY3" fmla="*/ 1 h 2703607"/>
              <a:gd name="connsiteX0" fmla="*/ 2087773 w 2666455"/>
              <a:gd name="connsiteY0" fmla="*/ 2703604 h 2703603"/>
              <a:gd name="connsiteX1" fmla="*/ 1840135 w 2666455"/>
              <a:gd name="connsiteY1" fmla="*/ 1581304 h 2703603"/>
              <a:gd name="connsiteX2" fmla="*/ 2607601 w 2666455"/>
              <a:gd name="connsiteY2" fmla="*/ 1025206 h 2703603"/>
              <a:gd name="connsiteX3" fmla="*/ 0 w 2666455"/>
              <a:gd name="connsiteY3" fmla="*/ -1 h 2703603"/>
              <a:gd name="connsiteX0" fmla="*/ 289864 w 977432"/>
              <a:gd name="connsiteY0" fmla="*/ 3997803 h 3997804"/>
              <a:gd name="connsiteX1" fmla="*/ 42226 w 977432"/>
              <a:gd name="connsiteY1" fmla="*/ 2875503 h 3997804"/>
              <a:gd name="connsiteX2" fmla="*/ 809692 w 977432"/>
              <a:gd name="connsiteY2" fmla="*/ 2319405 h 3997804"/>
              <a:gd name="connsiteX3" fmla="*/ 693242 w 977432"/>
              <a:gd name="connsiteY3" fmla="*/ 1 h 3997804"/>
              <a:gd name="connsiteX0" fmla="*/ 289864 w 838902"/>
              <a:gd name="connsiteY0" fmla="*/ 3997801 h 3997800"/>
              <a:gd name="connsiteX1" fmla="*/ 42226 w 838902"/>
              <a:gd name="connsiteY1" fmla="*/ 2875501 h 3997800"/>
              <a:gd name="connsiteX2" fmla="*/ 809692 w 838902"/>
              <a:gd name="connsiteY2" fmla="*/ 2319403 h 3997800"/>
              <a:gd name="connsiteX3" fmla="*/ 693242 w 838902"/>
              <a:gd name="connsiteY3" fmla="*/ -1 h 3997800"/>
              <a:gd name="connsiteX0" fmla="*/ 435428 w 995208"/>
              <a:gd name="connsiteY0" fmla="*/ 3997803 h 3997804"/>
              <a:gd name="connsiteX1" fmla="*/ 20496 w 995208"/>
              <a:gd name="connsiteY1" fmla="*/ 1780689 h 3997804"/>
              <a:gd name="connsiteX2" fmla="*/ 955256 w 995208"/>
              <a:gd name="connsiteY2" fmla="*/ 2319405 h 3997804"/>
              <a:gd name="connsiteX3" fmla="*/ 838806 w 995208"/>
              <a:gd name="connsiteY3" fmla="*/ 1 h 39978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95208" h="3997804">
                <a:moveTo>
                  <a:pt x="435428" y="3997803"/>
                </a:moveTo>
                <a:cubicBezTo>
                  <a:pt x="131294" y="3366196"/>
                  <a:pt x="-66142" y="2060422"/>
                  <a:pt x="20496" y="1780689"/>
                </a:cubicBezTo>
                <a:cubicBezTo>
                  <a:pt x="107134" y="1500956"/>
                  <a:pt x="818871" y="2616186"/>
                  <a:pt x="955256" y="2319405"/>
                </a:cubicBezTo>
                <a:cubicBezTo>
                  <a:pt x="1091641" y="2022624"/>
                  <a:pt x="834758" y="1492326"/>
                  <a:pt x="838806" y="1"/>
                </a:cubicBezTo>
              </a:path>
            </a:pathLst>
          </a:custGeom>
          <a:noFill/>
          <a:ln w="41275">
            <a:solidFill>
              <a:srgbClr val="C00000"/>
            </a:solidFill>
            <a:tailEnd type="stealth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87722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28600"/>
            <a:ext cx="8229600" cy="1143000"/>
          </a:xfrm>
        </p:spPr>
        <p:txBody>
          <a:bodyPr/>
          <a:lstStyle/>
          <a:p>
            <a:r>
              <a:rPr lang="en-US" dirty="0" smtClean="0"/>
              <a:t>Governing </a:t>
            </a:r>
            <a:r>
              <a:rPr lang="en-US" dirty="0" err="1" smtClean="0"/>
              <a:t>Eqns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3200" dirty="0" smtClean="0"/>
              <a:t>Implementation in </a:t>
            </a:r>
            <a:r>
              <a:rPr lang="en-US" sz="3200" dirty="0" err="1" smtClean="0"/>
              <a:t>Comsol</a:t>
            </a:r>
            <a:endParaRPr lang="en-US" sz="3200" dirty="0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64001037"/>
              </p:ext>
            </p:extLst>
          </p:nvPr>
        </p:nvGraphicFramePr>
        <p:xfrm>
          <a:off x="2916927" y="1620708"/>
          <a:ext cx="969273" cy="31286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970" name="Equation" r:id="rId3" imgW="723600" imgH="228600" progId="Equation.DSMT4">
                  <p:embed/>
                </p:oleObj>
              </mc:Choice>
              <mc:Fallback>
                <p:oleObj name="Equation" r:id="rId3" imgW="723600" imgH="2286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16927" y="1620708"/>
                        <a:ext cx="969273" cy="31286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5937923"/>
              </p:ext>
            </p:extLst>
          </p:nvPr>
        </p:nvGraphicFramePr>
        <p:xfrm>
          <a:off x="2363788" y="5022780"/>
          <a:ext cx="2894012" cy="6160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971" name="Equation" r:id="rId5" imgW="1879560" imgH="393480" progId="Equation.DSMT4">
                  <p:embed/>
                </p:oleObj>
              </mc:Choice>
              <mc:Fallback>
                <p:oleObj name="Equation" r:id="rId5" imgW="1879560" imgH="3934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63788" y="5022780"/>
                        <a:ext cx="2894012" cy="61602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33397352"/>
              </p:ext>
            </p:extLst>
          </p:nvPr>
        </p:nvGraphicFramePr>
        <p:xfrm>
          <a:off x="2418661" y="3886200"/>
          <a:ext cx="1731273" cy="54503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972" name="Equation" r:id="rId7" imgW="1346040" imgH="419040" progId="Equation.DSMT4">
                  <p:embed/>
                </p:oleObj>
              </mc:Choice>
              <mc:Fallback>
                <p:oleObj name="Equation" r:id="rId7" imgW="1346040" imgH="4190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18661" y="3886200"/>
                        <a:ext cx="1731273" cy="54503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58005204"/>
              </p:ext>
            </p:extLst>
          </p:nvPr>
        </p:nvGraphicFramePr>
        <p:xfrm>
          <a:off x="2535926" y="2350328"/>
          <a:ext cx="2672731" cy="4198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973" name="Equation" r:id="rId9" imgW="1688760" imgH="241200" progId="Equation.DSMT4">
                  <p:embed/>
                </p:oleObj>
              </mc:Choice>
              <mc:Fallback>
                <p:oleObj name="Equation" r:id="rId9" imgW="1688760" imgH="2412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35926" y="2350328"/>
                        <a:ext cx="2672731" cy="41986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152400" y="1524000"/>
            <a:ext cx="2266261" cy="42473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Momentum/solid</a:t>
            </a:r>
          </a:p>
          <a:p>
            <a:endParaRPr lang="en-US" dirty="0" smtClean="0"/>
          </a:p>
          <a:p>
            <a:r>
              <a:rPr lang="en-US" dirty="0" smtClean="0"/>
              <a:t>Constitutive</a:t>
            </a:r>
            <a:endParaRPr lang="en-US" dirty="0"/>
          </a:p>
          <a:p>
            <a:r>
              <a:rPr lang="en-US" dirty="0" smtClean="0"/>
              <a:t>	Hooke’s Law</a:t>
            </a:r>
          </a:p>
          <a:p>
            <a:r>
              <a:rPr lang="en-US" dirty="0"/>
              <a:t>	</a:t>
            </a:r>
            <a:r>
              <a:rPr lang="en-US" dirty="0" err="1" smtClean="0"/>
              <a:t>poroelastic</a:t>
            </a:r>
            <a:r>
              <a:rPr lang="en-US" dirty="0" smtClean="0"/>
              <a:t> 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r>
              <a:rPr lang="en-US" dirty="0" smtClean="0"/>
              <a:t>Momentum/fluid</a:t>
            </a:r>
          </a:p>
          <a:p>
            <a:r>
              <a:rPr lang="en-US" dirty="0"/>
              <a:t>	</a:t>
            </a:r>
            <a:r>
              <a:rPr lang="en-US" dirty="0" smtClean="0"/>
              <a:t>Darcy’s Law</a:t>
            </a:r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/>
              <a:t>Mass/Fluid</a:t>
            </a:r>
          </a:p>
          <a:p>
            <a:r>
              <a:rPr lang="en-US" dirty="0"/>
              <a:t>	</a:t>
            </a:r>
            <a:r>
              <a:rPr lang="en-US" dirty="0" err="1" smtClean="0"/>
              <a:t>Poroelastic</a:t>
            </a:r>
            <a:endParaRPr lang="en-US" dirty="0" smtClean="0"/>
          </a:p>
          <a:p>
            <a:endParaRPr lang="en-US" dirty="0"/>
          </a:p>
        </p:txBody>
      </p:sp>
      <p:pic>
        <p:nvPicPr>
          <p:cNvPr id="11" name="Picture 22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43" t="53176" r="56181" b="30096"/>
          <a:stretch/>
        </p:blipFill>
        <p:spPr bwMode="auto">
          <a:xfrm>
            <a:off x="6036686" y="1524000"/>
            <a:ext cx="3069214" cy="16526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5" name="Picture 7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00" t="41944" r="60000" b="26667"/>
          <a:stretch/>
        </p:blipFill>
        <p:spPr bwMode="auto">
          <a:xfrm>
            <a:off x="5867399" y="3505200"/>
            <a:ext cx="3171721" cy="28000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Freeform 11"/>
          <p:cNvSpPr/>
          <p:nvPr/>
        </p:nvSpPr>
        <p:spPr>
          <a:xfrm rot="18315176">
            <a:off x="4135838" y="4918075"/>
            <a:ext cx="1136257" cy="2097944"/>
          </a:xfrm>
          <a:custGeom>
            <a:avLst/>
            <a:gdLst>
              <a:gd name="connsiteX0" fmla="*/ 1905000 w 1905000"/>
              <a:gd name="connsiteY0" fmla="*/ 458731 h 458731"/>
              <a:gd name="connsiteX1" fmla="*/ 914400 w 1905000"/>
              <a:gd name="connsiteY1" fmla="*/ 1531 h 458731"/>
              <a:gd name="connsiteX2" fmla="*/ 1123950 w 1905000"/>
              <a:gd name="connsiteY2" fmla="*/ 306331 h 458731"/>
              <a:gd name="connsiteX3" fmla="*/ 0 w 1905000"/>
              <a:gd name="connsiteY3" fmla="*/ 192031 h 458731"/>
              <a:gd name="connsiteX0" fmla="*/ 3250839 w 3250839"/>
              <a:gd name="connsiteY0" fmla="*/ 458641 h 458641"/>
              <a:gd name="connsiteX1" fmla="*/ 2260239 w 3250839"/>
              <a:gd name="connsiteY1" fmla="*/ 1441 h 458641"/>
              <a:gd name="connsiteX2" fmla="*/ 2469789 w 3250839"/>
              <a:gd name="connsiteY2" fmla="*/ 306241 h 458641"/>
              <a:gd name="connsiteX3" fmla="*/ 0 w 3250839"/>
              <a:gd name="connsiteY3" fmla="*/ 70096 h 458641"/>
              <a:gd name="connsiteX0" fmla="*/ 2649434 w 2649433"/>
              <a:gd name="connsiteY0" fmla="*/ 2129688 h 2129687"/>
              <a:gd name="connsiteX1" fmla="*/ 2260239 w 2649433"/>
              <a:gd name="connsiteY1" fmla="*/ 81009 h 2129687"/>
              <a:gd name="connsiteX2" fmla="*/ 2469789 w 2649433"/>
              <a:gd name="connsiteY2" fmla="*/ 385809 h 2129687"/>
              <a:gd name="connsiteX3" fmla="*/ 0 w 2649433"/>
              <a:gd name="connsiteY3" fmla="*/ 149664 h 2129687"/>
              <a:gd name="connsiteX0" fmla="*/ 2649434 w 2649435"/>
              <a:gd name="connsiteY0" fmla="*/ 1980024 h 1980025"/>
              <a:gd name="connsiteX1" fmla="*/ 2253723 w 2649435"/>
              <a:gd name="connsiteY1" fmla="*/ 1242321 h 1980025"/>
              <a:gd name="connsiteX2" fmla="*/ 2469789 w 2649435"/>
              <a:gd name="connsiteY2" fmla="*/ 236145 h 1980025"/>
              <a:gd name="connsiteX3" fmla="*/ 0 w 2649435"/>
              <a:gd name="connsiteY3" fmla="*/ 0 h 1980025"/>
              <a:gd name="connsiteX0" fmla="*/ 2649434 w 2649433"/>
              <a:gd name="connsiteY0" fmla="*/ 1980024 h 1980023"/>
              <a:gd name="connsiteX1" fmla="*/ 2253723 w 2649433"/>
              <a:gd name="connsiteY1" fmla="*/ 1242321 h 1980023"/>
              <a:gd name="connsiteX2" fmla="*/ 2469789 w 2649433"/>
              <a:gd name="connsiteY2" fmla="*/ 236145 h 1980023"/>
              <a:gd name="connsiteX3" fmla="*/ 0 w 2649433"/>
              <a:gd name="connsiteY3" fmla="*/ 0 h 1980023"/>
              <a:gd name="connsiteX0" fmla="*/ 2649434 w 2649435"/>
              <a:gd name="connsiteY0" fmla="*/ 1980024 h 1980025"/>
              <a:gd name="connsiteX1" fmla="*/ 2096041 w 2649435"/>
              <a:gd name="connsiteY1" fmla="*/ 887212 h 1980025"/>
              <a:gd name="connsiteX2" fmla="*/ 2469789 w 2649435"/>
              <a:gd name="connsiteY2" fmla="*/ 236145 h 1980025"/>
              <a:gd name="connsiteX3" fmla="*/ 0 w 2649435"/>
              <a:gd name="connsiteY3" fmla="*/ 0 h 1980025"/>
              <a:gd name="connsiteX0" fmla="*/ 2649434 w 2932917"/>
              <a:gd name="connsiteY0" fmla="*/ 1980024 h 1980023"/>
              <a:gd name="connsiteX1" fmla="*/ 2096041 w 2932917"/>
              <a:gd name="connsiteY1" fmla="*/ 887212 h 1980023"/>
              <a:gd name="connsiteX2" fmla="*/ 2863507 w 2932917"/>
              <a:gd name="connsiteY2" fmla="*/ 331114 h 1980023"/>
              <a:gd name="connsiteX3" fmla="*/ 0 w 2932917"/>
              <a:gd name="connsiteY3" fmla="*/ 0 h 1980023"/>
              <a:gd name="connsiteX0" fmla="*/ 2393528 w 2664175"/>
              <a:gd name="connsiteY0" fmla="*/ 2674116 h 2674117"/>
              <a:gd name="connsiteX1" fmla="*/ 1840135 w 2664175"/>
              <a:gd name="connsiteY1" fmla="*/ 1581304 h 2674117"/>
              <a:gd name="connsiteX2" fmla="*/ 2607601 w 2664175"/>
              <a:gd name="connsiteY2" fmla="*/ 1025206 h 2674117"/>
              <a:gd name="connsiteX3" fmla="*/ 0 w 2664175"/>
              <a:gd name="connsiteY3" fmla="*/ -1 h 2674117"/>
              <a:gd name="connsiteX0" fmla="*/ 2087773 w 2666455"/>
              <a:gd name="connsiteY0" fmla="*/ 2703606 h 2703607"/>
              <a:gd name="connsiteX1" fmla="*/ 1840135 w 2666455"/>
              <a:gd name="connsiteY1" fmla="*/ 1581306 h 2703607"/>
              <a:gd name="connsiteX2" fmla="*/ 2607601 w 2666455"/>
              <a:gd name="connsiteY2" fmla="*/ 1025208 h 2703607"/>
              <a:gd name="connsiteX3" fmla="*/ 0 w 2666455"/>
              <a:gd name="connsiteY3" fmla="*/ 1 h 2703607"/>
              <a:gd name="connsiteX0" fmla="*/ 2087773 w 2666455"/>
              <a:gd name="connsiteY0" fmla="*/ 2703604 h 2703603"/>
              <a:gd name="connsiteX1" fmla="*/ 1840135 w 2666455"/>
              <a:gd name="connsiteY1" fmla="*/ 1581304 h 2703603"/>
              <a:gd name="connsiteX2" fmla="*/ 2607601 w 2666455"/>
              <a:gd name="connsiteY2" fmla="*/ 1025206 h 2703603"/>
              <a:gd name="connsiteX3" fmla="*/ 0 w 2666455"/>
              <a:gd name="connsiteY3" fmla="*/ -1 h 2703603"/>
              <a:gd name="connsiteX0" fmla="*/ 289864 w 977432"/>
              <a:gd name="connsiteY0" fmla="*/ 3997803 h 3997804"/>
              <a:gd name="connsiteX1" fmla="*/ 42226 w 977432"/>
              <a:gd name="connsiteY1" fmla="*/ 2875503 h 3997804"/>
              <a:gd name="connsiteX2" fmla="*/ 809692 w 977432"/>
              <a:gd name="connsiteY2" fmla="*/ 2319405 h 3997804"/>
              <a:gd name="connsiteX3" fmla="*/ 693242 w 977432"/>
              <a:gd name="connsiteY3" fmla="*/ 1 h 3997804"/>
              <a:gd name="connsiteX0" fmla="*/ 289864 w 838902"/>
              <a:gd name="connsiteY0" fmla="*/ 3997801 h 3997800"/>
              <a:gd name="connsiteX1" fmla="*/ 42226 w 838902"/>
              <a:gd name="connsiteY1" fmla="*/ 2875501 h 3997800"/>
              <a:gd name="connsiteX2" fmla="*/ 809692 w 838902"/>
              <a:gd name="connsiteY2" fmla="*/ 2319403 h 3997800"/>
              <a:gd name="connsiteX3" fmla="*/ 693242 w 838902"/>
              <a:gd name="connsiteY3" fmla="*/ -1 h 3997800"/>
              <a:gd name="connsiteX0" fmla="*/ 435428 w 995208"/>
              <a:gd name="connsiteY0" fmla="*/ 3997803 h 3997804"/>
              <a:gd name="connsiteX1" fmla="*/ 20496 w 995208"/>
              <a:gd name="connsiteY1" fmla="*/ 1780689 h 3997804"/>
              <a:gd name="connsiteX2" fmla="*/ 955256 w 995208"/>
              <a:gd name="connsiteY2" fmla="*/ 2319405 h 3997804"/>
              <a:gd name="connsiteX3" fmla="*/ 838806 w 995208"/>
              <a:gd name="connsiteY3" fmla="*/ 1 h 3997804"/>
              <a:gd name="connsiteX0" fmla="*/ 2022786 w 2584052"/>
              <a:gd name="connsiteY0" fmla="*/ 4195879 h 4195878"/>
              <a:gd name="connsiteX1" fmla="*/ 1607854 w 2584052"/>
              <a:gd name="connsiteY1" fmla="*/ 1978765 h 4195878"/>
              <a:gd name="connsiteX2" fmla="*/ 2542614 w 2584052"/>
              <a:gd name="connsiteY2" fmla="*/ 2517481 h 4195878"/>
              <a:gd name="connsiteX3" fmla="*/ 5 w 2584052"/>
              <a:gd name="connsiteY3" fmla="*/ 1 h 4195878"/>
              <a:gd name="connsiteX0" fmla="*/ 2022786 w 2554572"/>
              <a:gd name="connsiteY0" fmla="*/ 4195877 h 4195878"/>
              <a:gd name="connsiteX1" fmla="*/ 998465 w 2554572"/>
              <a:gd name="connsiteY1" fmla="*/ 2502796 h 4195878"/>
              <a:gd name="connsiteX2" fmla="*/ 2542614 w 2554572"/>
              <a:gd name="connsiteY2" fmla="*/ 2517479 h 4195878"/>
              <a:gd name="connsiteX3" fmla="*/ 5 w 2554572"/>
              <a:gd name="connsiteY3" fmla="*/ -1 h 4195878"/>
              <a:gd name="connsiteX0" fmla="*/ 2022788 w 2073276"/>
              <a:gd name="connsiteY0" fmla="*/ 4195879 h 4195878"/>
              <a:gd name="connsiteX1" fmla="*/ 998467 w 2073276"/>
              <a:gd name="connsiteY1" fmla="*/ 2502798 h 4195878"/>
              <a:gd name="connsiteX2" fmla="*/ 2057677 w 2073276"/>
              <a:gd name="connsiteY2" fmla="*/ 2953549 h 4195878"/>
              <a:gd name="connsiteX3" fmla="*/ 7 w 2073276"/>
              <a:gd name="connsiteY3" fmla="*/ 1 h 4195878"/>
              <a:gd name="connsiteX0" fmla="*/ 2102298 w 2152786"/>
              <a:gd name="connsiteY0" fmla="*/ 4195877 h 4195878"/>
              <a:gd name="connsiteX1" fmla="*/ 1077977 w 2152786"/>
              <a:gd name="connsiteY1" fmla="*/ 2502796 h 4195878"/>
              <a:gd name="connsiteX2" fmla="*/ 2137187 w 2152786"/>
              <a:gd name="connsiteY2" fmla="*/ 2953547 h 4195878"/>
              <a:gd name="connsiteX3" fmla="*/ 79517 w 2152786"/>
              <a:gd name="connsiteY3" fmla="*/ -1 h 4195878"/>
              <a:gd name="connsiteX0" fmla="*/ 2102298 w 2155074"/>
              <a:gd name="connsiteY0" fmla="*/ 4195879 h 4195878"/>
              <a:gd name="connsiteX1" fmla="*/ 1052679 w 2155074"/>
              <a:gd name="connsiteY1" fmla="*/ 2865942 h 4195878"/>
              <a:gd name="connsiteX2" fmla="*/ 1077977 w 2155074"/>
              <a:gd name="connsiteY2" fmla="*/ 2502798 h 4195878"/>
              <a:gd name="connsiteX3" fmla="*/ 2137187 w 2155074"/>
              <a:gd name="connsiteY3" fmla="*/ 2953549 h 4195878"/>
              <a:gd name="connsiteX4" fmla="*/ 79517 w 2155074"/>
              <a:gd name="connsiteY4" fmla="*/ 1 h 4195878"/>
              <a:gd name="connsiteX0" fmla="*/ 2102298 w 2155074"/>
              <a:gd name="connsiteY0" fmla="*/ 4195877 h 4195878"/>
              <a:gd name="connsiteX1" fmla="*/ 1077977 w 2155074"/>
              <a:gd name="connsiteY1" fmla="*/ 2502796 h 4195878"/>
              <a:gd name="connsiteX2" fmla="*/ 2137187 w 2155074"/>
              <a:gd name="connsiteY2" fmla="*/ 2953547 h 4195878"/>
              <a:gd name="connsiteX3" fmla="*/ 79517 w 2155074"/>
              <a:gd name="connsiteY3" fmla="*/ -1 h 4195878"/>
              <a:gd name="connsiteX0" fmla="*/ 2101564 w 2147822"/>
              <a:gd name="connsiteY0" fmla="*/ 4195879 h 4195878"/>
              <a:gd name="connsiteX1" fmla="*/ 913805 w 2147822"/>
              <a:gd name="connsiteY1" fmla="*/ 2711630 h 4195878"/>
              <a:gd name="connsiteX2" fmla="*/ 2136453 w 2147822"/>
              <a:gd name="connsiteY2" fmla="*/ 2953549 h 4195878"/>
              <a:gd name="connsiteX3" fmla="*/ 78783 w 2147822"/>
              <a:gd name="connsiteY3" fmla="*/ 1 h 4195878"/>
              <a:gd name="connsiteX0" fmla="*/ 2182666 w 2228924"/>
              <a:gd name="connsiteY0" fmla="*/ 4195877 h 4195878"/>
              <a:gd name="connsiteX1" fmla="*/ 994907 w 2228924"/>
              <a:gd name="connsiteY1" fmla="*/ 2711628 h 4195878"/>
              <a:gd name="connsiteX2" fmla="*/ 2217555 w 2228924"/>
              <a:gd name="connsiteY2" fmla="*/ 2953547 h 4195878"/>
              <a:gd name="connsiteX3" fmla="*/ 159885 w 2228924"/>
              <a:gd name="connsiteY3" fmla="*/ -1 h 4195878"/>
              <a:gd name="connsiteX0" fmla="*/ 2226256 w 2272514"/>
              <a:gd name="connsiteY0" fmla="*/ 4195879 h 4195878"/>
              <a:gd name="connsiteX1" fmla="*/ 1038497 w 2272514"/>
              <a:gd name="connsiteY1" fmla="*/ 2711630 h 4195878"/>
              <a:gd name="connsiteX2" fmla="*/ 2261145 w 2272514"/>
              <a:gd name="connsiteY2" fmla="*/ 2953549 h 4195878"/>
              <a:gd name="connsiteX3" fmla="*/ 203475 w 2272514"/>
              <a:gd name="connsiteY3" fmla="*/ 1 h 41958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72514" h="4195878">
                <a:moveTo>
                  <a:pt x="2226256" y="4195879"/>
                </a:moveTo>
                <a:cubicBezTo>
                  <a:pt x="2012856" y="3843154"/>
                  <a:pt x="1032682" y="2918685"/>
                  <a:pt x="1038497" y="2711630"/>
                </a:cubicBezTo>
                <a:cubicBezTo>
                  <a:pt x="1219248" y="2726231"/>
                  <a:pt x="2400315" y="3405487"/>
                  <a:pt x="2261145" y="2953549"/>
                </a:cubicBezTo>
                <a:cubicBezTo>
                  <a:pt x="2121975" y="2501611"/>
                  <a:pt x="-781474" y="1314716"/>
                  <a:pt x="203475" y="1"/>
                </a:cubicBezTo>
              </a:path>
            </a:pathLst>
          </a:custGeom>
          <a:noFill/>
          <a:ln w="41275">
            <a:solidFill>
              <a:srgbClr val="C00000"/>
            </a:solidFill>
            <a:tailEnd type="stealth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8403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Boundary Conditions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90600" y="1981200"/>
            <a:ext cx="7696200" cy="4144963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1 set of conditions for pressure/flow</a:t>
            </a:r>
          </a:p>
          <a:p>
            <a:pPr marL="0" indent="0">
              <a:buNone/>
            </a:pPr>
            <a:r>
              <a:rPr lang="en-US" dirty="0" smtClean="0"/>
              <a:t>1 set for displacement/stress</a:t>
            </a:r>
            <a:endParaRPr lang="en-US" dirty="0"/>
          </a:p>
        </p:txBody>
      </p:sp>
      <p:pic>
        <p:nvPicPr>
          <p:cNvPr id="4198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3512419"/>
            <a:ext cx="3581400" cy="268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2626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957424"/>
            <a:ext cx="7772400" cy="4297363"/>
          </a:xfrm>
        </p:spPr>
        <p:txBody>
          <a:bodyPr/>
          <a:lstStyle/>
          <a:p>
            <a:r>
              <a:rPr lang="en-US" dirty="0" smtClean="0"/>
              <a:t>Consolidation</a:t>
            </a:r>
          </a:p>
          <a:p>
            <a:r>
              <a:rPr lang="en-US" dirty="0" smtClean="0"/>
              <a:t>Sedimentary basins</a:t>
            </a:r>
          </a:p>
          <a:p>
            <a:r>
              <a:rPr lang="en-US" dirty="0" smtClean="0"/>
              <a:t>Subsidence from pumping</a:t>
            </a:r>
          </a:p>
          <a:p>
            <a:r>
              <a:rPr lang="en-US" dirty="0" smtClean="0"/>
              <a:t>Faulting</a:t>
            </a:r>
          </a:p>
          <a:p>
            <a:r>
              <a:rPr lang="en-US" dirty="0" smtClean="0"/>
              <a:t>Seismic waves</a:t>
            </a:r>
          </a:p>
          <a:p>
            <a:r>
              <a:rPr lang="en-US" dirty="0" smtClean="0"/>
              <a:t>Biomedical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1201725"/>
            <a:ext cx="1877695" cy="14082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286492"/>
            <a:ext cx="2023131" cy="13608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6495" y="4419600"/>
            <a:ext cx="157861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 descr="USGS scientist Joe Poland showing subsidence (or sinking) of the land in the San Joaquin Valley, California, from 1925 to 1977. (Credit: Dick Ireland - USGS)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9246" y="420303"/>
            <a:ext cx="1792573" cy="2394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013" name="Picture 5" descr="http://www-radar.jpl.nasa.gov/sect323/InSar4crust/LA_fig2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3272" y="3146658"/>
            <a:ext cx="2665039" cy="3079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381000" y="6562564"/>
            <a:ext cx="4572000" cy="2308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http://www-radar.jpl.nasa.gov/sect323/InSar4crust/LA_fig2.jpg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590223" y="6100898"/>
            <a:ext cx="237750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Deformable porous media</a:t>
            </a:r>
            <a:endParaRPr lang="en-US" sz="1400" dirty="0"/>
          </a:p>
        </p:txBody>
      </p:sp>
      <p:sp>
        <p:nvSpPr>
          <p:cNvPr id="10" name="TextBox 9"/>
          <p:cNvSpPr txBox="1"/>
          <p:nvPr/>
        </p:nvSpPr>
        <p:spPr>
          <a:xfrm>
            <a:off x="6613358" y="6224359"/>
            <a:ext cx="1752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Measured with </a:t>
            </a:r>
            <a:r>
              <a:rPr lang="en-US" sz="1200" dirty="0" err="1" smtClean="0"/>
              <a:t>InSAR</a:t>
            </a:r>
            <a:endParaRPr lang="en-US" sz="1200" dirty="0"/>
          </a:p>
        </p:txBody>
      </p:sp>
      <p:sp>
        <p:nvSpPr>
          <p:cNvPr id="11" name="TextBox 10"/>
          <p:cNvSpPr txBox="1"/>
          <p:nvPr/>
        </p:nvSpPr>
        <p:spPr>
          <a:xfrm>
            <a:off x="6477000" y="2812828"/>
            <a:ext cx="2743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Subsidence in Central Valley, CA</a:t>
            </a:r>
            <a:endParaRPr lang="en-US" sz="1200" dirty="0"/>
          </a:p>
        </p:txBody>
      </p:sp>
      <p:sp>
        <p:nvSpPr>
          <p:cNvPr id="12" name="TextBox 11"/>
          <p:cNvSpPr txBox="1"/>
          <p:nvPr/>
        </p:nvSpPr>
        <p:spPr>
          <a:xfrm>
            <a:off x="1031507" y="1628862"/>
            <a:ext cx="2133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Oil wells in LA, 1930s</a:t>
            </a:r>
            <a:endParaRPr lang="en-US" sz="1200" dirty="0"/>
          </a:p>
        </p:txBody>
      </p:sp>
      <p:sp>
        <p:nvSpPr>
          <p:cNvPr id="13" name="TextBox 12"/>
          <p:cNvSpPr txBox="1"/>
          <p:nvPr/>
        </p:nvSpPr>
        <p:spPr>
          <a:xfrm>
            <a:off x="4977130" y="2617488"/>
            <a:ext cx="990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LA, 1930s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407463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50" t="11906" r="8036" b="12697"/>
          <a:stretch/>
        </p:blipFill>
        <p:spPr bwMode="auto">
          <a:xfrm>
            <a:off x="6096000" y="522514"/>
            <a:ext cx="2090057" cy="137885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4000" y="2195286"/>
            <a:ext cx="2133600" cy="1600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600893" y="434753"/>
            <a:ext cx="4379917" cy="33547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Example</a:t>
            </a:r>
          </a:p>
          <a:p>
            <a:r>
              <a:rPr lang="en-US" sz="3200" dirty="0" smtClean="0"/>
              <a:t>Steady </a:t>
            </a:r>
            <a:r>
              <a:rPr lang="en-US" sz="3200" dirty="0" smtClean="0"/>
              <a:t>injection into </a:t>
            </a:r>
            <a:r>
              <a:rPr lang="en-US" sz="3200" dirty="0" smtClean="0"/>
              <a:t>well</a:t>
            </a:r>
          </a:p>
          <a:p>
            <a:endParaRPr lang="en-US" sz="3600" dirty="0"/>
          </a:p>
          <a:p>
            <a:endParaRPr lang="en-US" sz="3600" dirty="0" smtClean="0"/>
          </a:p>
          <a:p>
            <a:endParaRPr lang="en-US" sz="3600" dirty="0"/>
          </a:p>
          <a:p>
            <a:r>
              <a:rPr lang="en-US" sz="3600" dirty="0" smtClean="0"/>
              <a:t> </a:t>
            </a:r>
            <a:endParaRPr lang="en-US" sz="3600" dirty="0" smtClean="0"/>
          </a:p>
        </p:txBody>
      </p:sp>
      <p:sp>
        <p:nvSpPr>
          <p:cNvPr id="8" name="Freeform 7"/>
          <p:cNvSpPr/>
          <p:nvPr/>
        </p:nvSpPr>
        <p:spPr>
          <a:xfrm>
            <a:off x="7086600" y="1219200"/>
            <a:ext cx="695325" cy="481012"/>
          </a:xfrm>
          <a:custGeom>
            <a:avLst/>
            <a:gdLst>
              <a:gd name="connsiteX0" fmla="*/ 0 w 695325"/>
              <a:gd name="connsiteY0" fmla="*/ 0 h 481012"/>
              <a:gd name="connsiteX1" fmla="*/ 695325 w 695325"/>
              <a:gd name="connsiteY1" fmla="*/ 481012 h 4810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695325" h="481012">
                <a:moveTo>
                  <a:pt x="0" y="0"/>
                </a:moveTo>
                <a:lnTo>
                  <a:pt x="695325" y="481012"/>
                </a:lnTo>
              </a:path>
            </a:pathLst>
          </a:custGeom>
          <a:ln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Freeform 20"/>
          <p:cNvSpPr/>
          <p:nvPr/>
        </p:nvSpPr>
        <p:spPr>
          <a:xfrm>
            <a:off x="7523162" y="3000148"/>
            <a:ext cx="1300163" cy="895350"/>
          </a:xfrm>
          <a:custGeom>
            <a:avLst/>
            <a:gdLst>
              <a:gd name="connsiteX0" fmla="*/ 0 w 695325"/>
              <a:gd name="connsiteY0" fmla="*/ 0 h 481012"/>
              <a:gd name="connsiteX1" fmla="*/ 695325 w 695325"/>
              <a:gd name="connsiteY1" fmla="*/ 481012 h 481012"/>
              <a:gd name="connsiteX0" fmla="*/ 0 w 1300163"/>
              <a:gd name="connsiteY0" fmla="*/ 0 h 895350"/>
              <a:gd name="connsiteX1" fmla="*/ 1300163 w 1300163"/>
              <a:gd name="connsiteY1" fmla="*/ 895350 h 895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300163" h="895350">
                <a:moveTo>
                  <a:pt x="0" y="0"/>
                </a:moveTo>
                <a:lnTo>
                  <a:pt x="1300163" y="895350"/>
                </a:lnTo>
              </a:path>
            </a:pathLst>
          </a:custGeom>
          <a:ln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2"/>
          <p:cNvGrpSpPr/>
          <p:nvPr/>
        </p:nvGrpSpPr>
        <p:grpSpPr>
          <a:xfrm>
            <a:off x="6096000" y="4267185"/>
            <a:ext cx="2771775" cy="1959010"/>
            <a:chOff x="5257800" y="3987800"/>
            <a:chExt cx="3276600" cy="2238410"/>
          </a:xfrm>
        </p:grpSpPr>
        <p:pic>
          <p:nvPicPr>
            <p:cNvPr id="1031" name="Picture 7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572" t="10317" r="873" b="28166"/>
            <a:stretch/>
          </p:blipFill>
          <p:spPr bwMode="auto">
            <a:xfrm>
              <a:off x="5257800" y="3987800"/>
              <a:ext cx="2590800" cy="223841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9" name="Freeform 8"/>
            <p:cNvSpPr/>
            <p:nvPr/>
          </p:nvSpPr>
          <p:spPr>
            <a:xfrm>
              <a:off x="6824663" y="5106988"/>
              <a:ext cx="1042987" cy="738187"/>
            </a:xfrm>
            <a:custGeom>
              <a:avLst/>
              <a:gdLst>
                <a:gd name="connsiteX0" fmla="*/ 0 w 1042987"/>
                <a:gd name="connsiteY0" fmla="*/ 0 h 738187"/>
                <a:gd name="connsiteX1" fmla="*/ 1042987 w 1042987"/>
                <a:gd name="connsiteY1" fmla="*/ 738187 h 7381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42987" h="738187">
                  <a:moveTo>
                    <a:pt x="0" y="0"/>
                  </a:moveTo>
                  <a:lnTo>
                    <a:pt x="1042987" y="738187"/>
                  </a:lnTo>
                </a:path>
              </a:pathLst>
            </a:custGeom>
            <a:ln w="38100">
              <a:solidFill>
                <a:srgbClr val="FFF3C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Freeform 19"/>
            <p:cNvSpPr/>
            <p:nvPr/>
          </p:nvSpPr>
          <p:spPr>
            <a:xfrm>
              <a:off x="6858000" y="5130800"/>
              <a:ext cx="1171575" cy="828675"/>
            </a:xfrm>
            <a:custGeom>
              <a:avLst/>
              <a:gdLst>
                <a:gd name="connsiteX0" fmla="*/ 0 w 695325"/>
                <a:gd name="connsiteY0" fmla="*/ 0 h 481012"/>
                <a:gd name="connsiteX1" fmla="*/ 695325 w 695325"/>
                <a:gd name="connsiteY1" fmla="*/ 481012 h 481012"/>
                <a:gd name="connsiteX0" fmla="*/ 0 w 1171575"/>
                <a:gd name="connsiteY0" fmla="*/ 0 h 828675"/>
                <a:gd name="connsiteX1" fmla="*/ 1171575 w 1171575"/>
                <a:gd name="connsiteY1" fmla="*/ 828675 h 828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71575" h="828675">
                  <a:moveTo>
                    <a:pt x="0" y="0"/>
                  </a:moveTo>
                  <a:lnTo>
                    <a:pt x="1171575" y="828675"/>
                  </a:lnTo>
                </a:path>
              </a:pathLst>
            </a:custGeom>
            <a:ln>
              <a:solidFill>
                <a:srgbClr val="C0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Freeform 24"/>
            <p:cNvSpPr/>
            <p:nvPr/>
          </p:nvSpPr>
          <p:spPr>
            <a:xfrm>
              <a:off x="6629400" y="4445000"/>
              <a:ext cx="166687" cy="114300"/>
            </a:xfrm>
            <a:custGeom>
              <a:avLst/>
              <a:gdLst>
                <a:gd name="connsiteX0" fmla="*/ 0 w 166687"/>
                <a:gd name="connsiteY0" fmla="*/ 0 h 114300"/>
                <a:gd name="connsiteX1" fmla="*/ 166687 w 166687"/>
                <a:gd name="connsiteY1" fmla="*/ 114300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66687" h="114300">
                  <a:moveTo>
                    <a:pt x="0" y="0"/>
                  </a:moveTo>
                  <a:lnTo>
                    <a:pt x="166687" y="114300"/>
                  </a:lnTo>
                </a:path>
              </a:pathLst>
            </a:custGeom>
            <a:ln w="25400">
              <a:solidFill>
                <a:schemeClr val="accent6">
                  <a:lumMod val="20000"/>
                  <a:lumOff val="80000"/>
                </a:schemeClr>
              </a:solidFill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Freeform 25"/>
            <p:cNvSpPr/>
            <p:nvPr/>
          </p:nvSpPr>
          <p:spPr>
            <a:xfrm>
              <a:off x="6629400" y="4749800"/>
              <a:ext cx="166687" cy="114300"/>
            </a:xfrm>
            <a:custGeom>
              <a:avLst/>
              <a:gdLst>
                <a:gd name="connsiteX0" fmla="*/ 0 w 166687"/>
                <a:gd name="connsiteY0" fmla="*/ 0 h 114300"/>
                <a:gd name="connsiteX1" fmla="*/ 166687 w 166687"/>
                <a:gd name="connsiteY1" fmla="*/ 114300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66687" h="114300">
                  <a:moveTo>
                    <a:pt x="0" y="0"/>
                  </a:moveTo>
                  <a:lnTo>
                    <a:pt x="166687" y="114300"/>
                  </a:lnTo>
                </a:path>
              </a:pathLst>
            </a:custGeom>
            <a:ln w="25400">
              <a:solidFill>
                <a:schemeClr val="accent6">
                  <a:lumMod val="20000"/>
                  <a:lumOff val="80000"/>
                </a:schemeClr>
              </a:solidFill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Freeform 26"/>
            <p:cNvSpPr/>
            <p:nvPr/>
          </p:nvSpPr>
          <p:spPr>
            <a:xfrm>
              <a:off x="6629400" y="5054600"/>
              <a:ext cx="166687" cy="114300"/>
            </a:xfrm>
            <a:custGeom>
              <a:avLst/>
              <a:gdLst>
                <a:gd name="connsiteX0" fmla="*/ 0 w 166687"/>
                <a:gd name="connsiteY0" fmla="*/ 0 h 114300"/>
                <a:gd name="connsiteX1" fmla="*/ 166687 w 166687"/>
                <a:gd name="connsiteY1" fmla="*/ 114300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66687" h="114300">
                  <a:moveTo>
                    <a:pt x="0" y="0"/>
                  </a:moveTo>
                  <a:lnTo>
                    <a:pt x="166687" y="114300"/>
                  </a:lnTo>
                </a:path>
              </a:pathLst>
            </a:custGeom>
            <a:ln w="25400">
              <a:solidFill>
                <a:schemeClr val="accent6">
                  <a:lumMod val="20000"/>
                  <a:lumOff val="80000"/>
                </a:schemeClr>
              </a:solidFill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Freeform 27"/>
            <p:cNvSpPr/>
            <p:nvPr/>
          </p:nvSpPr>
          <p:spPr>
            <a:xfrm>
              <a:off x="6629400" y="5359400"/>
              <a:ext cx="166687" cy="114300"/>
            </a:xfrm>
            <a:custGeom>
              <a:avLst/>
              <a:gdLst>
                <a:gd name="connsiteX0" fmla="*/ 0 w 166687"/>
                <a:gd name="connsiteY0" fmla="*/ 0 h 114300"/>
                <a:gd name="connsiteX1" fmla="*/ 166687 w 166687"/>
                <a:gd name="connsiteY1" fmla="*/ 114300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66687" h="114300">
                  <a:moveTo>
                    <a:pt x="0" y="0"/>
                  </a:moveTo>
                  <a:lnTo>
                    <a:pt x="166687" y="114300"/>
                  </a:lnTo>
                </a:path>
              </a:pathLst>
            </a:custGeom>
            <a:ln w="25400">
              <a:solidFill>
                <a:schemeClr val="accent6">
                  <a:lumMod val="20000"/>
                  <a:lumOff val="80000"/>
                </a:schemeClr>
              </a:solidFill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Freeform 28"/>
            <p:cNvSpPr/>
            <p:nvPr/>
          </p:nvSpPr>
          <p:spPr>
            <a:xfrm>
              <a:off x="6629400" y="5664200"/>
              <a:ext cx="166687" cy="114300"/>
            </a:xfrm>
            <a:custGeom>
              <a:avLst/>
              <a:gdLst>
                <a:gd name="connsiteX0" fmla="*/ 0 w 166687"/>
                <a:gd name="connsiteY0" fmla="*/ 0 h 114300"/>
                <a:gd name="connsiteX1" fmla="*/ 166687 w 166687"/>
                <a:gd name="connsiteY1" fmla="*/ 114300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66687" h="114300">
                  <a:moveTo>
                    <a:pt x="0" y="0"/>
                  </a:moveTo>
                  <a:lnTo>
                    <a:pt x="166687" y="114300"/>
                  </a:lnTo>
                </a:path>
              </a:pathLst>
            </a:custGeom>
            <a:ln w="25400">
              <a:solidFill>
                <a:schemeClr val="accent6">
                  <a:lumMod val="20000"/>
                  <a:lumOff val="80000"/>
                </a:schemeClr>
              </a:solidFill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8001000" y="5740400"/>
              <a:ext cx="5334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i="1" dirty="0" smtClean="0"/>
                <a:t>r</a:t>
              </a:r>
              <a:endParaRPr lang="en-US" sz="2000" i="1" dirty="0"/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990600" y="2142913"/>
            <a:ext cx="3505200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Objectives and Motive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Deformation near well</a:t>
            </a:r>
          </a:p>
          <a:p>
            <a:r>
              <a:rPr lang="en-US" dirty="0"/>
              <a:t>	</a:t>
            </a:r>
            <a:r>
              <a:rPr lang="en-US" dirty="0" smtClean="0"/>
              <a:t>Casing integrity, seal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Deformation away from well</a:t>
            </a:r>
          </a:p>
          <a:p>
            <a:r>
              <a:rPr lang="en-US" dirty="0"/>
              <a:t>	</a:t>
            </a:r>
            <a:r>
              <a:rPr lang="en-US" dirty="0" smtClean="0"/>
              <a:t>Monitoring</a:t>
            </a:r>
          </a:p>
          <a:p>
            <a:r>
              <a:rPr lang="en-US" dirty="0"/>
              <a:t>	</a:t>
            </a:r>
            <a:r>
              <a:rPr lang="en-US" dirty="0" smtClean="0"/>
              <a:t>Faulting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167322" y="4071002"/>
            <a:ext cx="3537828" cy="12926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Important Processes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Fluid flow through porous </a:t>
            </a:r>
            <a:r>
              <a:rPr lang="en-US" dirty="0"/>
              <a:t>m</a:t>
            </a:r>
            <a:r>
              <a:rPr lang="en-US" dirty="0" smtClean="0"/>
              <a:t>edia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Elastic deformation of solid</a:t>
            </a:r>
          </a:p>
          <a:p>
            <a:r>
              <a:rPr lang="en-US" dirty="0" smtClean="0">
                <a:sym typeface="Wingdings" panose="05000000000000000000" pitchFamily="2" charset="2"/>
              </a:rPr>
              <a:t>             </a:t>
            </a:r>
            <a:r>
              <a:rPr lang="en-US" dirty="0" err="1" smtClean="0">
                <a:sym typeface="Wingdings" panose="05000000000000000000" pitchFamily="2" charset="2"/>
              </a:rPr>
              <a:t>poroelastic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850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and grains 1.t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33425" y="571500"/>
            <a:ext cx="7620000" cy="5715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25" name="Group 24"/>
          <p:cNvGrpSpPr/>
          <p:nvPr/>
        </p:nvGrpSpPr>
        <p:grpSpPr>
          <a:xfrm>
            <a:off x="740229" y="435428"/>
            <a:ext cx="7620000" cy="5865586"/>
            <a:chOff x="740229" y="435428"/>
            <a:chExt cx="7620000" cy="5865586"/>
          </a:xfrm>
        </p:grpSpPr>
        <p:grpSp>
          <p:nvGrpSpPr>
            <p:cNvPr id="24" name="Group 23"/>
            <p:cNvGrpSpPr/>
            <p:nvPr/>
          </p:nvGrpSpPr>
          <p:grpSpPr>
            <a:xfrm>
              <a:off x="740229" y="435428"/>
              <a:ext cx="7620000" cy="5865586"/>
              <a:chOff x="740229" y="435428"/>
              <a:chExt cx="7620000" cy="5865586"/>
            </a:xfrm>
          </p:grpSpPr>
          <p:pic>
            <p:nvPicPr>
              <p:cNvPr id="4" name="Picture 3" descr="stress level 1.tif"/>
              <p:cNvPicPr>
                <a:picLocks noChangeAspect="1"/>
              </p:cNvPicPr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740229" y="586014"/>
                <a:ext cx="7620000" cy="5715000"/>
              </a:xfrm>
              <a:prstGeom prst="rect">
                <a:avLst/>
              </a:prstGeom>
            </p:spPr>
          </p:pic>
          <p:sp>
            <p:nvSpPr>
              <p:cNvPr id="21" name="Rectangle 20"/>
              <p:cNvSpPr/>
              <p:nvPr/>
            </p:nvSpPr>
            <p:spPr bwMode="auto">
              <a:xfrm>
                <a:off x="1161143" y="435428"/>
                <a:ext cx="6081486" cy="1204686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2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</p:grpSp>
        <p:grpSp>
          <p:nvGrpSpPr>
            <p:cNvPr id="16" name="Group 15"/>
            <p:cNvGrpSpPr/>
            <p:nvPr/>
          </p:nvGrpSpPr>
          <p:grpSpPr>
            <a:xfrm>
              <a:off x="3011714" y="1030514"/>
              <a:ext cx="2315028" cy="885372"/>
              <a:chOff x="3011714" y="1030514"/>
              <a:chExt cx="2315028" cy="885372"/>
            </a:xfrm>
          </p:grpSpPr>
          <p:sp>
            <p:nvSpPr>
              <p:cNvPr id="13" name="Down Arrow 12"/>
              <p:cNvSpPr/>
              <p:nvPr/>
            </p:nvSpPr>
            <p:spPr bwMode="auto">
              <a:xfrm>
                <a:off x="3889829" y="1030514"/>
                <a:ext cx="551542" cy="870857"/>
              </a:xfrm>
              <a:prstGeom prst="downArrow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2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4" name="Down Arrow 13"/>
              <p:cNvSpPr/>
              <p:nvPr/>
            </p:nvSpPr>
            <p:spPr bwMode="auto">
              <a:xfrm>
                <a:off x="3011714" y="1037771"/>
                <a:ext cx="551542" cy="870857"/>
              </a:xfrm>
              <a:prstGeom prst="downArrow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2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5" name="Down Arrow 14"/>
              <p:cNvSpPr/>
              <p:nvPr/>
            </p:nvSpPr>
            <p:spPr bwMode="auto">
              <a:xfrm>
                <a:off x="4775200" y="1045029"/>
                <a:ext cx="551542" cy="870857"/>
              </a:xfrm>
              <a:prstGeom prst="downArrow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2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</p:grpSp>
      </p:grpSp>
      <p:grpSp>
        <p:nvGrpSpPr>
          <p:cNvPr id="26" name="Group 25"/>
          <p:cNvGrpSpPr/>
          <p:nvPr/>
        </p:nvGrpSpPr>
        <p:grpSpPr>
          <a:xfrm>
            <a:off x="732970" y="206828"/>
            <a:ext cx="7620000" cy="6056087"/>
            <a:chOff x="747484" y="221342"/>
            <a:chExt cx="7620000" cy="6056087"/>
          </a:xfrm>
        </p:grpSpPr>
        <p:grpSp>
          <p:nvGrpSpPr>
            <p:cNvPr id="23" name="Group 22"/>
            <p:cNvGrpSpPr/>
            <p:nvPr/>
          </p:nvGrpSpPr>
          <p:grpSpPr>
            <a:xfrm>
              <a:off x="747484" y="221342"/>
              <a:ext cx="7620000" cy="6056087"/>
              <a:chOff x="747484" y="239486"/>
              <a:chExt cx="7620000" cy="6056087"/>
            </a:xfrm>
          </p:grpSpPr>
          <p:pic>
            <p:nvPicPr>
              <p:cNvPr id="5" name="Picture 4" descr="stress level 2.tif"/>
              <p:cNvPicPr>
                <a:picLocks noChangeAspect="1"/>
              </p:cNvPicPr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747484" y="580573"/>
                <a:ext cx="7620000" cy="5715000"/>
              </a:xfrm>
              <a:prstGeom prst="rect">
                <a:avLst/>
              </a:prstGeom>
            </p:spPr>
          </p:pic>
          <p:sp>
            <p:nvSpPr>
              <p:cNvPr id="22" name="Rectangle 21"/>
              <p:cNvSpPr/>
              <p:nvPr/>
            </p:nvSpPr>
            <p:spPr bwMode="auto">
              <a:xfrm>
                <a:off x="1132114" y="239486"/>
                <a:ext cx="6081486" cy="1204686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2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</p:grpSp>
        <p:grpSp>
          <p:nvGrpSpPr>
            <p:cNvPr id="17" name="Group 16"/>
            <p:cNvGrpSpPr/>
            <p:nvPr/>
          </p:nvGrpSpPr>
          <p:grpSpPr>
            <a:xfrm>
              <a:off x="3004457" y="812799"/>
              <a:ext cx="2315028" cy="1444172"/>
              <a:chOff x="3011714" y="1030514"/>
              <a:chExt cx="2315028" cy="885372"/>
            </a:xfrm>
          </p:grpSpPr>
          <p:sp>
            <p:nvSpPr>
              <p:cNvPr id="18" name="Down Arrow 17"/>
              <p:cNvSpPr/>
              <p:nvPr/>
            </p:nvSpPr>
            <p:spPr bwMode="auto">
              <a:xfrm>
                <a:off x="3889829" y="1030514"/>
                <a:ext cx="551542" cy="870857"/>
              </a:xfrm>
              <a:prstGeom prst="downArrow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2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9" name="Down Arrow 18"/>
              <p:cNvSpPr/>
              <p:nvPr/>
            </p:nvSpPr>
            <p:spPr bwMode="auto">
              <a:xfrm>
                <a:off x="3011714" y="1037771"/>
                <a:ext cx="551542" cy="870857"/>
              </a:xfrm>
              <a:prstGeom prst="downArrow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2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0" name="Down Arrow 19"/>
              <p:cNvSpPr/>
              <p:nvPr/>
            </p:nvSpPr>
            <p:spPr bwMode="auto">
              <a:xfrm>
                <a:off x="4775200" y="1045029"/>
                <a:ext cx="551542" cy="870857"/>
              </a:xfrm>
              <a:prstGeom prst="downArrow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2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</p:grpSp>
      </p:grpSp>
      <p:sp>
        <p:nvSpPr>
          <p:cNvPr id="27" name="TextBox 26"/>
          <p:cNvSpPr txBox="1"/>
          <p:nvPr/>
        </p:nvSpPr>
        <p:spPr>
          <a:xfrm>
            <a:off x="1683657" y="5892800"/>
            <a:ext cx="4847772" cy="369332"/>
          </a:xfrm>
          <a:prstGeom prst="rect">
            <a:avLst/>
          </a:prstGeom>
          <a:solidFill>
            <a:srgbClr val="F6F6A8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Effective stress causes deformation of solid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4826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762000" y="2590800"/>
            <a:ext cx="5719763" cy="3657600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FFFF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DEF6F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TextBox 58"/>
          <p:cNvSpPr txBox="1">
            <a:spLocks noChangeArrowheads="1"/>
          </p:cNvSpPr>
          <p:nvPr/>
        </p:nvSpPr>
        <p:spPr bwMode="auto">
          <a:xfrm>
            <a:off x="1671637" y="779462"/>
            <a:ext cx="6340475" cy="1354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Constant </a:t>
            </a:r>
            <a:r>
              <a:rPr kumimoji="0" lang="en-US" sz="18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Q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injection, 6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lps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~100gpm, Axial symmetry</a:t>
            </a: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Aquifer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: </a:t>
            </a:r>
            <a:r>
              <a:rPr kumimoji="0" lang="en-US" sz="16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k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: 10</a:t>
            </a:r>
            <a:r>
              <a:rPr kumimoji="0" lang="en-US" sz="1600" b="0" i="0" u="none" strike="noStrike" kern="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-13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m</a:t>
            </a:r>
            <a:r>
              <a:rPr kumimoji="0" lang="en-US" sz="1600" b="0" i="0" u="none" strike="noStrike" kern="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2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, </a:t>
            </a:r>
            <a:r>
              <a:rPr kumimoji="0" lang="en-US" sz="16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b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: 100m, </a:t>
            </a:r>
            <a:r>
              <a:rPr kumimoji="0" lang="en-US" sz="16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E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: 15GPa , </a:t>
            </a:r>
            <a:r>
              <a:rPr kumimoji="0" lang="en-US" sz="16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R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= 30km</a:t>
            </a: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Confining 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: </a:t>
            </a:r>
            <a:r>
              <a:rPr kumimoji="0" lang="en-US" sz="16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k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: 10</a:t>
            </a:r>
            <a:r>
              <a:rPr kumimoji="0" lang="en-US" sz="1600" b="0" i="0" u="none" strike="noStrike" kern="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-16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m</a:t>
            </a:r>
            <a:r>
              <a:rPr kumimoji="0" lang="en-US" sz="1600" b="0" i="0" u="none" strike="noStrike" kern="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2</a:t>
            </a:r>
            <a:r>
              <a:rPr kumimoji="0" lang="en-US" sz="16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, b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: 1000 m;  </a:t>
            </a:r>
            <a:r>
              <a:rPr kumimoji="0" lang="en-US" sz="16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E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: 15GPa</a:t>
            </a: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Casing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:</a:t>
            </a:r>
            <a:r>
              <a:rPr kumimoji="0" lang="en-US" sz="16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k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: 1nd; 8-inch, 8mm wall, </a:t>
            </a:r>
            <a:r>
              <a:rPr kumimoji="0" lang="en-US" sz="16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E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: 200GPa</a:t>
            </a: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Screen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: </a:t>
            </a:r>
            <a:r>
              <a:rPr kumimoji="0" lang="en-US" sz="16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k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: 10</a:t>
            </a:r>
            <a:r>
              <a:rPr kumimoji="0" lang="en-US" sz="1600" b="0" i="0" u="none" strike="noStrike" kern="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-13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m</a:t>
            </a:r>
            <a:r>
              <a:rPr kumimoji="0" lang="en-US" sz="1600" b="0" i="0" u="none" strike="noStrike" kern="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2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; 8-inch, 8mm wall, </a:t>
            </a:r>
            <a:r>
              <a:rPr kumimoji="0" lang="en-US" sz="16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E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: 200GPa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1625" y="4244975"/>
            <a:ext cx="2239963" cy="155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113" y="2605087"/>
            <a:ext cx="5235575" cy="359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371600" y="218007"/>
            <a:ext cx="54911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Geometry and Parameters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276656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43" t="4731" b="21365"/>
          <a:stretch/>
        </p:blipFill>
        <p:spPr bwMode="auto">
          <a:xfrm>
            <a:off x="807420" y="2710542"/>
            <a:ext cx="3479613" cy="30865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/>
          <p:cNvSpPr/>
          <p:nvPr/>
        </p:nvSpPr>
        <p:spPr>
          <a:xfrm>
            <a:off x="4204400" y="2841885"/>
            <a:ext cx="118391" cy="295523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908332" y="5731448"/>
            <a:ext cx="3378700" cy="13134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807421" y="5507853"/>
            <a:ext cx="111529" cy="2298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2189245" y="5994136"/>
            <a:ext cx="535184" cy="3183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roller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807420" y="2841885"/>
            <a:ext cx="111530" cy="2665968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 rot="16200000">
            <a:off x="-868316" y="3402371"/>
            <a:ext cx="26899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latin typeface="Symbol" pitchFamily="18" charset="2"/>
              </a:rPr>
              <a:t>s</a:t>
            </a:r>
            <a:r>
              <a:rPr lang="en-US" baseline="-25000" dirty="0" err="1" smtClean="0"/>
              <a:t>T</a:t>
            </a:r>
            <a:r>
              <a:rPr lang="en-US" dirty="0" smtClean="0"/>
              <a:t>=P</a:t>
            </a:r>
          </a:p>
          <a:p>
            <a:r>
              <a:rPr lang="en-US" dirty="0" err="1" smtClean="0"/>
              <a:t>Load_r</a:t>
            </a:r>
            <a:r>
              <a:rPr lang="en-US" dirty="0" smtClean="0"/>
              <a:t>=</a:t>
            </a:r>
            <a:r>
              <a:rPr lang="en-US" dirty="0" err="1" smtClean="0"/>
              <a:t>pf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1253916" y="2057400"/>
            <a:ext cx="24058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latin typeface="Symbol" pitchFamily="18" charset="2"/>
              </a:rPr>
              <a:t>s</a:t>
            </a:r>
            <a:r>
              <a:rPr lang="en-US" baseline="-25000" dirty="0" err="1" smtClean="0"/>
              <a:t>T</a:t>
            </a:r>
            <a:r>
              <a:rPr lang="en-US" dirty="0" smtClean="0"/>
              <a:t>=0</a:t>
            </a:r>
          </a:p>
          <a:p>
            <a:r>
              <a:rPr lang="en-US" dirty="0" err="1" smtClean="0"/>
              <a:t>Load_z</a:t>
            </a:r>
            <a:r>
              <a:rPr lang="en-US" dirty="0" smtClean="0"/>
              <a:t>=0</a:t>
            </a:r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918950" y="2710542"/>
            <a:ext cx="3285449" cy="131344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43" t="4731" b="21365"/>
          <a:stretch/>
        </p:blipFill>
        <p:spPr bwMode="auto">
          <a:xfrm>
            <a:off x="5258884" y="2731789"/>
            <a:ext cx="3479613" cy="30865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Rectangle 17"/>
          <p:cNvSpPr/>
          <p:nvPr/>
        </p:nvSpPr>
        <p:spPr>
          <a:xfrm>
            <a:off x="5359796" y="5752695"/>
            <a:ext cx="3378700" cy="13134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5258885" y="5529100"/>
            <a:ext cx="111529" cy="2298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6539718" y="5922054"/>
            <a:ext cx="9179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No flow</a:t>
            </a:r>
            <a:endParaRPr lang="en-US" dirty="0"/>
          </a:p>
        </p:txBody>
      </p:sp>
      <p:sp>
        <p:nvSpPr>
          <p:cNvPr id="21" name="Rectangle 20"/>
          <p:cNvSpPr/>
          <p:nvPr/>
        </p:nvSpPr>
        <p:spPr>
          <a:xfrm>
            <a:off x="5258884" y="5122812"/>
            <a:ext cx="100912" cy="404599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/>
          <p:cNvSpPr txBox="1"/>
          <p:nvPr/>
        </p:nvSpPr>
        <p:spPr>
          <a:xfrm rot="16200000">
            <a:off x="3459420" y="3438389"/>
            <a:ext cx="2937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Inflow =  </a:t>
            </a:r>
            <a:r>
              <a:rPr lang="en-US" dirty="0" err="1" smtClean="0"/>
              <a:t>well_flux</a:t>
            </a:r>
            <a:endParaRPr lang="en-US" dirty="0" smtClean="0"/>
          </a:p>
        </p:txBody>
      </p:sp>
      <p:sp>
        <p:nvSpPr>
          <p:cNvPr id="25" name="Rectangle 24"/>
          <p:cNvSpPr/>
          <p:nvPr/>
        </p:nvSpPr>
        <p:spPr>
          <a:xfrm>
            <a:off x="5336359" y="2721047"/>
            <a:ext cx="3378700" cy="13134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5252023" y="2721047"/>
            <a:ext cx="118391" cy="25033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8679300" y="2849765"/>
            <a:ext cx="118391" cy="295523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8679430" y="5224383"/>
            <a:ext cx="118261" cy="304717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/>
          <p:cNvSpPr txBox="1"/>
          <p:nvPr/>
        </p:nvSpPr>
        <p:spPr>
          <a:xfrm>
            <a:off x="7730891" y="6106720"/>
            <a:ext cx="1066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Head=0</a:t>
            </a:r>
            <a:endParaRPr lang="en-US" dirty="0"/>
          </a:p>
        </p:txBody>
      </p:sp>
      <p:sp>
        <p:nvSpPr>
          <p:cNvPr id="29" name="Freeform 28"/>
          <p:cNvSpPr/>
          <p:nvPr/>
        </p:nvSpPr>
        <p:spPr>
          <a:xfrm>
            <a:off x="8400604" y="5417874"/>
            <a:ext cx="247650" cy="742950"/>
          </a:xfrm>
          <a:custGeom>
            <a:avLst/>
            <a:gdLst>
              <a:gd name="connsiteX0" fmla="*/ 28575 w 247650"/>
              <a:gd name="connsiteY0" fmla="*/ 742950 h 742950"/>
              <a:gd name="connsiteX1" fmla="*/ 0 w 247650"/>
              <a:gd name="connsiteY1" fmla="*/ 180975 h 742950"/>
              <a:gd name="connsiteX2" fmla="*/ 85725 w 247650"/>
              <a:gd name="connsiteY2" fmla="*/ 242887 h 742950"/>
              <a:gd name="connsiteX3" fmla="*/ 247650 w 247650"/>
              <a:gd name="connsiteY3" fmla="*/ 0 h 742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7650" h="742950">
                <a:moveTo>
                  <a:pt x="28575" y="742950"/>
                </a:moveTo>
                <a:lnTo>
                  <a:pt x="0" y="180975"/>
                </a:lnTo>
                <a:lnTo>
                  <a:pt x="85725" y="242887"/>
                </a:lnTo>
                <a:lnTo>
                  <a:pt x="247650" y="0"/>
                </a:lnTo>
              </a:path>
            </a:pathLst>
          </a:cu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Box 29"/>
          <p:cNvSpPr txBox="1"/>
          <p:nvPr/>
        </p:nvSpPr>
        <p:spPr>
          <a:xfrm>
            <a:off x="2314562" y="457200"/>
            <a:ext cx="48577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Boundary conditions</a:t>
            </a:r>
            <a:endParaRPr lang="en-US" sz="3600" dirty="0"/>
          </a:p>
        </p:txBody>
      </p:sp>
      <p:sp>
        <p:nvSpPr>
          <p:cNvPr id="31" name="TextBox 30"/>
          <p:cNvSpPr txBox="1"/>
          <p:nvPr/>
        </p:nvSpPr>
        <p:spPr>
          <a:xfrm>
            <a:off x="1253916" y="1446838"/>
            <a:ext cx="73060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Mechanics       </a:t>
            </a:r>
            <a:r>
              <a:rPr lang="en-US" sz="2800" dirty="0" smtClean="0"/>
              <a:t>                                Fluid </a:t>
            </a:r>
            <a:r>
              <a:rPr lang="en-US" sz="2800" dirty="0" smtClean="0"/>
              <a:t>flow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566979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2481942" y="653143"/>
            <a:ext cx="28012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000000"/>
                </a:solidFill>
              </a:rPr>
              <a:t>Discretization</a:t>
            </a:r>
            <a:endParaRPr lang="en-US" sz="3200" dirty="0">
              <a:solidFill>
                <a:srgbClr val="00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70567" y="1314904"/>
            <a:ext cx="290285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Telescoping mesh to resolve casing in regional-scale simulation</a:t>
            </a:r>
            <a:endParaRPr lang="en-US" dirty="0">
              <a:solidFill>
                <a:srgbClr val="000000"/>
              </a:solidFill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275771" y="1451430"/>
            <a:ext cx="7997371" cy="4789713"/>
            <a:chOff x="275771" y="1451430"/>
            <a:chExt cx="7997371" cy="4789713"/>
          </a:xfrm>
        </p:grpSpPr>
        <p:grpSp>
          <p:nvGrpSpPr>
            <p:cNvPr id="9" name="Group 8"/>
            <p:cNvGrpSpPr/>
            <p:nvPr/>
          </p:nvGrpSpPr>
          <p:grpSpPr>
            <a:xfrm>
              <a:off x="3381375" y="1451430"/>
              <a:ext cx="4891767" cy="1737631"/>
              <a:chOff x="2786290" y="742949"/>
              <a:chExt cx="5657850" cy="2257425"/>
            </a:xfrm>
          </p:grpSpPr>
          <p:pic>
            <p:nvPicPr>
              <p:cNvPr id="9231" name="Picture 15"/>
              <p:cNvPicPr>
                <a:picLocks noChangeAspect="1" noChangeArrowheads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7500" t="56111"/>
              <a:stretch/>
            </p:blipFill>
            <p:spPr bwMode="auto">
              <a:xfrm>
                <a:off x="2786290" y="742949"/>
                <a:ext cx="5657850" cy="2257425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4" name="Rectangle 3"/>
              <p:cNvSpPr/>
              <p:nvPr/>
            </p:nvSpPr>
            <p:spPr bwMode="auto">
              <a:xfrm>
                <a:off x="3081565" y="1276350"/>
                <a:ext cx="371475" cy="342900"/>
              </a:xfrm>
              <a:prstGeom prst="rect">
                <a:avLst/>
              </a:prstGeom>
              <a:noFill/>
              <a:ln w="25400" cap="flat" cmpd="sng" algn="ctr">
                <a:solidFill>
                  <a:srgbClr val="FFC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200" smtClean="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13" name="Group 12"/>
            <p:cNvGrpSpPr/>
            <p:nvPr/>
          </p:nvGrpSpPr>
          <p:grpSpPr>
            <a:xfrm>
              <a:off x="286986" y="3599543"/>
              <a:ext cx="7841014" cy="2608582"/>
              <a:chOff x="286986" y="3216874"/>
              <a:chExt cx="8290504" cy="2991251"/>
            </a:xfrm>
          </p:grpSpPr>
          <p:pic>
            <p:nvPicPr>
              <p:cNvPr id="9227" name="Picture 11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042" r="2642"/>
              <a:stretch/>
            </p:blipFill>
            <p:spPr bwMode="auto">
              <a:xfrm>
                <a:off x="286986" y="3267075"/>
                <a:ext cx="2789589" cy="2933699"/>
              </a:xfrm>
              <a:prstGeom prst="rect">
                <a:avLst/>
              </a:prstGeom>
              <a:noFill/>
              <a:ln w="41275">
                <a:solidFill>
                  <a:srgbClr val="FFC00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5" name="Rectangle 4"/>
              <p:cNvSpPr/>
              <p:nvPr/>
            </p:nvSpPr>
            <p:spPr bwMode="auto">
              <a:xfrm>
                <a:off x="409575" y="4743450"/>
                <a:ext cx="466725" cy="581025"/>
              </a:xfrm>
              <a:prstGeom prst="rect">
                <a:avLst/>
              </a:prstGeom>
              <a:noFill/>
              <a:ln w="25400" cap="flat" cmpd="sng" algn="ctr">
                <a:solidFill>
                  <a:srgbClr val="0000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200" smtClean="0">
                  <a:solidFill>
                    <a:srgbClr val="000000"/>
                  </a:solidFill>
                </a:endParaRPr>
              </a:p>
            </p:txBody>
          </p:sp>
          <p:grpSp>
            <p:nvGrpSpPr>
              <p:cNvPr id="11" name="Group 10"/>
              <p:cNvGrpSpPr/>
              <p:nvPr/>
            </p:nvGrpSpPr>
            <p:grpSpPr>
              <a:xfrm>
                <a:off x="3438527" y="3278838"/>
                <a:ext cx="2409824" cy="2929287"/>
                <a:chOff x="3438527" y="3191753"/>
                <a:chExt cx="2409824" cy="2929287"/>
              </a:xfrm>
            </p:grpSpPr>
            <p:pic>
              <p:nvPicPr>
                <p:cNvPr id="9228" name="Picture 12"/>
                <p:cNvPicPr>
                  <a:picLocks noChangeAspect="1" noChangeArrowheads="1"/>
                </p:cNvPicPr>
                <p:nvPr/>
              </p:nvPicPr>
              <p:blipFill rotWithShape="1"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8300"/>
                <a:stretch/>
              </p:blipFill>
              <p:spPr bwMode="auto">
                <a:xfrm>
                  <a:off x="3438527" y="3191753"/>
                  <a:ext cx="2409824" cy="2929287"/>
                </a:xfrm>
                <a:prstGeom prst="rect">
                  <a:avLst/>
                </a:prstGeom>
                <a:noFill/>
                <a:ln w="41275">
                  <a:solidFill>
                    <a:srgbClr val="0000FF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sp>
              <p:nvSpPr>
                <p:cNvPr id="6" name="Rectangle 5"/>
                <p:cNvSpPr/>
                <p:nvPr/>
              </p:nvSpPr>
              <p:spPr bwMode="auto">
                <a:xfrm>
                  <a:off x="3676650" y="5419725"/>
                  <a:ext cx="304800" cy="304800"/>
                </a:xfrm>
                <a:prstGeom prst="rect">
                  <a:avLst/>
                </a:prstGeom>
                <a:noFill/>
                <a:ln w="25400" cap="flat" cmpd="sng" algn="ctr">
                  <a:solidFill>
                    <a:srgbClr val="FE7EEC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non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200" smtClean="0">
                    <a:solidFill>
                      <a:srgbClr val="000000"/>
                    </a:solidFill>
                  </a:endParaRPr>
                </a:p>
              </p:txBody>
            </p:sp>
          </p:grpSp>
          <p:grpSp>
            <p:nvGrpSpPr>
              <p:cNvPr id="10" name="Group 9"/>
              <p:cNvGrpSpPr/>
              <p:nvPr/>
            </p:nvGrpSpPr>
            <p:grpSpPr>
              <a:xfrm>
                <a:off x="6377214" y="3216874"/>
                <a:ext cx="2200276" cy="2938090"/>
                <a:chOff x="6362699" y="3405560"/>
                <a:chExt cx="2200276" cy="2938090"/>
              </a:xfrm>
            </p:grpSpPr>
            <p:pic>
              <p:nvPicPr>
                <p:cNvPr id="9229" name="Picture 13"/>
                <p:cNvPicPr>
                  <a:picLocks noChangeAspect="1" noChangeArrowheads="1"/>
                </p:cNvPicPr>
                <p:nvPr/>
              </p:nvPicPr>
              <p:blipFill rotWithShape="1"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40971" r="2483"/>
                <a:stretch/>
              </p:blipFill>
              <p:spPr bwMode="auto">
                <a:xfrm>
                  <a:off x="6362699" y="3405560"/>
                  <a:ext cx="2200276" cy="2938090"/>
                </a:xfrm>
                <a:prstGeom prst="rect">
                  <a:avLst/>
                </a:prstGeom>
                <a:noFill/>
                <a:ln w="41275">
                  <a:solidFill>
                    <a:srgbClr val="FE7EEC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sp>
              <p:nvSpPr>
                <p:cNvPr id="7" name="Rectangle 6"/>
                <p:cNvSpPr/>
                <p:nvPr/>
              </p:nvSpPr>
              <p:spPr bwMode="auto">
                <a:xfrm>
                  <a:off x="6710362" y="3452813"/>
                  <a:ext cx="45719" cy="2652712"/>
                </a:xfrm>
                <a:prstGeom prst="rect">
                  <a:avLst/>
                </a:prstGeom>
                <a:solidFill>
                  <a:srgbClr val="00EE6C">
                    <a:alpha val="48000"/>
                  </a:srgbClr>
                </a:soli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non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200" smtClean="0">
                    <a:solidFill>
                      <a:srgbClr val="000000"/>
                    </a:solidFill>
                  </a:endParaRPr>
                </a:p>
              </p:txBody>
            </p:sp>
          </p:grpSp>
        </p:grpSp>
        <p:sp>
          <p:nvSpPr>
            <p:cNvPr id="14" name="TextBox 13"/>
            <p:cNvSpPr txBox="1"/>
            <p:nvPr/>
          </p:nvSpPr>
          <p:spPr>
            <a:xfrm>
              <a:off x="4572000" y="2394857"/>
              <a:ext cx="246742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000000"/>
                  </a:solidFill>
                </a:rPr>
                <a:t>Scales in meters</a:t>
              </a:r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17" name="Freeform 16"/>
            <p:cNvSpPr/>
            <p:nvPr/>
          </p:nvSpPr>
          <p:spPr>
            <a:xfrm>
              <a:off x="391886" y="3643086"/>
              <a:ext cx="2873828" cy="1291771"/>
            </a:xfrm>
            <a:custGeom>
              <a:avLst/>
              <a:gdLst>
                <a:gd name="connsiteX0" fmla="*/ 0 w 2873828"/>
                <a:gd name="connsiteY0" fmla="*/ 1291771 h 1291771"/>
                <a:gd name="connsiteX1" fmla="*/ 2873828 w 2873828"/>
                <a:gd name="connsiteY1" fmla="*/ 0 h 1291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873828" h="1291771">
                  <a:moveTo>
                    <a:pt x="0" y="1291771"/>
                  </a:moveTo>
                  <a:lnTo>
                    <a:pt x="2873828" y="0"/>
                  </a:lnTo>
                </a:path>
              </a:pathLst>
            </a:custGeom>
            <a:ln w="15875">
              <a:solidFill>
                <a:srgbClr val="0000FF"/>
              </a:solidFill>
              <a:prstDash val="dash"/>
            </a:ln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200" smtClean="0">
                <a:solidFill>
                  <a:srgbClr val="000000"/>
                </a:solidFill>
              </a:endParaRPr>
            </a:p>
          </p:txBody>
        </p:sp>
        <p:sp>
          <p:nvSpPr>
            <p:cNvPr id="18" name="Freeform 17"/>
            <p:cNvSpPr/>
            <p:nvPr/>
          </p:nvSpPr>
          <p:spPr>
            <a:xfrm>
              <a:off x="406400" y="5428343"/>
              <a:ext cx="2844800" cy="812800"/>
            </a:xfrm>
            <a:custGeom>
              <a:avLst/>
              <a:gdLst>
                <a:gd name="connsiteX0" fmla="*/ 0 w 2844800"/>
                <a:gd name="connsiteY0" fmla="*/ 0 h 812800"/>
                <a:gd name="connsiteX1" fmla="*/ 2844800 w 2844800"/>
                <a:gd name="connsiteY1" fmla="*/ 812800 h 812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844800" h="812800">
                  <a:moveTo>
                    <a:pt x="0" y="0"/>
                  </a:moveTo>
                  <a:lnTo>
                    <a:pt x="2844800" y="812800"/>
                  </a:lnTo>
                </a:path>
              </a:pathLst>
            </a:custGeom>
            <a:ln w="15875">
              <a:solidFill>
                <a:srgbClr val="0000FF"/>
              </a:solidFill>
              <a:prstDash val="dash"/>
            </a:ln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200" smtClean="0">
                <a:solidFill>
                  <a:srgbClr val="000000"/>
                </a:solidFill>
              </a:endParaRPr>
            </a:p>
          </p:txBody>
        </p:sp>
        <p:sp>
          <p:nvSpPr>
            <p:cNvPr id="19" name="Freeform 18"/>
            <p:cNvSpPr/>
            <p:nvPr/>
          </p:nvSpPr>
          <p:spPr>
            <a:xfrm>
              <a:off x="275771" y="1828800"/>
              <a:ext cx="3352800" cy="1799771"/>
            </a:xfrm>
            <a:custGeom>
              <a:avLst/>
              <a:gdLst>
                <a:gd name="connsiteX0" fmla="*/ 3352800 w 3352800"/>
                <a:gd name="connsiteY0" fmla="*/ 0 h 1799771"/>
                <a:gd name="connsiteX1" fmla="*/ 0 w 3352800"/>
                <a:gd name="connsiteY1" fmla="*/ 1799771 h 1799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352800" h="1799771">
                  <a:moveTo>
                    <a:pt x="3352800" y="0"/>
                  </a:moveTo>
                  <a:lnTo>
                    <a:pt x="0" y="1799771"/>
                  </a:lnTo>
                </a:path>
              </a:pathLst>
            </a:custGeom>
            <a:ln w="15875">
              <a:solidFill>
                <a:srgbClr val="FFC000"/>
              </a:solidFill>
              <a:prstDash val="dash"/>
            </a:ln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200" smtClean="0">
                <a:solidFill>
                  <a:srgbClr val="000000"/>
                </a:solidFill>
              </a:endParaRPr>
            </a:p>
          </p:txBody>
        </p:sp>
        <p:sp>
          <p:nvSpPr>
            <p:cNvPr id="37" name="Freeform 36"/>
            <p:cNvSpPr/>
            <p:nvPr/>
          </p:nvSpPr>
          <p:spPr>
            <a:xfrm>
              <a:off x="2402114" y="2126344"/>
              <a:ext cx="1204686" cy="1465942"/>
            </a:xfrm>
            <a:custGeom>
              <a:avLst/>
              <a:gdLst>
                <a:gd name="connsiteX0" fmla="*/ 3352800 w 3352800"/>
                <a:gd name="connsiteY0" fmla="*/ 0 h 1799771"/>
                <a:gd name="connsiteX1" fmla="*/ 0 w 3352800"/>
                <a:gd name="connsiteY1" fmla="*/ 1799771 h 1799771"/>
                <a:gd name="connsiteX0" fmla="*/ 3178629 w 3178629"/>
                <a:gd name="connsiteY0" fmla="*/ 0 h 1654628"/>
                <a:gd name="connsiteX1" fmla="*/ 0 w 3178629"/>
                <a:gd name="connsiteY1" fmla="*/ 1654628 h 1654628"/>
                <a:gd name="connsiteX0" fmla="*/ 1204686 w 1204686"/>
                <a:gd name="connsiteY0" fmla="*/ 0 h 1465942"/>
                <a:gd name="connsiteX1" fmla="*/ 0 w 1204686"/>
                <a:gd name="connsiteY1" fmla="*/ 1465942 h 1465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04686" h="1465942">
                  <a:moveTo>
                    <a:pt x="1204686" y="0"/>
                  </a:moveTo>
                  <a:lnTo>
                    <a:pt x="0" y="1465942"/>
                  </a:lnTo>
                </a:path>
              </a:pathLst>
            </a:custGeom>
            <a:ln w="15875">
              <a:solidFill>
                <a:srgbClr val="FFC000"/>
              </a:solidFill>
              <a:prstDash val="dash"/>
            </a:ln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200" smtClean="0">
                <a:solidFill>
                  <a:srgbClr val="000000"/>
                </a:solidFill>
              </a:endParaRPr>
            </a:p>
          </p:txBody>
        </p:sp>
        <p:sp>
          <p:nvSpPr>
            <p:cNvPr id="20" name="Freeform 19"/>
            <p:cNvSpPr/>
            <p:nvPr/>
          </p:nvSpPr>
          <p:spPr>
            <a:xfrm>
              <a:off x="3483429" y="3585029"/>
              <a:ext cx="2569028" cy="2017485"/>
            </a:xfrm>
            <a:custGeom>
              <a:avLst/>
              <a:gdLst>
                <a:gd name="connsiteX0" fmla="*/ 0 w 2569028"/>
                <a:gd name="connsiteY0" fmla="*/ 2017485 h 2017485"/>
                <a:gd name="connsiteX1" fmla="*/ 2554514 w 2569028"/>
                <a:gd name="connsiteY1" fmla="*/ 0 h 2017485"/>
                <a:gd name="connsiteX2" fmla="*/ 2569028 w 2569028"/>
                <a:gd name="connsiteY2" fmla="*/ 0 h 20174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569028" h="2017485">
                  <a:moveTo>
                    <a:pt x="0" y="2017485"/>
                  </a:moveTo>
                  <a:lnTo>
                    <a:pt x="2554514" y="0"/>
                  </a:lnTo>
                  <a:lnTo>
                    <a:pt x="2569028" y="0"/>
                  </a:lnTo>
                </a:path>
              </a:pathLst>
            </a:custGeom>
            <a:ln w="12700">
              <a:solidFill>
                <a:srgbClr val="FE7EEC"/>
              </a:solidFill>
              <a:prstDash val="dash"/>
            </a:ln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200" smtClean="0">
                <a:solidFill>
                  <a:srgbClr val="000000"/>
                </a:solidFill>
              </a:endParaRPr>
            </a:p>
          </p:txBody>
        </p:sp>
        <p:sp>
          <p:nvSpPr>
            <p:cNvPr id="39" name="Freeform 38"/>
            <p:cNvSpPr/>
            <p:nvPr/>
          </p:nvSpPr>
          <p:spPr>
            <a:xfrm>
              <a:off x="3476171" y="5856515"/>
              <a:ext cx="2539999" cy="348344"/>
            </a:xfrm>
            <a:custGeom>
              <a:avLst/>
              <a:gdLst>
                <a:gd name="connsiteX0" fmla="*/ 0 w 2569028"/>
                <a:gd name="connsiteY0" fmla="*/ 2017485 h 2017485"/>
                <a:gd name="connsiteX1" fmla="*/ 2554514 w 2569028"/>
                <a:gd name="connsiteY1" fmla="*/ 0 h 2017485"/>
                <a:gd name="connsiteX2" fmla="*/ 2569028 w 2569028"/>
                <a:gd name="connsiteY2" fmla="*/ 0 h 2017485"/>
                <a:gd name="connsiteX0" fmla="*/ 0 w 2554514"/>
                <a:gd name="connsiteY0" fmla="*/ 2017485 h 2467429"/>
                <a:gd name="connsiteX1" fmla="*/ 2554514 w 2554514"/>
                <a:gd name="connsiteY1" fmla="*/ 0 h 2467429"/>
                <a:gd name="connsiteX2" fmla="*/ 2380342 w 2554514"/>
                <a:gd name="connsiteY2" fmla="*/ 2467429 h 2467429"/>
                <a:gd name="connsiteX0" fmla="*/ 0 w 2380342"/>
                <a:gd name="connsiteY0" fmla="*/ 0 h 449944"/>
                <a:gd name="connsiteX1" fmla="*/ 2380342 w 2380342"/>
                <a:gd name="connsiteY1" fmla="*/ 449944 h 449944"/>
                <a:gd name="connsiteX0" fmla="*/ 0 w 2539999"/>
                <a:gd name="connsiteY0" fmla="*/ 0 h 348344"/>
                <a:gd name="connsiteX1" fmla="*/ 2539999 w 2539999"/>
                <a:gd name="connsiteY1" fmla="*/ 348344 h 348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539999" h="348344">
                  <a:moveTo>
                    <a:pt x="0" y="0"/>
                  </a:moveTo>
                  <a:lnTo>
                    <a:pt x="2539999" y="348344"/>
                  </a:lnTo>
                </a:path>
              </a:pathLst>
            </a:custGeom>
            <a:ln w="12700">
              <a:solidFill>
                <a:srgbClr val="FE7EEC"/>
              </a:solidFill>
              <a:prstDash val="dash"/>
            </a:ln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200" smtClean="0">
                <a:solidFill>
                  <a:srgbClr val="0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89818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57200"/>
            <a:ext cx="5029200" cy="1473200"/>
          </a:xfrm>
        </p:spPr>
        <p:txBody>
          <a:bodyPr>
            <a:normAutofit/>
          </a:bodyPr>
          <a:lstStyle/>
          <a:p>
            <a:r>
              <a:rPr lang="en-US" sz="4000" dirty="0" smtClean="0"/>
              <a:t>Radial displacement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2800" dirty="0" smtClean="0"/>
              <a:t>steady line source</a:t>
            </a:r>
            <a:r>
              <a:rPr lang="en-US" sz="2000" dirty="0" smtClean="0"/>
              <a:t/>
            </a:r>
            <a:br>
              <a:rPr lang="en-US" sz="2000" dirty="0" smtClean="0"/>
            </a:br>
            <a:endParaRPr lang="en-US" sz="2000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828800"/>
            <a:ext cx="6096000" cy="457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1066800"/>
            <a:ext cx="3657600" cy="2743200"/>
          </a:xfrm>
          <a:prstGeom prst="rect">
            <a:avLst/>
          </a:prstGeom>
          <a:noFill/>
          <a:ln w="4127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1676400" y="5334000"/>
            <a:ext cx="304800" cy="609600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6307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 txBox="1">
            <a:spLocks/>
          </p:cNvSpPr>
          <p:nvPr/>
        </p:nvSpPr>
        <p:spPr bwMode="auto">
          <a:xfrm>
            <a:off x="762000" y="15240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Radial Displacement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2800" kern="0" dirty="0" smtClean="0">
                <a:solidFill>
                  <a:srgbClr val="000000"/>
                </a:solidFill>
                <a:latin typeface="Arial"/>
              </a:rPr>
              <a:t>Near Well</a:t>
            </a:r>
            <a:endParaRPr kumimoji="0" lang="en-US" altLang="en-US" sz="28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9" name="TextBox 4"/>
          <p:cNvSpPr txBox="1">
            <a:spLocks noChangeArrowheads="1"/>
          </p:cNvSpPr>
          <p:nvPr/>
        </p:nvSpPr>
        <p:spPr bwMode="auto">
          <a:xfrm>
            <a:off x="5486400" y="1684338"/>
            <a:ext cx="220503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Open Hole</a:t>
            </a:r>
          </a:p>
        </p:txBody>
      </p:sp>
      <p:pic>
        <p:nvPicPr>
          <p:cNvPr id="10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8750" y="2146300"/>
            <a:ext cx="4927600" cy="3695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9455035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Radial Displacement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5091113" y="1376363"/>
            <a:ext cx="220503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Open Hole</a:t>
            </a:r>
          </a:p>
        </p:txBody>
      </p:sp>
      <p:pic>
        <p:nvPicPr>
          <p:cNvPr id="6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8750" y="2146300"/>
            <a:ext cx="4927600" cy="3695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8750" y="2146300"/>
            <a:ext cx="4829175" cy="3621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94" t="7620" r="39896" b="64421"/>
          <a:stretch>
            <a:fillRect/>
          </a:stretch>
        </p:blipFill>
        <p:spPr bwMode="auto">
          <a:xfrm>
            <a:off x="5273675" y="1838325"/>
            <a:ext cx="1317625" cy="798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75" y="2425700"/>
            <a:ext cx="3400425" cy="287655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5833927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5" name="Title 1"/>
          <p:cNvSpPr txBox="1">
            <a:spLocks/>
          </p:cNvSpPr>
          <p:nvPr/>
        </p:nvSpPr>
        <p:spPr bwMode="auto">
          <a:xfrm>
            <a:off x="381000" y="214013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Radial Displacement</a:t>
            </a:r>
          </a:p>
        </p:txBody>
      </p:sp>
      <p:sp>
        <p:nvSpPr>
          <p:cNvPr id="16" name="TextBox 4"/>
          <p:cNvSpPr txBox="1">
            <a:spLocks noChangeArrowheads="1"/>
          </p:cNvSpPr>
          <p:nvPr/>
        </p:nvSpPr>
        <p:spPr bwMode="auto">
          <a:xfrm>
            <a:off x="3962400" y="1376363"/>
            <a:ext cx="44450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Open Hole and Cased Hole</a:t>
            </a:r>
          </a:p>
        </p:txBody>
      </p:sp>
      <p:pic>
        <p:nvPicPr>
          <p:cNvPr id="17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8750" y="2146300"/>
            <a:ext cx="4927600" cy="3695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8750" y="2146300"/>
            <a:ext cx="4829175" cy="3621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2146300"/>
            <a:ext cx="4835525" cy="3621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75" y="2425700"/>
            <a:ext cx="3400425" cy="287655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94" t="7620" r="39896" b="64421"/>
          <a:stretch>
            <a:fillRect/>
          </a:stretch>
        </p:blipFill>
        <p:spPr bwMode="auto">
          <a:xfrm>
            <a:off x="5273675" y="1838325"/>
            <a:ext cx="1317625" cy="798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TextBox 2"/>
          <p:cNvSpPr txBox="1">
            <a:spLocks noChangeArrowheads="1"/>
          </p:cNvSpPr>
          <p:nvPr/>
        </p:nvSpPr>
        <p:spPr bwMode="auto">
          <a:xfrm rot="19776901">
            <a:off x="5454650" y="3678238"/>
            <a:ext cx="9398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cased</a:t>
            </a:r>
          </a:p>
        </p:txBody>
      </p:sp>
      <p:sp>
        <p:nvSpPr>
          <p:cNvPr id="23" name="TextBox 5"/>
          <p:cNvSpPr txBox="1">
            <a:spLocks noChangeArrowheads="1"/>
          </p:cNvSpPr>
          <p:nvPr/>
        </p:nvSpPr>
        <p:spPr bwMode="auto">
          <a:xfrm rot="875223">
            <a:off x="5421313" y="4729163"/>
            <a:ext cx="10223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cased</a:t>
            </a:r>
          </a:p>
        </p:txBody>
      </p:sp>
      <p:sp>
        <p:nvSpPr>
          <p:cNvPr id="24" name="TextBox 6"/>
          <p:cNvSpPr txBox="1">
            <a:spLocks noChangeArrowheads="1"/>
          </p:cNvSpPr>
          <p:nvPr/>
        </p:nvSpPr>
        <p:spPr bwMode="auto">
          <a:xfrm rot="20164152">
            <a:off x="6064250" y="3141663"/>
            <a:ext cx="8890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open</a:t>
            </a:r>
          </a:p>
        </p:txBody>
      </p:sp>
      <p:sp>
        <p:nvSpPr>
          <p:cNvPr id="25" name="TextBox 8"/>
          <p:cNvSpPr txBox="1">
            <a:spLocks noChangeArrowheads="1"/>
          </p:cNvSpPr>
          <p:nvPr/>
        </p:nvSpPr>
        <p:spPr bwMode="auto">
          <a:xfrm rot="454199">
            <a:off x="6738938" y="4543425"/>
            <a:ext cx="15335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open</a:t>
            </a:r>
          </a:p>
        </p:txBody>
      </p:sp>
    </p:spTree>
    <p:extLst>
      <p:ext uri="{BB962C8B-B14F-4D97-AF65-F5344CB8AC3E}">
        <p14:creationId xmlns:p14="http://schemas.microsoft.com/office/powerpoint/2010/main" val="340608887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217711" y="2768607"/>
            <a:ext cx="8723086" cy="3218541"/>
            <a:chOff x="145142" y="2188029"/>
            <a:chExt cx="8723086" cy="3218541"/>
          </a:xfrm>
        </p:grpSpPr>
        <p:pic>
          <p:nvPicPr>
            <p:cNvPr id="4100" name="Picture 4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01028" y="2206170"/>
              <a:ext cx="4267200" cy="32004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4102" name="Picture 6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5142" y="2188029"/>
              <a:ext cx="4267200" cy="32004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5" name="Group 4"/>
          <p:cNvGrpSpPr/>
          <p:nvPr/>
        </p:nvGrpSpPr>
        <p:grpSpPr>
          <a:xfrm>
            <a:off x="5261426" y="5476875"/>
            <a:ext cx="3581400" cy="307777"/>
            <a:chOff x="5334000" y="4562475"/>
            <a:chExt cx="3581400" cy="307777"/>
          </a:xfrm>
        </p:grpSpPr>
        <p:sp>
          <p:nvSpPr>
            <p:cNvPr id="11" name="Rectangle 10"/>
            <p:cNvSpPr/>
            <p:nvPr/>
          </p:nvSpPr>
          <p:spPr>
            <a:xfrm>
              <a:off x="5334000" y="4638674"/>
              <a:ext cx="3581400" cy="20002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5629276" y="4562475"/>
              <a:ext cx="325278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>
                  <a:solidFill>
                    <a:srgbClr val="000000"/>
                  </a:solidFill>
                </a:rPr>
                <a:t>0.1                                                            1.0  </a:t>
              </a:r>
              <a:endParaRPr lang="en-US" sz="1400" dirty="0">
                <a:solidFill>
                  <a:srgbClr val="000000"/>
                </a:solidFill>
              </a:endParaRPr>
            </a:p>
          </p:txBody>
        </p:sp>
      </p:grpSp>
      <p:pic>
        <p:nvPicPr>
          <p:cNvPr id="4104" name="Picture 8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50" t="4135" r="6980" b="14534"/>
          <a:stretch/>
        </p:blipFill>
        <p:spPr bwMode="auto">
          <a:xfrm>
            <a:off x="6162675" y="695324"/>
            <a:ext cx="2152650" cy="1685925"/>
          </a:xfrm>
          <a:prstGeom prst="rect">
            <a:avLst/>
          </a:prstGeom>
          <a:noFill/>
          <a:ln w="9525">
            <a:solidFill>
              <a:srgbClr val="C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Title 1"/>
          <p:cNvSpPr txBox="1">
            <a:spLocks/>
          </p:cNvSpPr>
          <p:nvPr/>
        </p:nvSpPr>
        <p:spPr>
          <a:xfrm>
            <a:off x="324303" y="771525"/>
            <a:ext cx="5438321" cy="13554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7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900" dirty="0" smtClean="0">
                <a:solidFill>
                  <a:srgbClr val="000000"/>
                </a:solidFill>
              </a:rPr>
              <a:t>Near-well radial displacement</a:t>
            </a:r>
            <a:r>
              <a:rPr lang="en-US" dirty="0" smtClean="0">
                <a:solidFill>
                  <a:srgbClr val="000000"/>
                </a:solidFill>
              </a:rPr>
              <a:t/>
            </a:r>
            <a:br>
              <a:rPr lang="en-US" dirty="0" smtClean="0">
                <a:solidFill>
                  <a:srgbClr val="000000"/>
                </a:solidFill>
              </a:rPr>
            </a:br>
            <a:r>
              <a:rPr lang="en-US" sz="3100" dirty="0" smtClean="0">
                <a:solidFill>
                  <a:srgbClr val="000000"/>
                </a:solidFill>
              </a:rPr>
              <a:t>Open Hole</a:t>
            </a:r>
            <a:endParaRPr lang="en-US" sz="31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9321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145142" y="2768598"/>
            <a:ext cx="8766627" cy="3200400"/>
            <a:chOff x="232228" y="1752600"/>
            <a:chExt cx="8766627" cy="3200400"/>
          </a:xfrm>
        </p:grpSpPr>
        <p:pic>
          <p:nvPicPr>
            <p:cNvPr id="5123" name="Picture 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31655" y="1752600"/>
              <a:ext cx="4267200" cy="32004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124" name="Picture 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2228" y="1752600"/>
              <a:ext cx="4267200" cy="32004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13" name="Group 12"/>
          <p:cNvGrpSpPr/>
          <p:nvPr/>
        </p:nvGrpSpPr>
        <p:grpSpPr>
          <a:xfrm>
            <a:off x="5246914" y="5462361"/>
            <a:ext cx="3581400" cy="307777"/>
            <a:chOff x="5334000" y="4562475"/>
            <a:chExt cx="3581400" cy="307777"/>
          </a:xfrm>
        </p:grpSpPr>
        <p:sp>
          <p:nvSpPr>
            <p:cNvPr id="14" name="Rectangle 13"/>
            <p:cNvSpPr/>
            <p:nvPr/>
          </p:nvSpPr>
          <p:spPr>
            <a:xfrm>
              <a:off x="5334000" y="4638674"/>
              <a:ext cx="3581400" cy="20002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5629276" y="4562475"/>
              <a:ext cx="325278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>
                  <a:solidFill>
                    <a:srgbClr val="000000"/>
                  </a:solidFill>
                </a:rPr>
                <a:t>0.1                                                            1.0  </a:t>
              </a:r>
              <a:endParaRPr lang="en-US" sz="1400" dirty="0">
                <a:solidFill>
                  <a:srgbClr val="000000"/>
                </a:solidFill>
              </a:endParaRPr>
            </a:p>
          </p:txBody>
        </p:sp>
      </p:grpSp>
      <p:pic>
        <p:nvPicPr>
          <p:cNvPr id="5127" name="Picture 7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2" t="3009" r="44589" b="26370"/>
          <a:stretch/>
        </p:blipFill>
        <p:spPr bwMode="auto">
          <a:xfrm>
            <a:off x="7215188" y="4567238"/>
            <a:ext cx="1395412" cy="633414"/>
          </a:xfrm>
          <a:prstGeom prst="rect">
            <a:avLst/>
          </a:prstGeom>
          <a:noFill/>
          <a:ln w="9525">
            <a:solidFill>
              <a:srgbClr val="C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8" name="Picture 8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344" t="17223" r="35156" b="51943"/>
          <a:stretch/>
        </p:blipFill>
        <p:spPr bwMode="auto">
          <a:xfrm>
            <a:off x="6410325" y="495300"/>
            <a:ext cx="1989438" cy="197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Title 1"/>
          <p:cNvSpPr txBox="1">
            <a:spLocks/>
          </p:cNvSpPr>
          <p:nvPr/>
        </p:nvSpPr>
        <p:spPr>
          <a:xfrm>
            <a:off x="324303" y="771525"/>
            <a:ext cx="5438321" cy="13554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7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900" dirty="0" smtClean="0">
                <a:solidFill>
                  <a:srgbClr val="000000"/>
                </a:solidFill>
              </a:rPr>
              <a:t>Near-well radial displacement</a:t>
            </a:r>
            <a:r>
              <a:rPr lang="en-US" dirty="0" smtClean="0">
                <a:solidFill>
                  <a:srgbClr val="000000"/>
                </a:solidFill>
              </a:rPr>
              <a:t/>
            </a:r>
            <a:br>
              <a:rPr lang="en-US" dirty="0" smtClean="0">
                <a:solidFill>
                  <a:srgbClr val="000000"/>
                </a:solidFill>
              </a:rPr>
            </a:br>
            <a:r>
              <a:rPr lang="en-US" sz="3100" dirty="0" smtClean="0">
                <a:solidFill>
                  <a:srgbClr val="000000"/>
                </a:solidFill>
              </a:rPr>
              <a:t>Screened hole, bonded to formation </a:t>
            </a:r>
            <a:endParaRPr lang="en-US" sz="31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3721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180287" y="2783112"/>
            <a:ext cx="8694057" cy="3214913"/>
            <a:chOff x="449943" y="1738085"/>
            <a:chExt cx="8694057" cy="3214913"/>
          </a:xfrm>
        </p:grpSpPr>
        <p:pic>
          <p:nvPicPr>
            <p:cNvPr id="6146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76800" y="1752598"/>
              <a:ext cx="4267200" cy="32004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147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9943" y="1738085"/>
              <a:ext cx="4267200" cy="32004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6148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75" t="48333" r="7382" b="20873"/>
          <a:stretch/>
        </p:blipFill>
        <p:spPr bwMode="auto">
          <a:xfrm>
            <a:off x="6343195" y="4482538"/>
            <a:ext cx="2540001" cy="873688"/>
          </a:xfrm>
          <a:prstGeom prst="rect">
            <a:avLst/>
          </a:prstGeom>
          <a:noFill/>
          <a:ln w="9525">
            <a:solidFill>
              <a:srgbClr val="C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5217885" y="5491390"/>
            <a:ext cx="3581400" cy="307777"/>
            <a:chOff x="5334000" y="4562475"/>
            <a:chExt cx="3581400" cy="307777"/>
          </a:xfrm>
        </p:grpSpPr>
        <p:sp>
          <p:nvSpPr>
            <p:cNvPr id="12" name="Rectangle 11"/>
            <p:cNvSpPr/>
            <p:nvPr/>
          </p:nvSpPr>
          <p:spPr>
            <a:xfrm>
              <a:off x="5334000" y="4638674"/>
              <a:ext cx="3581400" cy="20002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5629276" y="4562475"/>
              <a:ext cx="325278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>
                  <a:solidFill>
                    <a:srgbClr val="000000"/>
                  </a:solidFill>
                </a:rPr>
                <a:t>0.1                                                            1.0  </a:t>
              </a:r>
              <a:endParaRPr lang="en-US" sz="1400" dirty="0">
                <a:solidFill>
                  <a:srgbClr val="000000"/>
                </a:solidFill>
              </a:endParaRPr>
            </a:p>
          </p:txBody>
        </p:sp>
      </p:grpSp>
      <p:pic>
        <p:nvPicPr>
          <p:cNvPr id="18" name="Picture 8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344" t="17223" r="35156" b="51943"/>
          <a:stretch/>
        </p:blipFill>
        <p:spPr bwMode="auto">
          <a:xfrm>
            <a:off x="6410325" y="495300"/>
            <a:ext cx="1989438" cy="197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" name="Title 1"/>
          <p:cNvSpPr txBox="1">
            <a:spLocks/>
          </p:cNvSpPr>
          <p:nvPr/>
        </p:nvSpPr>
        <p:spPr>
          <a:xfrm>
            <a:off x="324303" y="771525"/>
            <a:ext cx="5438321" cy="13554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7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900" dirty="0" smtClean="0">
                <a:solidFill>
                  <a:srgbClr val="000000"/>
                </a:solidFill>
              </a:rPr>
              <a:t>Near-well radial displacement</a:t>
            </a:r>
            <a:r>
              <a:rPr lang="en-US" dirty="0" smtClean="0">
                <a:solidFill>
                  <a:srgbClr val="000000"/>
                </a:solidFill>
              </a:rPr>
              <a:t/>
            </a:r>
            <a:br>
              <a:rPr lang="en-US" dirty="0" smtClean="0">
                <a:solidFill>
                  <a:srgbClr val="000000"/>
                </a:solidFill>
              </a:rPr>
            </a:br>
            <a:r>
              <a:rPr lang="en-US" sz="3100" dirty="0" smtClean="0">
                <a:solidFill>
                  <a:srgbClr val="000000"/>
                </a:solidFill>
              </a:rPr>
              <a:t>Screened hole, soft layer, no pre-stress</a:t>
            </a:r>
            <a:endParaRPr lang="en-US" sz="3100" dirty="0">
              <a:solidFill>
                <a:srgbClr val="000000"/>
              </a:solidFill>
            </a:endParaRPr>
          </a:p>
        </p:txBody>
      </p:sp>
      <p:sp>
        <p:nvSpPr>
          <p:cNvPr id="6" name="Freeform 5"/>
          <p:cNvSpPr/>
          <p:nvPr/>
        </p:nvSpPr>
        <p:spPr>
          <a:xfrm>
            <a:off x="7212806" y="709612"/>
            <a:ext cx="357188" cy="1509712"/>
          </a:xfrm>
          <a:custGeom>
            <a:avLst/>
            <a:gdLst>
              <a:gd name="connsiteX0" fmla="*/ 7144 w 357188"/>
              <a:gd name="connsiteY0" fmla="*/ 1409700 h 1490662"/>
              <a:gd name="connsiteX1" fmla="*/ 0 w 357188"/>
              <a:gd name="connsiteY1" fmla="*/ 80962 h 1490662"/>
              <a:gd name="connsiteX2" fmla="*/ 21432 w 357188"/>
              <a:gd name="connsiteY2" fmla="*/ 45243 h 1490662"/>
              <a:gd name="connsiteX3" fmla="*/ 73819 w 357188"/>
              <a:gd name="connsiteY3" fmla="*/ 16668 h 1490662"/>
              <a:gd name="connsiteX4" fmla="*/ 192882 w 357188"/>
              <a:gd name="connsiteY4" fmla="*/ 0 h 1490662"/>
              <a:gd name="connsiteX5" fmla="*/ 273844 w 357188"/>
              <a:gd name="connsiteY5" fmla="*/ 9525 h 1490662"/>
              <a:gd name="connsiteX6" fmla="*/ 330994 w 357188"/>
              <a:gd name="connsiteY6" fmla="*/ 38100 h 1490662"/>
              <a:gd name="connsiteX7" fmla="*/ 357188 w 357188"/>
              <a:gd name="connsiteY7" fmla="*/ 78581 h 1490662"/>
              <a:gd name="connsiteX8" fmla="*/ 357188 w 357188"/>
              <a:gd name="connsiteY8" fmla="*/ 111918 h 1490662"/>
              <a:gd name="connsiteX9" fmla="*/ 340519 w 357188"/>
              <a:gd name="connsiteY9" fmla="*/ 135731 h 1490662"/>
              <a:gd name="connsiteX10" fmla="*/ 309563 w 357188"/>
              <a:gd name="connsiteY10" fmla="*/ 159543 h 1490662"/>
              <a:gd name="connsiteX11" fmla="*/ 285750 w 357188"/>
              <a:gd name="connsiteY11" fmla="*/ 173831 h 1490662"/>
              <a:gd name="connsiteX12" fmla="*/ 292894 w 357188"/>
              <a:gd name="connsiteY12" fmla="*/ 1490662 h 1490662"/>
              <a:gd name="connsiteX0" fmla="*/ 7144 w 357188"/>
              <a:gd name="connsiteY0" fmla="*/ 1419225 h 1500187"/>
              <a:gd name="connsiteX1" fmla="*/ 0 w 357188"/>
              <a:gd name="connsiteY1" fmla="*/ 90487 h 1500187"/>
              <a:gd name="connsiteX2" fmla="*/ 21432 w 357188"/>
              <a:gd name="connsiteY2" fmla="*/ 54768 h 1500187"/>
              <a:gd name="connsiteX3" fmla="*/ 73819 w 357188"/>
              <a:gd name="connsiteY3" fmla="*/ 26193 h 1500187"/>
              <a:gd name="connsiteX4" fmla="*/ 190501 w 357188"/>
              <a:gd name="connsiteY4" fmla="*/ 0 h 1500187"/>
              <a:gd name="connsiteX5" fmla="*/ 273844 w 357188"/>
              <a:gd name="connsiteY5" fmla="*/ 19050 h 1500187"/>
              <a:gd name="connsiteX6" fmla="*/ 330994 w 357188"/>
              <a:gd name="connsiteY6" fmla="*/ 47625 h 1500187"/>
              <a:gd name="connsiteX7" fmla="*/ 357188 w 357188"/>
              <a:gd name="connsiteY7" fmla="*/ 88106 h 1500187"/>
              <a:gd name="connsiteX8" fmla="*/ 357188 w 357188"/>
              <a:gd name="connsiteY8" fmla="*/ 121443 h 1500187"/>
              <a:gd name="connsiteX9" fmla="*/ 340519 w 357188"/>
              <a:gd name="connsiteY9" fmla="*/ 145256 h 1500187"/>
              <a:gd name="connsiteX10" fmla="*/ 309563 w 357188"/>
              <a:gd name="connsiteY10" fmla="*/ 169068 h 1500187"/>
              <a:gd name="connsiteX11" fmla="*/ 285750 w 357188"/>
              <a:gd name="connsiteY11" fmla="*/ 183356 h 1500187"/>
              <a:gd name="connsiteX12" fmla="*/ 292894 w 357188"/>
              <a:gd name="connsiteY12" fmla="*/ 1500187 h 1500187"/>
              <a:gd name="connsiteX0" fmla="*/ 7144 w 357188"/>
              <a:gd name="connsiteY0" fmla="*/ 1419225 h 1500187"/>
              <a:gd name="connsiteX1" fmla="*/ 0 w 357188"/>
              <a:gd name="connsiteY1" fmla="*/ 90487 h 1500187"/>
              <a:gd name="connsiteX2" fmla="*/ 21432 w 357188"/>
              <a:gd name="connsiteY2" fmla="*/ 54768 h 1500187"/>
              <a:gd name="connsiteX3" fmla="*/ 80962 w 357188"/>
              <a:gd name="connsiteY3" fmla="*/ 9524 h 1500187"/>
              <a:gd name="connsiteX4" fmla="*/ 190501 w 357188"/>
              <a:gd name="connsiteY4" fmla="*/ 0 h 1500187"/>
              <a:gd name="connsiteX5" fmla="*/ 273844 w 357188"/>
              <a:gd name="connsiteY5" fmla="*/ 19050 h 1500187"/>
              <a:gd name="connsiteX6" fmla="*/ 330994 w 357188"/>
              <a:gd name="connsiteY6" fmla="*/ 47625 h 1500187"/>
              <a:gd name="connsiteX7" fmla="*/ 357188 w 357188"/>
              <a:gd name="connsiteY7" fmla="*/ 88106 h 1500187"/>
              <a:gd name="connsiteX8" fmla="*/ 357188 w 357188"/>
              <a:gd name="connsiteY8" fmla="*/ 121443 h 1500187"/>
              <a:gd name="connsiteX9" fmla="*/ 340519 w 357188"/>
              <a:gd name="connsiteY9" fmla="*/ 145256 h 1500187"/>
              <a:gd name="connsiteX10" fmla="*/ 309563 w 357188"/>
              <a:gd name="connsiteY10" fmla="*/ 169068 h 1500187"/>
              <a:gd name="connsiteX11" fmla="*/ 285750 w 357188"/>
              <a:gd name="connsiteY11" fmla="*/ 183356 h 1500187"/>
              <a:gd name="connsiteX12" fmla="*/ 292894 w 357188"/>
              <a:gd name="connsiteY12" fmla="*/ 1500187 h 1500187"/>
              <a:gd name="connsiteX0" fmla="*/ 7144 w 357188"/>
              <a:gd name="connsiteY0" fmla="*/ 1419225 h 1500187"/>
              <a:gd name="connsiteX1" fmla="*/ 0 w 357188"/>
              <a:gd name="connsiteY1" fmla="*/ 90487 h 1500187"/>
              <a:gd name="connsiteX2" fmla="*/ 21432 w 357188"/>
              <a:gd name="connsiteY2" fmla="*/ 54768 h 1500187"/>
              <a:gd name="connsiteX3" fmla="*/ 80962 w 357188"/>
              <a:gd name="connsiteY3" fmla="*/ 9524 h 1500187"/>
              <a:gd name="connsiteX4" fmla="*/ 190501 w 357188"/>
              <a:gd name="connsiteY4" fmla="*/ 0 h 1500187"/>
              <a:gd name="connsiteX5" fmla="*/ 283369 w 357188"/>
              <a:gd name="connsiteY5" fmla="*/ 16669 h 1500187"/>
              <a:gd name="connsiteX6" fmla="*/ 330994 w 357188"/>
              <a:gd name="connsiteY6" fmla="*/ 47625 h 1500187"/>
              <a:gd name="connsiteX7" fmla="*/ 357188 w 357188"/>
              <a:gd name="connsiteY7" fmla="*/ 88106 h 1500187"/>
              <a:gd name="connsiteX8" fmla="*/ 357188 w 357188"/>
              <a:gd name="connsiteY8" fmla="*/ 121443 h 1500187"/>
              <a:gd name="connsiteX9" fmla="*/ 340519 w 357188"/>
              <a:gd name="connsiteY9" fmla="*/ 145256 h 1500187"/>
              <a:gd name="connsiteX10" fmla="*/ 309563 w 357188"/>
              <a:gd name="connsiteY10" fmla="*/ 169068 h 1500187"/>
              <a:gd name="connsiteX11" fmla="*/ 285750 w 357188"/>
              <a:gd name="connsiteY11" fmla="*/ 183356 h 1500187"/>
              <a:gd name="connsiteX12" fmla="*/ 292894 w 357188"/>
              <a:gd name="connsiteY12" fmla="*/ 1500187 h 1500187"/>
              <a:gd name="connsiteX0" fmla="*/ 7144 w 357188"/>
              <a:gd name="connsiteY0" fmla="*/ 1419225 h 1500187"/>
              <a:gd name="connsiteX1" fmla="*/ 0 w 357188"/>
              <a:gd name="connsiteY1" fmla="*/ 90487 h 1500187"/>
              <a:gd name="connsiteX2" fmla="*/ 21432 w 357188"/>
              <a:gd name="connsiteY2" fmla="*/ 54768 h 1500187"/>
              <a:gd name="connsiteX3" fmla="*/ 80962 w 357188"/>
              <a:gd name="connsiteY3" fmla="*/ 9524 h 1500187"/>
              <a:gd name="connsiteX4" fmla="*/ 190501 w 357188"/>
              <a:gd name="connsiteY4" fmla="*/ 0 h 1500187"/>
              <a:gd name="connsiteX5" fmla="*/ 283369 w 357188"/>
              <a:gd name="connsiteY5" fmla="*/ 9525 h 1500187"/>
              <a:gd name="connsiteX6" fmla="*/ 330994 w 357188"/>
              <a:gd name="connsiteY6" fmla="*/ 47625 h 1500187"/>
              <a:gd name="connsiteX7" fmla="*/ 357188 w 357188"/>
              <a:gd name="connsiteY7" fmla="*/ 88106 h 1500187"/>
              <a:gd name="connsiteX8" fmla="*/ 357188 w 357188"/>
              <a:gd name="connsiteY8" fmla="*/ 121443 h 1500187"/>
              <a:gd name="connsiteX9" fmla="*/ 340519 w 357188"/>
              <a:gd name="connsiteY9" fmla="*/ 145256 h 1500187"/>
              <a:gd name="connsiteX10" fmla="*/ 309563 w 357188"/>
              <a:gd name="connsiteY10" fmla="*/ 169068 h 1500187"/>
              <a:gd name="connsiteX11" fmla="*/ 285750 w 357188"/>
              <a:gd name="connsiteY11" fmla="*/ 183356 h 1500187"/>
              <a:gd name="connsiteX12" fmla="*/ 292894 w 357188"/>
              <a:gd name="connsiteY12" fmla="*/ 1500187 h 1500187"/>
              <a:gd name="connsiteX0" fmla="*/ 7144 w 357188"/>
              <a:gd name="connsiteY0" fmla="*/ 1419225 h 1500187"/>
              <a:gd name="connsiteX1" fmla="*/ 0 w 357188"/>
              <a:gd name="connsiteY1" fmla="*/ 90487 h 1500187"/>
              <a:gd name="connsiteX2" fmla="*/ 21432 w 357188"/>
              <a:gd name="connsiteY2" fmla="*/ 54768 h 1500187"/>
              <a:gd name="connsiteX3" fmla="*/ 76200 w 357188"/>
              <a:gd name="connsiteY3" fmla="*/ 14286 h 1500187"/>
              <a:gd name="connsiteX4" fmla="*/ 190501 w 357188"/>
              <a:gd name="connsiteY4" fmla="*/ 0 h 1500187"/>
              <a:gd name="connsiteX5" fmla="*/ 283369 w 357188"/>
              <a:gd name="connsiteY5" fmla="*/ 9525 h 1500187"/>
              <a:gd name="connsiteX6" fmla="*/ 330994 w 357188"/>
              <a:gd name="connsiteY6" fmla="*/ 47625 h 1500187"/>
              <a:gd name="connsiteX7" fmla="*/ 357188 w 357188"/>
              <a:gd name="connsiteY7" fmla="*/ 88106 h 1500187"/>
              <a:gd name="connsiteX8" fmla="*/ 357188 w 357188"/>
              <a:gd name="connsiteY8" fmla="*/ 121443 h 1500187"/>
              <a:gd name="connsiteX9" fmla="*/ 340519 w 357188"/>
              <a:gd name="connsiteY9" fmla="*/ 145256 h 1500187"/>
              <a:gd name="connsiteX10" fmla="*/ 309563 w 357188"/>
              <a:gd name="connsiteY10" fmla="*/ 169068 h 1500187"/>
              <a:gd name="connsiteX11" fmla="*/ 285750 w 357188"/>
              <a:gd name="connsiteY11" fmla="*/ 183356 h 1500187"/>
              <a:gd name="connsiteX12" fmla="*/ 292894 w 357188"/>
              <a:gd name="connsiteY12" fmla="*/ 1500187 h 1500187"/>
              <a:gd name="connsiteX0" fmla="*/ 7144 w 357188"/>
              <a:gd name="connsiteY0" fmla="*/ 1419225 h 1500187"/>
              <a:gd name="connsiteX1" fmla="*/ 0 w 357188"/>
              <a:gd name="connsiteY1" fmla="*/ 90487 h 1500187"/>
              <a:gd name="connsiteX2" fmla="*/ 21432 w 357188"/>
              <a:gd name="connsiteY2" fmla="*/ 54768 h 1500187"/>
              <a:gd name="connsiteX3" fmla="*/ 76200 w 357188"/>
              <a:gd name="connsiteY3" fmla="*/ 14286 h 1500187"/>
              <a:gd name="connsiteX4" fmla="*/ 190501 w 357188"/>
              <a:gd name="connsiteY4" fmla="*/ 0 h 1500187"/>
              <a:gd name="connsiteX5" fmla="*/ 283369 w 357188"/>
              <a:gd name="connsiteY5" fmla="*/ 9525 h 1500187"/>
              <a:gd name="connsiteX6" fmla="*/ 330994 w 357188"/>
              <a:gd name="connsiteY6" fmla="*/ 47625 h 1500187"/>
              <a:gd name="connsiteX7" fmla="*/ 357188 w 357188"/>
              <a:gd name="connsiteY7" fmla="*/ 88106 h 1500187"/>
              <a:gd name="connsiteX8" fmla="*/ 357188 w 357188"/>
              <a:gd name="connsiteY8" fmla="*/ 121443 h 1500187"/>
              <a:gd name="connsiteX9" fmla="*/ 340519 w 357188"/>
              <a:gd name="connsiteY9" fmla="*/ 145256 h 1500187"/>
              <a:gd name="connsiteX10" fmla="*/ 309563 w 357188"/>
              <a:gd name="connsiteY10" fmla="*/ 169068 h 1500187"/>
              <a:gd name="connsiteX11" fmla="*/ 285750 w 357188"/>
              <a:gd name="connsiteY11" fmla="*/ 183356 h 1500187"/>
              <a:gd name="connsiteX12" fmla="*/ 292894 w 357188"/>
              <a:gd name="connsiteY12" fmla="*/ 1500187 h 1500187"/>
              <a:gd name="connsiteX0" fmla="*/ 7144 w 357188"/>
              <a:gd name="connsiteY0" fmla="*/ 1428750 h 1509712"/>
              <a:gd name="connsiteX1" fmla="*/ 0 w 357188"/>
              <a:gd name="connsiteY1" fmla="*/ 100012 h 1509712"/>
              <a:gd name="connsiteX2" fmla="*/ 21432 w 357188"/>
              <a:gd name="connsiteY2" fmla="*/ 64293 h 1509712"/>
              <a:gd name="connsiteX3" fmla="*/ 76200 w 357188"/>
              <a:gd name="connsiteY3" fmla="*/ 23811 h 1509712"/>
              <a:gd name="connsiteX4" fmla="*/ 192882 w 357188"/>
              <a:gd name="connsiteY4" fmla="*/ 0 h 1509712"/>
              <a:gd name="connsiteX5" fmla="*/ 283369 w 357188"/>
              <a:gd name="connsiteY5" fmla="*/ 19050 h 1509712"/>
              <a:gd name="connsiteX6" fmla="*/ 330994 w 357188"/>
              <a:gd name="connsiteY6" fmla="*/ 57150 h 1509712"/>
              <a:gd name="connsiteX7" fmla="*/ 357188 w 357188"/>
              <a:gd name="connsiteY7" fmla="*/ 97631 h 1509712"/>
              <a:gd name="connsiteX8" fmla="*/ 357188 w 357188"/>
              <a:gd name="connsiteY8" fmla="*/ 130968 h 1509712"/>
              <a:gd name="connsiteX9" fmla="*/ 340519 w 357188"/>
              <a:gd name="connsiteY9" fmla="*/ 154781 h 1509712"/>
              <a:gd name="connsiteX10" fmla="*/ 309563 w 357188"/>
              <a:gd name="connsiteY10" fmla="*/ 178593 h 1509712"/>
              <a:gd name="connsiteX11" fmla="*/ 285750 w 357188"/>
              <a:gd name="connsiteY11" fmla="*/ 192881 h 1509712"/>
              <a:gd name="connsiteX12" fmla="*/ 292894 w 357188"/>
              <a:gd name="connsiteY12" fmla="*/ 1509712 h 1509712"/>
              <a:gd name="connsiteX0" fmla="*/ 7144 w 357188"/>
              <a:gd name="connsiteY0" fmla="*/ 1428750 h 1509712"/>
              <a:gd name="connsiteX1" fmla="*/ 0 w 357188"/>
              <a:gd name="connsiteY1" fmla="*/ 100012 h 1509712"/>
              <a:gd name="connsiteX2" fmla="*/ 9526 w 357188"/>
              <a:gd name="connsiteY2" fmla="*/ 61912 h 1509712"/>
              <a:gd name="connsiteX3" fmla="*/ 76200 w 357188"/>
              <a:gd name="connsiteY3" fmla="*/ 23811 h 1509712"/>
              <a:gd name="connsiteX4" fmla="*/ 192882 w 357188"/>
              <a:gd name="connsiteY4" fmla="*/ 0 h 1509712"/>
              <a:gd name="connsiteX5" fmla="*/ 283369 w 357188"/>
              <a:gd name="connsiteY5" fmla="*/ 19050 h 1509712"/>
              <a:gd name="connsiteX6" fmla="*/ 330994 w 357188"/>
              <a:gd name="connsiteY6" fmla="*/ 57150 h 1509712"/>
              <a:gd name="connsiteX7" fmla="*/ 357188 w 357188"/>
              <a:gd name="connsiteY7" fmla="*/ 97631 h 1509712"/>
              <a:gd name="connsiteX8" fmla="*/ 357188 w 357188"/>
              <a:gd name="connsiteY8" fmla="*/ 130968 h 1509712"/>
              <a:gd name="connsiteX9" fmla="*/ 340519 w 357188"/>
              <a:gd name="connsiteY9" fmla="*/ 154781 h 1509712"/>
              <a:gd name="connsiteX10" fmla="*/ 309563 w 357188"/>
              <a:gd name="connsiteY10" fmla="*/ 178593 h 1509712"/>
              <a:gd name="connsiteX11" fmla="*/ 285750 w 357188"/>
              <a:gd name="connsiteY11" fmla="*/ 192881 h 1509712"/>
              <a:gd name="connsiteX12" fmla="*/ 292894 w 357188"/>
              <a:gd name="connsiteY12" fmla="*/ 1509712 h 15097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57188" h="1509712">
                <a:moveTo>
                  <a:pt x="7144" y="1428750"/>
                </a:moveTo>
                <a:cubicBezTo>
                  <a:pt x="4763" y="985837"/>
                  <a:pt x="2381" y="542925"/>
                  <a:pt x="0" y="100012"/>
                </a:cubicBezTo>
                <a:lnTo>
                  <a:pt x="9526" y="61912"/>
                </a:lnTo>
                <a:lnTo>
                  <a:pt x="76200" y="23811"/>
                </a:lnTo>
                <a:cubicBezTo>
                  <a:pt x="140493" y="4762"/>
                  <a:pt x="154782" y="4762"/>
                  <a:pt x="192882" y="0"/>
                </a:cubicBezTo>
                <a:lnTo>
                  <a:pt x="283369" y="19050"/>
                </a:lnTo>
                <a:lnTo>
                  <a:pt x="330994" y="57150"/>
                </a:lnTo>
                <a:lnTo>
                  <a:pt x="357188" y="97631"/>
                </a:lnTo>
                <a:lnTo>
                  <a:pt x="357188" y="130968"/>
                </a:lnTo>
                <a:lnTo>
                  <a:pt x="340519" y="154781"/>
                </a:lnTo>
                <a:lnTo>
                  <a:pt x="309563" y="178593"/>
                </a:lnTo>
                <a:lnTo>
                  <a:pt x="285750" y="192881"/>
                </a:lnTo>
                <a:cubicBezTo>
                  <a:pt x="288131" y="631825"/>
                  <a:pt x="290513" y="1070768"/>
                  <a:pt x="292894" y="1509712"/>
                </a:cubicBezTo>
              </a:path>
            </a:pathLst>
          </a:custGeom>
          <a:ln w="25400">
            <a:solidFill>
              <a:srgbClr val="00B050"/>
            </a:solidFill>
            <a:prstDash val="sysDot"/>
          </a:ln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200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0349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 descr="sand grains 1.t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76275" y="800100"/>
            <a:ext cx="7620000" cy="5715000"/>
          </a:xfrm>
          <a:prstGeom prst="rect">
            <a:avLst/>
          </a:prstGeom>
        </p:spPr>
      </p:pic>
      <p:pic>
        <p:nvPicPr>
          <p:cNvPr id="8" name="Picture 7" descr="stress level 05 grains only.t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47700" y="800100"/>
            <a:ext cx="7620000" cy="5715000"/>
          </a:xfrm>
          <a:prstGeom prst="rect">
            <a:avLst/>
          </a:prstGeom>
        </p:spPr>
      </p:pic>
      <p:pic>
        <p:nvPicPr>
          <p:cNvPr id="9" name="Picture 8" descr="stress level 1 grains only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38175" y="800100"/>
            <a:ext cx="7620000" cy="5715000"/>
          </a:xfrm>
          <a:prstGeom prst="rect">
            <a:avLst/>
          </a:prstGeom>
        </p:spPr>
      </p:pic>
      <p:pic>
        <p:nvPicPr>
          <p:cNvPr id="10" name="Picture 9" descr="stress level 15 grains only.t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28650" y="779691"/>
            <a:ext cx="7620000" cy="5715000"/>
          </a:xfrm>
          <a:prstGeom prst="rect">
            <a:avLst/>
          </a:prstGeom>
        </p:spPr>
      </p:pic>
      <p:pic>
        <p:nvPicPr>
          <p:cNvPr id="11" name="Picture 10" descr="stress level 2 grains only.ti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00075" y="785132"/>
            <a:ext cx="7620000" cy="571500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 bwMode="auto">
          <a:xfrm>
            <a:off x="986971" y="420914"/>
            <a:ext cx="6081486" cy="1204686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843313" y="6139543"/>
            <a:ext cx="5225143" cy="369332"/>
          </a:xfrm>
          <a:prstGeom prst="rect">
            <a:avLst/>
          </a:prstGeom>
          <a:solidFill>
            <a:srgbClr val="F6F6A8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Deformation of solid compresses pore space</a:t>
            </a:r>
            <a:endParaRPr lang="en-US" dirty="0"/>
          </a:p>
        </p:txBody>
      </p:sp>
      <p:sp>
        <p:nvSpPr>
          <p:cNvPr id="14" name="Down Arrow 13"/>
          <p:cNvSpPr/>
          <p:nvPr/>
        </p:nvSpPr>
        <p:spPr bwMode="auto">
          <a:xfrm>
            <a:off x="3926115" y="362858"/>
            <a:ext cx="551542" cy="1420496"/>
          </a:xfrm>
          <a:prstGeom prst="down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5" name="Down Arrow 14"/>
          <p:cNvSpPr/>
          <p:nvPr/>
        </p:nvSpPr>
        <p:spPr bwMode="auto">
          <a:xfrm>
            <a:off x="3048000" y="374695"/>
            <a:ext cx="551542" cy="1420496"/>
          </a:xfrm>
          <a:prstGeom prst="down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6" name="Down Arrow 15"/>
          <p:cNvSpPr/>
          <p:nvPr/>
        </p:nvSpPr>
        <p:spPr bwMode="auto">
          <a:xfrm>
            <a:off x="4811486" y="386534"/>
            <a:ext cx="551542" cy="1420496"/>
          </a:xfrm>
          <a:prstGeom prst="down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1664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Vicinity of Well</a:t>
            </a: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81" t="40793" r="10572" b="43461"/>
          <a:stretch/>
        </p:blipFill>
        <p:spPr bwMode="auto">
          <a:xfrm>
            <a:off x="1560286" y="1734453"/>
            <a:ext cx="6374338" cy="10595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ight Arrow 2"/>
          <p:cNvSpPr/>
          <p:nvPr/>
        </p:nvSpPr>
        <p:spPr>
          <a:xfrm>
            <a:off x="1008743" y="2264224"/>
            <a:ext cx="609600" cy="52977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reeform 4"/>
          <p:cNvSpPr/>
          <p:nvPr/>
        </p:nvSpPr>
        <p:spPr>
          <a:xfrm>
            <a:off x="1628775" y="1666875"/>
            <a:ext cx="4763" cy="1309688"/>
          </a:xfrm>
          <a:custGeom>
            <a:avLst/>
            <a:gdLst>
              <a:gd name="connsiteX0" fmla="*/ 0 w 4763"/>
              <a:gd name="connsiteY0" fmla="*/ 0 h 1309688"/>
              <a:gd name="connsiteX1" fmla="*/ 4763 w 4763"/>
              <a:gd name="connsiteY1" fmla="*/ 1309688 h 1309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763" h="1309688">
                <a:moveTo>
                  <a:pt x="0" y="0"/>
                </a:moveTo>
                <a:cubicBezTo>
                  <a:pt x="1588" y="436563"/>
                  <a:pt x="3175" y="873125"/>
                  <a:pt x="4763" y="1309688"/>
                </a:cubicBezTo>
              </a:path>
            </a:pathLst>
          </a:custGeom>
          <a:ln w="19050">
            <a:solidFill>
              <a:srgbClr val="C0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43" t="4731" b="21365"/>
          <a:stretch/>
        </p:blipFill>
        <p:spPr bwMode="auto">
          <a:xfrm>
            <a:off x="2743200" y="2857500"/>
            <a:ext cx="4449057" cy="35813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" name="TextBox 20"/>
          <p:cNvSpPr txBox="1"/>
          <p:nvPr/>
        </p:nvSpPr>
        <p:spPr>
          <a:xfrm>
            <a:off x="3505200" y="3810000"/>
            <a:ext cx="3352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E=1E9 Pa, v= 0.25, p=1700 kg/m</a:t>
            </a:r>
            <a:r>
              <a:rPr lang="en-US" baseline="30000" dirty="0" smtClean="0"/>
              <a:t>3</a:t>
            </a:r>
            <a:r>
              <a:rPr lang="en-US" dirty="0" smtClean="0"/>
              <a:t>,</a:t>
            </a:r>
            <a:r>
              <a:rPr lang="en-US" dirty="0" smtClean="0">
                <a:latin typeface="Symbol" pitchFamily="18" charset="2"/>
              </a:rPr>
              <a:t>a</a:t>
            </a:r>
            <a:r>
              <a:rPr lang="en-US" dirty="0" smtClean="0"/>
              <a:t>=0.7,k=10</a:t>
            </a:r>
            <a:r>
              <a:rPr lang="en-US" baseline="30000" dirty="0" smtClean="0"/>
              <a:t>-13</a:t>
            </a:r>
            <a:r>
              <a:rPr lang="en-US" dirty="0" smtClean="0"/>
              <a:t>m</a:t>
            </a:r>
            <a:r>
              <a:rPr lang="en-US" baseline="30000" dirty="0" smtClean="0"/>
              <a:t>2</a:t>
            </a:r>
            <a:r>
              <a:rPr lang="en-US" dirty="0" smtClean="0"/>
              <a:t>  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2895600" y="5791200"/>
            <a:ext cx="4267200" cy="256032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ight Arrow 23"/>
          <p:cNvSpPr/>
          <p:nvPr/>
        </p:nvSpPr>
        <p:spPr>
          <a:xfrm>
            <a:off x="2133600" y="5654330"/>
            <a:ext cx="609600" cy="52977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Freeform 24"/>
          <p:cNvSpPr/>
          <p:nvPr/>
        </p:nvSpPr>
        <p:spPr>
          <a:xfrm>
            <a:off x="2823033" y="2893770"/>
            <a:ext cx="7157" cy="3588734"/>
          </a:xfrm>
          <a:custGeom>
            <a:avLst/>
            <a:gdLst>
              <a:gd name="connsiteX0" fmla="*/ 0 w 4763"/>
              <a:gd name="connsiteY0" fmla="*/ 0 h 1309688"/>
              <a:gd name="connsiteX1" fmla="*/ 4763 w 4763"/>
              <a:gd name="connsiteY1" fmla="*/ 1309688 h 1309688"/>
              <a:gd name="connsiteX0" fmla="*/ 9516 w 9983"/>
              <a:gd name="connsiteY0" fmla="*/ 0 h 10796"/>
              <a:gd name="connsiteX1" fmla="*/ 468 w 9983"/>
              <a:gd name="connsiteY1" fmla="*/ 10796 h 10796"/>
              <a:gd name="connsiteX0" fmla="*/ 0 w 3657"/>
              <a:gd name="connsiteY0" fmla="*/ 0 h 10123"/>
              <a:gd name="connsiteX1" fmla="*/ 3657 w 3657"/>
              <a:gd name="connsiteY1" fmla="*/ 10123 h 10123"/>
              <a:gd name="connsiteX0" fmla="*/ 1492 w 4288"/>
              <a:gd name="connsiteY0" fmla="*/ 0 h 10000"/>
              <a:gd name="connsiteX1" fmla="*/ 2796 w 4288"/>
              <a:gd name="connsiteY1" fmla="*/ 1000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88" h="10000">
                <a:moveTo>
                  <a:pt x="1492" y="0"/>
                </a:moveTo>
                <a:cubicBezTo>
                  <a:pt x="10625" y="3049"/>
                  <a:pt x="-6337" y="6951"/>
                  <a:pt x="2796" y="10000"/>
                </a:cubicBezTo>
              </a:path>
            </a:pathLst>
          </a:custGeom>
          <a:ln w="19050">
            <a:solidFill>
              <a:srgbClr val="C0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reeform 6"/>
          <p:cNvSpPr/>
          <p:nvPr/>
        </p:nvSpPr>
        <p:spPr>
          <a:xfrm>
            <a:off x="7736114" y="1901371"/>
            <a:ext cx="228" cy="590550"/>
          </a:xfrm>
          <a:custGeom>
            <a:avLst/>
            <a:gdLst>
              <a:gd name="connsiteX0" fmla="*/ 0 w 14515"/>
              <a:gd name="connsiteY0" fmla="*/ 0 h 609600"/>
              <a:gd name="connsiteX1" fmla="*/ 14515 w 14515"/>
              <a:gd name="connsiteY1" fmla="*/ 609600 h 609600"/>
              <a:gd name="connsiteX0" fmla="*/ 0 w 228"/>
              <a:gd name="connsiteY0" fmla="*/ 0 h 590550"/>
              <a:gd name="connsiteX1" fmla="*/ 228 w 228"/>
              <a:gd name="connsiteY1" fmla="*/ 590550 h 590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28" h="590550">
                <a:moveTo>
                  <a:pt x="0" y="0"/>
                </a:moveTo>
                <a:lnTo>
                  <a:pt x="228" y="590550"/>
                </a:lnTo>
              </a:path>
            </a:pathLst>
          </a:custGeom>
          <a:ln w="3175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8001000" y="1981200"/>
            <a:ext cx="76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1km</a:t>
            </a:r>
            <a:endParaRPr lang="en-US" dirty="0"/>
          </a:p>
        </p:txBody>
      </p:sp>
      <p:sp>
        <p:nvSpPr>
          <p:cNvPr id="26" name="Freeform 25"/>
          <p:cNvSpPr/>
          <p:nvPr/>
        </p:nvSpPr>
        <p:spPr>
          <a:xfrm>
            <a:off x="7310664" y="5751957"/>
            <a:ext cx="4535" cy="300058"/>
          </a:xfrm>
          <a:custGeom>
            <a:avLst/>
            <a:gdLst>
              <a:gd name="connsiteX0" fmla="*/ 0 w 14515"/>
              <a:gd name="connsiteY0" fmla="*/ 0 h 609600"/>
              <a:gd name="connsiteX1" fmla="*/ 14515 w 14515"/>
              <a:gd name="connsiteY1" fmla="*/ 609600 h 609600"/>
              <a:gd name="connsiteX0" fmla="*/ 0 w 228"/>
              <a:gd name="connsiteY0" fmla="*/ 0 h 590550"/>
              <a:gd name="connsiteX1" fmla="*/ 228 w 228"/>
              <a:gd name="connsiteY1" fmla="*/ 590550 h 590550"/>
              <a:gd name="connsiteX0" fmla="*/ 198904 w 198904"/>
              <a:gd name="connsiteY0" fmla="*/ 0 h 5081"/>
              <a:gd name="connsiteX1" fmla="*/ 0 w 198904"/>
              <a:gd name="connsiteY1" fmla="*/ 5081 h 50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98904" h="5081">
                <a:moveTo>
                  <a:pt x="198904" y="0"/>
                </a:moveTo>
                <a:lnTo>
                  <a:pt x="0" y="5081"/>
                </a:lnTo>
              </a:path>
            </a:pathLst>
          </a:custGeom>
          <a:ln w="3175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/>
          <p:cNvSpPr txBox="1"/>
          <p:nvPr/>
        </p:nvSpPr>
        <p:spPr>
          <a:xfrm>
            <a:off x="7467600" y="5717320"/>
            <a:ext cx="76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0.1km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Hydraulic head and displacement after 1 months of injection</a:t>
            </a:r>
            <a:endParaRPr lang="en-US" sz="3200" dirty="0"/>
          </a:p>
        </p:txBody>
      </p:sp>
      <p:sp>
        <p:nvSpPr>
          <p:cNvPr id="4" name="TextBox 3"/>
          <p:cNvSpPr txBox="1"/>
          <p:nvPr/>
        </p:nvSpPr>
        <p:spPr>
          <a:xfrm>
            <a:off x="1752600" y="5715000"/>
            <a:ext cx="6324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Original coordinates                                Deformed coordinates</a:t>
            </a:r>
            <a:endParaRPr lang="en-US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3" t="10113" r="27787" b="13233"/>
          <a:stretch/>
        </p:blipFill>
        <p:spPr bwMode="auto">
          <a:xfrm>
            <a:off x="4537760" y="1981200"/>
            <a:ext cx="3938584" cy="350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86" t="18476" r="17952" b="16761"/>
          <a:stretch/>
        </p:blipFill>
        <p:spPr bwMode="auto">
          <a:xfrm>
            <a:off x="381000" y="2286000"/>
            <a:ext cx="4245430" cy="29988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Freeform 5"/>
          <p:cNvSpPr/>
          <p:nvPr/>
        </p:nvSpPr>
        <p:spPr>
          <a:xfrm>
            <a:off x="5065963" y="2589097"/>
            <a:ext cx="3417069" cy="5748"/>
          </a:xfrm>
          <a:custGeom>
            <a:avLst/>
            <a:gdLst>
              <a:gd name="connsiteX0" fmla="*/ 0 w 3426594"/>
              <a:gd name="connsiteY0" fmla="*/ 0 h 57752"/>
              <a:gd name="connsiteX1" fmla="*/ 3426594 w 3426594"/>
              <a:gd name="connsiteY1" fmla="*/ 57752 h 57752"/>
              <a:gd name="connsiteX0" fmla="*/ 0 w 3413894"/>
              <a:gd name="connsiteY0" fmla="*/ 15273 h 15273"/>
              <a:gd name="connsiteX1" fmla="*/ 3413894 w 3413894"/>
              <a:gd name="connsiteY1" fmla="*/ 0 h 15273"/>
              <a:gd name="connsiteX0" fmla="*/ 0 w 3417069"/>
              <a:gd name="connsiteY0" fmla="*/ 5748 h 5748"/>
              <a:gd name="connsiteX1" fmla="*/ 3417069 w 3417069"/>
              <a:gd name="connsiteY1" fmla="*/ 0 h 57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417069" h="5748">
                <a:moveTo>
                  <a:pt x="0" y="5748"/>
                </a:moveTo>
                <a:lnTo>
                  <a:pt x="3417069" y="0"/>
                </a:lnTo>
              </a:path>
            </a:pathLst>
          </a:custGeom>
          <a:noFill/>
          <a:ln w="19050">
            <a:solidFill>
              <a:srgbClr val="FF99FF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6362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0868" y="247878"/>
            <a:ext cx="7312932" cy="1143000"/>
          </a:xfrm>
        </p:spPr>
        <p:txBody>
          <a:bodyPr/>
          <a:lstStyle/>
          <a:p>
            <a:r>
              <a:rPr lang="en-US" dirty="0" smtClean="0"/>
              <a:t>Response in Injection Well</a:t>
            </a:r>
            <a:endParaRPr lang="en-US" dirty="0"/>
          </a:p>
        </p:txBody>
      </p:sp>
      <p:grpSp>
        <p:nvGrpSpPr>
          <p:cNvPr id="17" name="Group 16"/>
          <p:cNvGrpSpPr/>
          <p:nvPr/>
        </p:nvGrpSpPr>
        <p:grpSpPr>
          <a:xfrm>
            <a:off x="904875" y="1219200"/>
            <a:ext cx="7200901" cy="5133975"/>
            <a:chOff x="904875" y="1219200"/>
            <a:chExt cx="7200901" cy="5133975"/>
          </a:xfrm>
        </p:grpSpPr>
        <p:grpSp>
          <p:nvGrpSpPr>
            <p:cNvPr id="6" name="Group 5"/>
            <p:cNvGrpSpPr/>
            <p:nvPr/>
          </p:nvGrpSpPr>
          <p:grpSpPr>
            <a:xfrm>
              <a:off x="904875" y="1219200"/>
              <a:ext cx="3343275" cy="2554288"/>
              <a:chOff x="800100" y="1495425"/>
              <a:chExt cx="4438650" cy="3173413"/>
            </a:xfrm>
          </p:grpSpPr>
          <p:pic>
            <p:nvPicPr>
              <p:cNvPr id="11266" name="Picture 2"/>
              <p:cNvPicPr>
                <a:picLocks noChangeAspect="1" noChangeArrowheads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1389" t="20185" r="4166" b="25556"/>
              <a:stretch/>
            </p:blipFill>
            <p:spPr bwMode="auto">
              <a:xfrm>
                <a:off x="800100" y="1495425"/>
                <a:ext cx="4419600" cy="279082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1267" name="Picture 3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83733"/>
              <a:stretch/>
            </p:blipFill>
            <p:spPr bwMode="auto">
              <a:xfrm>
                <a:off x="819150" y="4000500"/>
                <a:ext cx="4419600" cy="66833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8" name="Freeform 7"/>
              <p:cNvSpPr/>
              <p:nvPr/>
            </p:nvSpPr>
            <p:spPr>
              <a:xfrm>
                <a:off x="1062038" y="3571875"/>
                <a:ext cx="4143375" cy="9525"/>
              </a:xfrm>
              <a:custGeom>
                <a:avLst/>
                <a:gdLst>
                  <a:gd name="connsiteX0" fmla="*/ 4143375 w 4143375"/>
                  <a:gd name="connsiteY0" fmla="*/ 0 h 9525"/>
                  <a:gd name="connsiteX1" fmla="*/ 0 w 4143375"/>
                  <a:gd name="connsiteY1" fmla="*/ 9525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143375" h="9525">
                    <a:moveTo>
                      <a:pt x="4143375" y="0"/>
                    </a:moveTo>
                    <a:lnTo>
                      <a:pt x="0" y="9525"/>
                    </a:lnTo>
                  </a:path>
                </a:pathLst>
              </a:custGeom>
              <a:ln w="25400">
                <a:solidFill>
                  <a:srgbClr val="FFC000">
                    <a:alpha val="86000"/>
                  </a:srgbClr>
                </a:solidFill>
              </a:ln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2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9" name="Freeform 8"/>
              <p:cNvSpPr/>
              <p:nvPr/>
            </p:nvSpPr>
            <p:spPr>
              <a:xfrm>
                <a:off x="1062054" y="3850468"/>
                <a:ext cx="4143375" cy="9525"/>
              </a:xfrm>
              <a:custGeom>
                <a:avLst/>
                <a:gdLst>
                  <a:gd name="connsiteX0" fmla="*/ 4143375 w 4143375"/>
                  <a:gd name="connsiteY0" fmla="*/ 0 h 9525"/>
                  <a:gd name="connsiteX1" fmla="*/ 0 w 4143375"/>
                  <a:gd name="connsiteY1" fmla="*/ 9525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143375" h="9525">
                    <a:moveTo>
                      <a:pt x="4143375" y="0"/>
                    </a:moveTo>
                    <a:lnTo>
                      <a:pt x="0" y="9525"/>
                    </a:lnTo>
                  </a:path>
                </a:pathLst>
              </a:custGeom>
              <a:ln w="25400">
                <a:solidFill>
                  <a:srgbClr val="FFC000">
                    <a:alpha val="86000"/>
                  </a:srgbClr>
                </a:solidFill>
              </a:ln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2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0" name="Freeform 9"/>
              <p:cNvSpPr/>
              <p:nvPr/>
            </p:nvSpPr>
            <p:spPr>
              <a:xfrm>
                <a:off x="1046477" y="1560623"/>
                <a:ext cx="9800" cy="2638595"/>
              </a:xfrm>
              <a:custGeom>
                <a:avLst/>
                <a:gdLst>
                  <a:gd name="connsiteX0" fmla="*/ 0 w 4763"/>
                  <a:gd name="connsiteY0" fmla="*/ 0 h 1066800"/>
                  <a:gd name="connsiteX1" fmla="*/ 4763 w 4763"/>
                  <a:gd name="connsiteY1" fmla="*/ 1066800 h 1066800"/>
                  <a:gd name="connsiteX0" fmla="*/ 0 w 39996"/>
                  <a:gd name="connsiteY0" fmla="*/ 0 h 28259"/>
                  <a:gd name="connsiteX1" fmla="*/ 39996 w 39996"/>
                  <a:gd name="connsiteY1" fmla="*/ 28259 h 28259"/>
                  <a:gd name="connsiteX0" fmla="*/ 10443 w 10886"/>
                  <a:gd name="connsiteY0" fmla="*/ 0 h 28304"/>
                  <a:gd name="connsiteX1" fmla="*/ 443 w 10886"/>
                  <a:gd name="connsiteY1" fmla="*/ 28304 h 28304"/>
                  <a:gd name="connsiteX0" fmla="*/ 964 w 1925"/>
                  <a:gd name="connsiteY0" fmla="*/ 0 h 23483"/>
                  <a:gd name="connsiteX1" fmla="*/ 964 w 1925"/>
                  <a:gd name="connsiteY1" fmla="*/ 23483 h 23483"/>
                  <a:gd name="connsiteX0" fmla="*/ 105376 w 106881"/>
                  <a:gd name="connsiteY0" fmla="*/ 0 h 9202"/>
                  <a:gd name="connsiteX1" fmla="*/ 1507 w 106881"/>
                  <a:gd name="connsiteY1" fmla="*/ 9202 h 9202"/>
                  <a:gd name="connsiteX0" fmla="*/ 9859 w 9999"/>
                  <a:gd name="connsiteY0" fmla="*/ 0 h 11446"/>
                  <a:gd name="connsiteX1" fmla="*/ 141 w 9999"/>
                  <a:gd name="connsiteY1" fmla="*/ 11446 h 114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999" h="11446">
                    <a:moveTo>
                      <a:pt x="9859" y="0"/>
                    </a:moveTo>
                    <a:cubicBezTo>
                      <a:pt x="11480" y="1542"/>
                      <a:pt x="-1479" y="9904"/>
                      <a:pt x="141" y="11446"/>
                    </a:cubicBezTo>
                  </a:path>
                </a:pathLst>
              </a:custGeom>
              <a:ln w="28575">
                <a:solidFill>
                  <a:srgbClr val="FF0000"/>
                </a:solidFill>
                <a:prstDash val="lgDashDot"/>
              </a:ln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200" smtClean="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11" name="Group 10"/>
            <p:cNvGrpSpPr/>
            <p:nvPr/>
          </p:nvGrpSpPr>
          <p:grpSpPr>
            <a:xfrm>
              <a:off x="4772025" y="1295400"/>
              <a:ext cx="3333751" cy="5057775"/>
              <a:chOff x="5133975" y="1209675"/>
              <a:chExt cx="3333751" cy="5057775"/>
            </a:xfrm>
          </p:grpSpPr>
          <p:pic>
            <p:nvPicPr>
              <p:cNvPr id="11273" name="Picture 9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175250" y="3798093"/>
                <a:ext cx="3292476" cy="246935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7" name="Freeform 6"/>
              <p:cNvSpPr/>
              <p:nvPr/>
            </p:nvSpPr>
            <p:spPr>
              <a:xfrm>
                <a:off x="5819775" y="5410200"/>
                <a:ext cx="2533650" cy="9525"/>
              </a:xfrm>
              <a:custGeom>
                <a:avLst/>
                <a:gdLst>
                  <a:gd name="connsiteX0" fmla="*/ 0 w 2533650"/>
                  <a:gd name="connsiteY0" fmla="*/ 0 h 9525"/>
                  <a:gd name="connsiteX1" fmla="*/ 2533650 w 2533650"/>
                  <a:gd name="connsiteY1" fmla="*/ 9525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533650" h="9525">
                    <a:moveTo>
                      <a:pt x="0" y="0"/>
                    </a:moveTo>
                    <a:lnTo>
                      <a:pt x="2533650" y="9525"/>
                    </a:lnTo>
                  </a:path>
                </a:pathLst>
              </a:custGeom>
              <a:ln w="22225">
                <a:solidFill>
                  <a:srgbClr val="C00000">
                    <a:alpha val="48000"/>
                  </a:srgbClr>
                </a:solidFill>
              </a:ln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200" smtClean="0">
                  <a:solidFill>
                    <a:srgbClr val="000000"/>
                  </a:solidFill>
                </a:endParaRPr>
              </a:p>
            </p:txBody>
          </p:sp>
          <p:pic>
            <p:nvPicPr>
              <p:cNvPr id="11274" name="Picture 10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133975" y="1209675"/>
                <a:ext cx="3314699" cy="248602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pic>
          <p:nvPicPr>
            <p:cNvPr id="11283" name="Picture 19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90600" y="4048124"/>
              <a:ext cx="3067050" cy="2300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1280" name="Picture 16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6" t="9075" r="20555" b="68518"/>
            <a:stretch/>
          </p:blipFill>
          <p:spPr bwMode="auto">
            <a:xfrm>
              <a:off x="1724025" y="3943349"/>
              <a:ext cx="1625077" cy="495301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2" name="TextBox 11"/>
            <p:cNvSpPr txBox="1"/>
            <p:nvPr/>
          </p:nvSpPr>
          <p:spPr>
            <a:xfrm>
              <a:off x="3924300" y="3957637"/>
              <a:ext cx="1257300" cy="14619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dirty="0" smtClean="0">
                <a:solidFill>
                  <a:srgbClr val="FF0000"/>
                </a:solidFill>
              </a:endParaRPr>
            </a:p>
            <a:p>
              <a:pPr>
                <a:lnSpc>
                  <a:spcPts val="1400"/>
                </a:lnSpc>
              </a:pPr>
              <a:r>
                <a:rPr lang="en-US" dirty="0" smtClean="0">
                  <a:solidFill>
                    <a:srgbClr val="0000FF"/>
                  </a:solidFill>
                </a:rPr>
                <a:t>1MPa</a:t>
              </a:r>
              <a:endParaRPr lang="en-US" dirty="0">
                <a:solidFill>
                  <a:srgbClr val="0000FF"/>
                </a:solidFill>
              </a:endParaRPr>
            </a:p>
            <a:p>
              <a:pPr>
                <a:lnSpc>
                  <a:spcPts val="1400"/>
                </a:lnSpc>
              </a:pPr>
              <a:endParaRPr lang="en-US" dirty="0" smtClean="0">
                <a:solidFill>
                  <a:srgbClr val="FF0000"/>
                </a:solidFill>
              </a:endParaRPr>
            </a:p>
            <a:p>
              <a:pPr>
                <a:lnSpc>
                  <a:spcPts val="1400"/>
                </a:lnSpc>
              </a:pPr>
              <a:endParaRPr lang="en-US" dirty="0" smtClean="0">
                <a:solidFill>
                  <a:srgbClr val="FF0000"/>
                </a:solidFill>
              </a:endParaRPr>
            </a:p>
            <a:p>
              <a:r>
                <a:rPr lang="en-US" dirty="0" smtClean="0">
                  <a:solidFill>
                    <a:srgbClr val="FF0000"/>
                  </a:solidFill>
                </a:rPr>
                <a:t>6 </a:t>
              </a:r>
              <a:r>
                <a:rPr lang="en-US" dirty="0" smtClean="0">
                  <a:solidFill>
                    <a:srgbClr val="FF0000"/>
                  </a:solidFill>
                  <a:latin typeface="Symbol" pitchFamily="18" charset="2"/>
                </a:rPr>
                <a:t>m</a:t>
              </a:r>
              <a:r>
                <a:rPr lang="en-US" dirty="0" smtClean="0">
                  <a:solidFill>
                    <a:srgbClr val="FF0000"/>
                  </a:solidFill>
                </a:rPr>
                <a:t>m</a:t>
              </a:r>
            </a:p>
            <a:p>
              <a:r>
                <a:rPr lang="en-US" dirty="0" smtClean="0">
                  <a:solidFill>
                    <a:srgbClr val="21CD8B"/>
                  </a:solidFill>
                </a:rPr>
                <a:t>4</a:t>
              </a:r>
              <a:r>
                <a:rPr lang="en-US" dirty="0" smtClean="0">
                  <a:solidFill>
                    <a:srgbClr val="21CD8B"/>
                  </a:solidFill>
                  <a:latin typeface="Symbol" pitchFamily="18" charset="2"/>
                </a:rPr>
                <a:t>me</a:t>
              </a:r>
              <a:endParaRPr lang="en-US" dirty="0">
                <a:solidFill>
                  <a:srgbClr val="21CD8B"/>
                </a:solidFill>
                <a:latin typeface="Symbol" pitchFamily="18" charset="2"/>
              </a:endParaRPr>
            </a:p>
          </p:txBody>
        </p:sp>
        <p:sp>
          <p:nvSpPr>
            <p:cNvPr id="13" name="Freeform 12"/>
            <p:cNvSpPr/>
            <p:nvPr/>
          </p:nvSpPr>
          <p:spPr>
            <a:xfrm>
              <a:off x="3771900" y="5010150"/>
              <a:ext cx="200025" cy="9525"/>
            </a:xfrm>
            <a:custGeom>
              <a:avLst/>
              <a:gdLst>
                <a:gd name="connsiteX0" fmla="*/ 200025 w 200025"/>
                <a:gd name="connsiteY0" fmla="*/ 9525 h 9525"/>
                <a:gd name="connsiteX1" fmla="*/ 0 w 200025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0025" h="9525">
                  <a:moveTo>
                    <a:pt x="200025" y="9525"/>
                  </a:moveTo>
                  <a:lnTo>
                    <a:pt x="0" y="0"/>
                  </a:lnTo>
                </a:path>
              </a:pathLst>
            </a:custGeom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200" smtClean="0">
                <a:solidFill>
                  <a:srgbClr val="000000"/>
                </a:solidFill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1171575" y="4062413"/>
              <a:ext cx="333375" cy="190500"/>
            </a:xfrm>
            <a:prstGeom prst="rect">
              <a:avLst/>
            </a:prstGeom>
            <a:solidFill>
              <a:schemeClr val="bg1"/>
            </a:solidFill>
            <a:ln w="15875">
              <a:noFill/>
              <a:prstDash val="dash"/>
            </a:ln>
          </p:spPr>
          <p:txBody>
            <a:bodyPr rot="0" spcFirstLastPara="0" vertOverflow="overflow" horzOverflow="overflow" vert="horz" wrap="non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200" smtClean="0">
                <a:solidFill>
                  <a:srgbClr val="000000"/>
                </a:solidFill>
              </a:endParaRPr>
            </a:p>
          </p:txBody>
        </p:sp>
        <p:sp>
          <p:nvSpPr>
            <p:cNvPr id="16" name="Freeform 15"/>
            <p:cNvSpPr/>
            <p:nvPr/>
          </p:nvSpPr>
          <p:spPr>
            <a:xfrm>
              <a:off x="3076575" y="5343525"/>
              <a:ext cx="881063" cy="0"/>
            </a:xfrm>
            <a:custGeom>
              <a:avLst/>
              <a:gdLst>
                <a:gd name="connsiteX0" fmla="*/ 881063 w 881063"/>
                <a:gd name="connsiteY0" fmla="*/ 0 h 0"/>
                <a:gd name="connsiteX1" fmla="*/ 0 w 881063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81063">
                  <a:moveTo>
                    <a:pt x="881063" y="0"/>
                  </a:moveTo>
                  <a:lnTo>
                    <a:pt x="0" y="0"/>
                  </a:lnTo>
                </a:path>
              </a:pathLst>
            </a:custGeom>
            <a:ln w="19050">
              <a:solidFill>
                <a:srgbClr val="00B050"/>
              </a:solidFill>
            </a:ln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200" smtClean="0">
                <a:solidFill>
                  <a:srgbClr val="000000"/>
                </a:solidFill>
              </a:endParaRPr>
            </a:p>
          </p:txBody>
        </p:sp>
        <p:sp>
          <p:nvSpPr>
            <p:cNvPr id="35" name="Freeform 34"/>
            <p:cNvSpPr/>
            <p:nvPr/>
          </p:nvSpPr>
          <p:spPr>
            <a:xfrm>
              <a:off x="3786188" y="5017293"/>
              <a:ext cx="176215" cy="2381"/>
            </a:xfrm>
            <a:custGeom>
              <a:avLst/>
              <a:gdLst>
                <a:gd name="connsiteX0" fmla="*/ 180975 w 180975"/>
                <a:gd name="connsiteY0" fmla="*/ 0 h 4762"/>
                <a:gd name="connsiteX1" fmla="*/ 0 w 180975"/>
                <a:gd name="connsiteY1" fmla="*/ 4762 h 4762"/>
                <a:gd name="connsiteX0" fmla="*/ 9737 w 9737"/>
                <a:gd name="connsiteY0" fmla="*/ 20002 h 20002"/>
                <a:gd name="connsiteX1" fmla="*/ 0 w 9737"/>
                <a:gd name="connsiteY1" fmla="*/ 0 h 20002"/>
                <a:gd name="connsiteX0" fmla="*/ 10000 w 10000"/>
                <a:gd name="connsiteY0" fmla="*/ 0 h 2500"/>
                <a:gd name="connsiteX1" fmla="*/ 0 w 10000"/>
                <a:gd name="connsiteY1" fmla="*/ 2500 h 2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000" h="2500">
                  <a:moveTo>
                    <a:pt x="10000" y="0"/>
                  </a:moveTo>
                  <a:lnTo>
                    <a:pt x="0" y="2500"/>
                  </a:lnTo>
                </a:path>
              </a:pathLst>
            </a:custGeom>
            <a:ln w="19050">
              <a:solidFill>
                <a:srgbClr val="FF0000"/>
              </a:solidFill>
            </a:ln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200" smtClean="0">
                <a:solidFill>
                  <a:srgbClr val="000000"/>
                </a:solidFill>
              </a:endParaRPr>
            </a:p>
          </p:txBody>
        </p:sp>
        <p:sp>
          <p:nvSpPr>
            <p:cNvPr id="36" name="Freeform 35"/>
            <p:cNvSpPr/>
            <p:nvPr/>
          </p:nvSpPr>
          <p:spPr>
            <a:xfrm>
              <a:off x="3800476" y="4355305"/>
              <a:ext cx="176215" cy="2381"/>
            </a:xfrm>
            <a:custGeom>
              <a:avLst/>
              <a:gdLst>
                <a:gd name="connsiteX0" fmla="*/ 180975 w 180975"/>
                <a:gd name="connsiteY0" fmla="*/ 0 h 4762"/>
                <a:gd name="connsiteX1" fmla="*/ 0 w 180975"/>
                <a:gd name="connsiteY1" fmla="*/ 4762 h 4762"/>
                <a:gd name="connsiteX0" fmla="*/ 9737 w 9737"/>
                <a:gd name="connsiteY0" fmla="*/ 20002 h 20002"/>
                <a:gd name="connsiteX1" fmla="*/ 0 w 9737"/>
                <a:gd name="connsiteY1" fmla="*/ 0 h 20002"/>
                <a:gd name="connsiteX0" fmla="*/ 10000 w 10000"/>
                <a:gd name="connsiteY0" fmla="*/ 0 h 2500"/>
                <a:gd name="connsiteX1" fmla="*/ 0 w 10000"/>
                <a:gd name="connsiteY1" fmla="*/ 2500 h 2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000" h="2500">
                  <a:moveTo>
                    <a:pt x="10000" y="0"/>
                  </a:moveTo>
                  <a:lnTo>
                    <a:pt x="0" y="2500"/>
                  </a:lnTo>
                </a:path>
              </a:pathLst>
            </a:custGeom>
            <a:ln w="19050">
              <a:solidFill>
                <a:srgbClr val="0000FF"/>
              </a:solidFill>
            </a:ln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200" smtClean="0">
                <a:solidFill>
                  <a:srgbClr val="0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14421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5362575" y="1016000"/>
            <a:ext cx="2721882" cy="5346700"/>
            <a:chOff x="5362575" y="504825"/>
            <a:chExt cx="2840816" cy="5857875"/>
          </a:xfrm>
        </p:grpSpPr>
        <p:pic>
          <p:nvPicPr>
            <p:cNvPr id="12298" name="Picture 10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1739" b="3081"/>
            <a:stretch/>
          </p:blipFill>
          <p:spPr bwMode="auto">
            <a:xfrm>
              <a:off x="5362575" y="4781550"/>
              <a:ext cx="2804160" cy="1581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2301" name="Picture 13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715"/>
            <a:stretch/>
          </p:blipFill>
          <p:spPr bwMode="auto">
            <a:xfrm>
              <a:off x="5372099" y="504825"/>
              <a:ext cx="2806700" cy="204787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2302" name="Picture 14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925" b="3873"/>
            <a:stretch/>
          </p:blipFill>
          <p:spPr bwMode="auto">
            <a:xfrm>
              <a:off x="5372099" y="2543175"/>
              <a:ext cx="2804160" cy="1981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2304" name="Picture 16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6945" t="8889" r="7083" b="61296"/>
            <a:stretch/>
          </p:blipFill>
          <p:spPr bwMode="auto">
            <a:xfrm>
              <a:off x="6953250" y="581025"/>
              <a:ext cx="1250141" cy="1076325"/>
            </a:xfrm>
            <a:prstGeom prst="rect">
              <a:avLst/>
            </a:prstGeom>
            <a:noFill/>
            <a:ln w="15875">
              <a:solidFill>
                <a:srgbClr val="C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9" name="Picture 10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452" b="86866"/>
            <a:stretch/>
          </p:blipFill>
          <p:spPr bwMode="auto">
            <a:xfrm>
              <a:off x="5362575" y="4524376"/>
              <a:ext cx="2804160" cy="2857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" name="Rectangle 3"/>
            <p:cNvSpPr/>
            <p:nvPr/>
          </p:nvSpPr>
          <p:spPr>
            <a:xfrm>
              <a:off x="6105525" y="600075"/>
              <a:ext cx="180975" cy="5514975"/>
            </a:xfrm>
            <a:prstGeom prst="rect">
              <a:avLst/>
            </a:prstGeom>
            <a:solidFill>
              <a:srgbClr val="C00000">
                <a:alpha val="14000"/>
              </a:srgbClr>
            </a:solidFill>
            <a:ln w="15875">
              <a:noFill/>
              <a:prstDash val="dash"/>
            </a:ln>
          </p:spPr>
          <p:txBody>
            <a:bodyPr rot="0" spcFirstLastPara="0" vertOverflow="overflow" horzOverflow="overflow" vert="horz" wrap="non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200" smtClean="0">
                <a:solidFill>
                  <a:srgbClr val="000000"/>
                </a:solidFill>
              </a:endParaRP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609599" y="754743"/>
            <a:ext cx="46155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000000"/>
                </a:solidFill>
              </a:rPr>
              <a:t>Response in Monitoring Well</a:t>
            </a:r>
          </a:p>
          <a:p>
            <a:pPr algn="ctr"/>
            <a:r>
              <a:rPr lang="en-US" sz="1600" i="1" dirty="0" smtClean="0">
                <a:solidFill>
                  <a:srgbClr val="000000"/>
                </a:solidFill>
              </a:rPr>
              <a:t>r</a:t>
            </a:r>
            <a:r>
              <a:rPr lang="en-US" sz="1600" dirty="0" smtClean="0">
                <a:solidFill>
                  <a:srgbClr val="000000"/>
                </a:solidFill>
              </a:rPr>
              <a:t> = 1000m</a:t>
            </a:r>
            <a:endParaRPr lang="en-US" sz="1600" dirty="0">
              <a:solidFill>
                <a:srgbClr val="00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776686" y="537029"/>
            <a:ext cx="22061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Profiles</a:t>
            </a:r>
            <a:endParaRPr lang="en-US" dirty="0">
              <a:solidFill>
                <a:srgbClr val="000000"/>
              </a:solidFill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1565728" y="1621064"/>
            <a:ext cx="3468915" cy="4608739"/>
            <a:chOff x="889453" y="1640114"/>
            <a:chExt cx="3468915" cy="4608739"/>
          </a:xfrm>
        </p:grpSpPr>
        <p:grpSp>
          <p:nvGrpSpPr>
            <p:cNvPr id="7" name="Group 6"/>
            <p:cNvGrpSpPr/>
            <p:nvPr/>
          </p:nvGrpSpPr>
          <p:grpSpPr>
            <a:xfrm>
              <a:off x="1669143" y="1640114"/>
              <a:ext cx="2336800" cy="1712685"/>
              <a:chOff x="1341438" y="1011860"/>
              <a:chExt cx="2690812" cy="2056778"/>
            </a:xfrm>
          </p:grpSpPr>
          <p:pic>
            <p:nvPicPr>
              <p:cNvPr id="12305" name="Picture 17"/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41438" y="1011860"/>
                <a:ext cx="2690812" cy="205677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5" name="Freeform 4"/>
              <p:cNvSpPr/>
              <p:nvPr/>
            </p:nvSpPr>
            <p:spPr>
              <a:xfrm>
                <a:off x="2637518" y="1146629"/>
                <a:ext cx="0" cy="1447800"/>
              </a:xfrm>
              <a:custGeom>
                <a:avLst/>
                <a:gdLst>
                  <a:gd name="connsiteX0" fmla="*/ 0 w 0"/>
                  <a:gd name="connsiteY0" fmla="*/ 1447800 h 1447800"/>
                  <a:gd name="connsiteX1" fmla="*/ 0 w 0"/>
                  <a:gd name="connsiteY1" fmla="*/ 0 h 1447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h="1447800">
                    <a:moveTo>
                      <a:pt x="0" y="1447800"/>
                    </a:moveTo>
                    <a:lnTo>
                      <a:pt x="0" y="0"/>
                    </a:lnTo>
                  </a:path>
                </a:pathLst>
              </a:custGeom>
              <a:ln w="38100">
                <a:solidFill>
                  <a:schemeClr val="bg1"/>
                </a:solidFill>
                <a:prstDash val="dash"/>
              </a:ln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200" smtClean="0">
                  <a:solidFill>
                    <a:srgbClr val="000000"/>
                  </a:solidFill>
                </a:endParaRPr>
              </a:p>
            </p:txBody>
          </p:sp>
        </p:grpSp>
        <p:pic>
          <p:nvPicPr>
            <p:cNvPr id="12307" name="Picture 19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9453" y="3647167"/>
              <a:ext cx="3468915" cy="260168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2308" name="Picture 20"/>
            <p:cNvPicPr>
              <a:picLocks noChangeAspect="1" noChangeArrowheads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111" t="9013" r="6614" b="69259"/>
            <a:stretch/>
          </p:blipFill>
          <p:spPr bwMode="auto">
            <a:xfrm>
              <a:off x="1712435" y="3788228"/>
              <a:ext cx="1964197" cy="61232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" name="TextBox 5"/>
            <p:cNvSpPr txBox="1"/>
            <p:nvPr/>
          </p:nvSpPr>
          <p:spPr>
            <a:xfrm>
              <a:off x="1076325" y="3652837"/>
              <a:ext cx="461962" cy="216982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r">
                <a:lnSpc>
                  <a:spcPct val="150000"/>
                </a:lnSpc>
              </a:pPr>
              <a:r>
                <a:rPr lang="en-US" dirty="0" smtClean="0">
                  <a:solidFill>
                    <a:srgbClr val="000000"/>
                  </a:solidFill>
                </a:rPr>
                <a:t>4</a:t>
              </a:r>
            </a:p>
            <a:p>
              <a:pPr algn="r">
                <a:lnSpc>
                  <a:spcPct val="150000"/>
                </a:lnSpc>
              </a:pPr>
              <a:r>
                <a:rPr lang="en-US" dirty="0" smtClean="0">
                  <a:solidFill>
                    <a:srgbClr val="000000"/>
                  </a:solidFill>
                </a:rPr>
                <a:t>3</a:t>
              </a:r>
            </a:p>
            <a:p>
              <a:pPr algn="r">
                <a:lnSpc>
                  <a:spcPct val="150000"/>
                </a:lnSpc>
              </a:pPr>
              <a:r>
                <a:rPr lang="en-US" dirty="0" smtClean="0">
                  <a:solidFill>
                    <a:srgbClr val="000000"/>
                  </a:solidFill>
                </a:rPr>
                <a:t>2</a:t>
              </a:r>
            </a:p>
            <a:p>
              <a:pPr algn="r">
                <a:lnSpc>
                  <a:spcPct val="150000"/>
                </a:lnSpc>
              </a:pPr>
              <a:r>
                <a:rPr lang="en-US" dirty="0" smtClean="0">
                  <a:solidFill>
                    <a:srgbClr val="000000"/>
                  </a:solidFill>
                </a:rPr>
                <a:t>1</a:t>
              </a:r>
            </a:p>
            <a:p>
              <a:pPr algn="r">
                <a:lnSpc>
                  <a:spcPct val="150000"/>
                </a:lnSpc>
              </a:pPr>
              <a:r>
                <a:rPr lang="en-US" dirty="0">
                  <a:solidFill>
                    <a:srgbClr val="000000"/>
                  </a:solidFill>
                </a:rPr>
                <a:t>0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1988912" y="3214007"/>
              <a:ext cx="204651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>
                  <a:solidFill>
                    <a:srgbClr val="000000"/>
                  </a:solidFill>
                </a:rPr>
                <a:t>Monitoring well location</a:t>
              </a:r>
              <a:endParaRPr lang="en-US" sz="1200" dirty="0">
                <a:solidFill>
                  <a:srgbClr val="0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21865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5700" y="158750"/>
            <a:ext cx="6513513" cy="5891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7108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7010400" y="6488113"/>
            <a:ext cx="2133600" cy="476250"/>
          </a:xfrm>
          <a:prstGeom prst="rect">
            <a:avLst/>
          </a:prstGeom>
          <a:extLst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fld id="{AED60372-F3CC-4362-A583-F64925FAA148}" type="slidenum">
              <a:rPr lang="en-US" smtClean="0"/>
              <a:pPr eaLnBrk="1" hangingPunct="1">
                <a:defRPr/>
              </a:pPr>
              <a:t>44</a:t>
            </a:fld>
            <a:endParaRPr lang="en-US" smtClean="0"/>
          </a:p>
        </p:txBody>
      </p:sp>
      <p:sp>
        <p:nvSpPr>
          <p:cNvPr id="36868" name="TextBox 1"/>
          <p:cNvSpPr txBox="1">
            <a:spLocks noChangeArrowheads="1"/>
          </p:cNvSpPr>
          <p:nvPr/>
        </p:nvSpPr>
        <p:spPr bwMode="auto">
          <a:xfrm>
            <a:off x="4678363" y="3406775"/>
            <a:ext cx="4148137" cy="2339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altLang="en-US" sz="2800"/>
              <a:t>Strain distribution </a:t>
            </a:r>
          </a:p>
          <a:p>
            <a:pPr eaLnBrk="1" hangingPunct="1"/>
            <a:r>
              <a:rPr lang="en-US" altLang="en-US"/>
              <a:t>x-section as function of time</a:t>
            </a:r>
          </a:p>
          <a:p>
            <a:pPr eaLnBrk="1" hangingPunct="1"/>
            <a:endParaRPr lang="en-US" altLang="en-US"/>
          </a:p>
          <a:p>
            <a:pPr eaLnBrk="1" hangingPunct="1"/>
            <a:r>
              <a:rPr lang="en-US" altLang="en-US" sz="1600"/>
              <a:t>    Color = positive (tensile) strain</a:t>
            </a:r>
          </a:p>
          <a:p>
            <a:pPr eaLnBrk="1" hangingPunct="1"/>
            <a:r>
              <a:rPr lang="en-US" altLang="en-US" sz="1600"/>
              <a:t>    Grey = negative (compressive) strain</a:t>
            </a:r>
          </a:p>
          <a:p>
            <a:pPr eaLnBrk="1" hangingPunct="1"/>
            <a:r>
              <a:rPr lang="en-US" altLang="en-US" sz="1600"/>
              <a:t>    Color cutoff:  +/-0.05 </a:t>
            </a:r>
            <a:r>
              <a:rPr lang="en-US" altLang="en-US" sz="1600">
                <a:latin typeface="Symbol" pitchFamily="18" charset="2"/>
              </a:rPr>
              <a:t>me</a:t>
            </a:r>
          </a:p>
          <a:p>
            <a:pPr eaLnBrk="1" hangingPunct="1"/>
            <a:r>
              <a:rPr lang="en-US" altLang="en-US" sz="1600"/>
              <a:t>    Blue band = pressurized</a:t>
            </a:r>
          </a:p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35226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685800" y="5410200"/>
            <a:ext cx="3200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Vertical displacement of ground surface and top of formation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5029200" y="5410200"/>
            <a:ext cx="3733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Pore pressure at piezometers in aquifer and confining unit.  </a:t>
            </a:r>
            <a:r>
              <a:rPr lang="en-US" dirty="0" err="1" smtClean="0"/>
              <a:t>Noordbergum</a:t>
            </a:r>
            <a:r>
              <a:rPr lang="en-US" dirty="0" smtClean="0"/>
              <a:t> effect causes head to drop</a:t>
            </a:r>
            <a:endParaRPr lang="en-US" dirty="0"/>
          </a:p>
        </p:txBody>
      </p:sp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2209800"/>
            <a:ext cx="3429000" cy="2571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2209800"/>
            <a:ext cx="3505200" cy="2628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59046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09600"/>
            <a:ext cx="8229600" cy="1143000"/>
          </a:xfrm>
        </p:spPr>
        <p:txBody>
          <a:bodyPr/>
          <a:lstStyle/>
          <a:p>
            <a:r>
              <a:rPr lang="en-US" dirty="0" smtClean="0"/>
              <a:t>Properties and Volume Force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143000" y="2057400"/>
            <a:ext cx="6477000" cy="3508653"/>
          </a:xfrm>
          <a:prstGeom prst="rect">
            <a:avLst/>
          </a:prstGeom>
          <a:noFill/>
          <a:ln w="254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u="sng" dirty="0" smtClean="0"/>
              <a:t>Properties</a:t>
            </a:r>
          </a:p>
          <a:p>
            <a:r>
              <a:rPr lang="en-US" dirty="0" smtClean="0">
                <a:latin typeface="Symbol" pitchFamily="18" charset="2"/>
              </a:rPr>
              <a:t>E:</a:t>
            </a:r>
            <a:r>
              <a:rPr lang="en-US" dirty="0" smtClean="0"/>
              <a:t>    Young’s Modulus [M/(TL</a:t>
            </a:r>
            <a:r>
              <a:rPr lang="en-US" baseline="30000" dirty="0" smtClean="0"/>
              <a:t>2</a:t>
            </a:r>
            <a:r>
              <a:rPr lang="en-US" dirty="0" smtClean="0"/>
              <a:t>)]    (1-75 </a:t>
            </a:r>
            <a:r>
              <a:rPr lang="en-US" dirty="0" err="1" smtClean="0"/>
              <a:t>GPa</a:t>
            </a:r>
            <a:r>
              <a:rPr lang="en-US" dirty="0" smtClean="0"/>
              <a:t> rock) (0.01-1 </a:t>
            </a:r>
            <a:r>
              <a:rPr lang="en-US" dirty="0" err="1" smtClean="0"/>
              <a:t>GPa</a:t>
            </a:r>
            <a:r>
              <a:rPr lang="en-US" dirty="0" smtClean="0"/>
              <a:t>) soil </a:t>
            </a:r>
          </a:p>
          <a:p>
            <a:r>
              <a:rPr lang="en-US" dirty="0" smtClean="0">
                <a:latin typeface="Symbol" pitchFamily="18" charset="2"/>
              </a:rPr>
              <a:t>n:   </a:t>
            </a:r>
            <a:r>
              <a:rPr lang="en-US" dirty="0" smtClean="0"/>
              <a:t>  Poisson’s ratio [-]     (0-0.5)    (0.2-0.35) rock (0.3-0.45) soil</a:t>
            </a:r>
          </a:p>
          <a:p>
            <a:r>
              <a:rPr lang="en-US" dirty="0" smtClean="0">
                <a:latin typeface="Symbol" pitchFamily="18" charset="2"/>
              </a:rPr>
              <a:t>r</a:t>
            </a:r>
            <a:r>
              <a:rPr lang="en-US" dirty="0" smtClean="0"/>
              <a:t>:     density  [M/L</a:t>
            </a:r>
            <a:r>
              <a:rPr lang="en-US" baseline="30000" dirty="0" smtClean="0"/>
              <a:t>3</a:t>
            </a:r>
            <a:r>
              <a:rPr lang="en-US" dirty="0" smtClean="0"/>
              <a:t>]                         (2000-2700 kg/m</a:t>
            </a:r>
            <a:r>
              <a:rPr lang="en-US" baseline="30000" dirty="0" smtClean="0"/>
              <a:t>3</a:t>
            </a:r>
            <a:r>
              <a:rPr lang="en-US" dirty="0" smtClean="0"/>
              <a:t>) rock  </a:t>
            </a:r>
          </a:p>
          <a:p>
            <a:r>
              <a:rPr lang="en-US" dirty="0" smtClean="0"/>
              <a:t>			        (1600-2100 kg/m</a:t>
            </a:r>
            <a:r>
              <a:rPr lang="en-US" baseline="30000" dirty="0" smtClean="0"/>
              <a:t>3</a:t>
            </a:r>
            <a:r>
              <a:rPr lang="en-US" dirty="0" smtClean="0"/>
              <a:t>)  soil </a:t>
            </a:r>
          </a:p>
          <a:p>
            <a:r>
              <a:rPr lang="en-US" b="1" dirty="0" smtClean="0"/>
              <a:t>F</a:t>
            </a:r>
            <a:r>
              <a:rPr lang="en-US" b="1" baseline="-25000" dirty="0" smtClean="0"/>
              <a:t>v</a:t>
            </a:r>
            <a:r>
              <a:rPr lang="en-US" dirty="0" smtClean="0"/>
              <a:t>:     Volume force, Body force      10</a:t>
            </a:r>
            <a:r>
              <a:rPr lang="en-US" baseline="30000" dirty="0" smtClean="0"/>
              <a:t>4</a:t>
            </a:r>
            <a:r>
              <a:rPr lang="en-US" dirty="0" smtClean="0"/>
              <a:t> Pa/m water </a:t>
            </a:r>
          </a:p>
          <a:p>
            <a:endParaRPr lang="en-US" dirty="0"/>
          </a:p>
          <a:p>
            <a:endParaRPr lang="en-US" dirty="0" smtClean="0"/>
          </a:p>
          <a:p>
            <a:endParaRPr lang="en-US" baseline="-25000" dirty="0"/>
          </a:p>
          <a:p>
            <a:endParaRPr lang="en-US" baseline="-25000" dirty="0" smtClean="0"/>
          </a:p>
          <a:p>
            <a:endParaRPr lang="en-US" baseline="-25000" dirty="0"/>
          </a:p>
          <a:p>
            <a:endParaRPr lang="en-US" baseline="-25000" dirty="0" smtClean="0"/>
          </a:p>
          <a:p>
            <a:endParaRPr lang="en-US" baseline="-25000" dirty="0" smtClean="0"/>
          </a:p>
          <a:p>
            <a:endParaRPr lang="en-US" dirty="0" smtClean="0"/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71040802"/>
              </p:ext>
            </p:extLst>
          </p:nvPr>
        </p:nvGraphicFramePr>
        <p:xfrm>
          <a:off x="1295400" y="3751066"/>
          <a:ext cx="1132114" cy="180773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4" name="Equation" r:id="rId3" imgW="787320" imgH="1257120" progId="Equation.DSMT4">
                  <p:embed/>
                </p:oleObj>
              </mc:Choice>
              <mc:Fallback>
                <p:oleObj name="Equation" r:id="rId3" imgW="787320" imgH="1257120" progId="Equation.DSMT4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95400" y="3751066"/>
                        <a:ext cx="1132114" cy="180773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3581400" y="4191000"/>
            <a:ext cx="3581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Coupling to fluid pressure, [Pa/m]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Properties  and Sources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143000" y="1769131"/>
            <a:ext cx="3048000" cy="3693319"/>
          </a:xfrm>
          <a:prstGeom prst="rect">
            <a:avLst/>
          </a:prstGeom>
          <a:noFill/>
          <a:ln w="254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u="sng" dirty="0" smtClean="0"/>
              <a:t>Properties</a:t>
            </a:r>
          </a:p>
          <a:p>
            <a:r>
              <a:rPr lang="en-US" dirty="0" smtClean="0">
                <a:latin typeface="Symbol" pitchFamily="18" charset="2"/>
              </a:rPr>
              <a:t>r:</a:t>
            </a:r>
            <a:r>
              <a:rPr lang="en-US" dirty="0" smtClean="0"/>
              <a:t>  fluid density [M/L</a:t>
            </a:r>
            <a:r>
              <a:rPr lang="en-US" baseline="30000" dirty="0" smtClean="0"/>
              <a:t>3</a:t>
            </a:r>
            <a:r>
              <a:rPr lang="en-US" dirty="0" smtClean="0"/>
              <a:t>]</a:t>
            </a:r>
          </a:p>
          <a:p>
            <a:r>
              <a:rPr lang="en-US" i="1" dirty="0" smtClean="0"/>
              <a:t>k</a:t>
            </a:r>
            <a:r>
              <a:rPr lang="en-US" dirty="0" smtClean="0"/>
              <a:t>:  permeability [L</a:t>
            </a:r>
            <a:r>
              <a:rPr lang="en-US" baseline="30000" dirty="0" smtClean="0"/>
              <a:t>2</a:t>
            </a:r>
            <a:r>
              <a:rPr lang="en-US" dirty="0" smtClean="0"/>
              <a:t>]</a:t>
            </a:r>
          </a:p>
          <a:p>
            <a:r>
              <a:rPr lang="en-US" i="1" dirty="0" smtClean="0"/>
              <a:t>g</a:t>
            </a:r>
            <a:r>
              <a:rPr lang="en-US" dirty="0" smtClean="0"/>
              <a:t>:  gravity acceleration [L/T</a:t>
            </a:r>
            <a:r>
              <a:rPr lang="en-US" baseline="30000" dirty="0" smtClean="0"/>
              <a:t>2</a:t>
            </a:r>
            <a:r>
              <a:rPr lang="en-US" dirty="0" smtClean="0"/>
              <a:t>]</a:t>
            </a:r>
          </a:p>
          <a:p>
            <a:r>
              <a:rPr lang="en-US" dirty="0">
                <a:latin typeface="Symbol" pitchFamily="18" charset="2"/>
              </a:rPr>
              <a:t>m</a:t>
            </a:r>
            <a:r>
              <a:rPr lang="en-US" dirty="0" smtClean="0">
                <a:latin typeface="Symbol" pitchFamily="18" charset="2"/>
              </a:rPr>
              <a:t>:  </a:t>
            </a:r>
            <a:r>
              <a:rPr lang="en-US" dirty="0" smtClean="0"/>
              <a:t>viscosity [M/LT]</a:t>
            </a:r>
          </a:p>
          <a:p>
            <a:r>
              <a:rPr lang="en-US" i="1" dirty="0"/>
              <a:t>M</a:t>
            </a:r>
            <a:r>
              <a:rPr lang="en-US" dirty="0" smtClean="0"/>
              <a:t>:  inverse </a:t>
            </a:r>
            <a:r>
              <a:rPr lang="en-US" dirty="0" err="1" smtClean="0"/>
              <a:t>Biot</a:t>
            </a:r>
            <a:r>
              <a:rPr lang="en-US" dirty="0" smtClean="0"/>
              <a:t> Modulus [1/L]</a:t>
            </a:r>
          </a:p>
          <a:p>
            <a:endParaRPr lang="en-US" dirty="0" smtClean="0"/>
          </a:p>
          <a:p>
            <a:pPr algn="ctr"/>
            <a:r>
              <a:rPr lang="en-US" u="sng" dirty="0" smtClean="0"/>
              <a:t>Source</a:t>
            </a:r>
            <a:endParaRPr lang="en-US" u="sng" dirty="0"/>
          </a:p>
          <a:p>
            <a:r>
              <a:rPr lang="en-US" i="1" dirty="0" err="1"/>
              <a:t>Q</a:t>
            </a:r>
            <a:r>
              <a:rPr lang="en-US" baseline="-25000" dirty="0" err="1"/>
              <a:t>m</a:t>
            </a:r>
            <a:r>
              <a:rPr lang="en-US" baseline="-25000" dirty="0"/>
              <a:t> </a:t>
            </a:r>
            <a:r>
              <a:rPr lang="en-US" dirty="0" smtClean="0"/>
              <a:t>:  mass source [M/(L</a:t>
            </a:r>
            <a:r>
              <a:rPr lang="en-US" baseline="30000" dirty="0" smtClean="0"/>
              <a:t>3</a:t>
            </a:r>
            <a:r>
              <a:rPr lang="en-US" dirty="0" smtClean="0"/>
              <a:t>T)]</a:t>
            </a:r>
          </a:p>
          <a:p>
            <a:endParaRPr lang="en-US" i="1" dirty="0" smtClean="0"/>
          </a:p>
          <a:p>
            <a:r>
              <a:rPr lang="en-US" i="1" dirty="0" err="1" smtClean="0"/>
              <a:t>Q</a:t>
            </a:r>
            <a:r>
              <a:rPr lang="en-US" baseline="-25000" dirty="0" err="1" smtClean="0"/>
              <a:t>me</a:t>
            </a:r>
            <a:r>
              <a:rPr lang="en-US" baseline="-25000" dirty="0" smtClean="0"/>
              <a:t>:</a:t>
            </a:r>
            <a:endParaRPr lang="en-US" dirty="0" smtClean="0"/>
          </a:p>
          <a:p>
            <a:endParaRPr lang="en-US" dirty="0"/>
          </a:p>
          <a:p>
            <a:endParaRPr lang="en-US" dirty="0" smtClean="0"/>
          </a:p>
        </p:txBody>
      </p:sp>
      <p:sp>
        <p:nvSpPr>
          <p:cNvPr id="8" name="TextBox 7"/>
          <p:cNvSpPr txBox="1"/>
          <p:nvPr/>
        </p:nvSpPr>
        <p:spPr>
          <a:xfrm>
            <a:off x="4800600" y="2286000"/>
            <a:ext cx="2590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Hydraulic conductivity  </a:t>
            </a:r>
            <a:endParaRPr lang="en-US" dirty="0"/>
          </a:p>
        </p:txBody>
      </p:sp>
      <p:graphicFrame>
        <p:nvGraphicFramePr>
          <p:cNvPr id="9" name="Object 8"/>
          <p:cNvGraphicFramePr>
            <a:graphicFrameLocks noChangeAspect="1"/>
          </p:cNvGraphicFramePr>
          <p:nvPr/>
        </p:nvGraphicFramePr>
        <p:xfrm>
          <a:off x="7239000" y="2209800"/>
          <a:ext cx="990600" cy="64097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87" name="Equation" r:id="rId3" imgW="647640" imgH="419040" progId="Equation.DSMT4">
                  <p:embed/>
                </p:oleObj>
              </mc:Choice>
              <mc:Fallback>
                <p:oleObj name="Equation" r:id="rId3" imgW="647640" imgH="4190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39000" y="2209800"/>
                        <a:ext cx="990600" cy="640976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990600" y="5462450"/>
            <a:ext cx="7239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dirty="0" smtClean="0"/>
              <a:t>  Assume properties are constant for basic problems (saturated, locally deformable).  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  Properties vary as functions of </a:t>
            </a:r>
            <a:r>
              <a:rPr lang="en-US" i="1" dirty="0" smtClean="0"/>
              <a:t>h</a:t>
            </a:r>
            <a:r>
              <a:rPr lang="en-US" dirty="0" smtClean="0"/>
              <a:t> or </a:t>
            </a:r>
            <a:r>
              <a:rPr lang="en-US" i="1" dirty="0" smtClean="0"/>
              <a:t>p</a:t>
            </a:r>
            <a:r>
              <a:rPr lang="en-US" dirty="0" smtClean="0"/>
              <a:t> if unsaturated, non-local deformation</a:t>
            </a:r>
            <a:endParaRPr lang="en-US" dirty="0"/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45463322"/>
              </p:ext>
            </p:extLst>
          </p:nvPr>
        </p:nvGraphicFramePr>
        <p:xfrm>
          <a:off x="1828800" y="4495800"/>
          <a:ext cx="711200" cy="5254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88" name="Equation" r:id="rId5" imgW="533160" imgH="393480" progId="Equation.DSMT4">
                  <p:embed/>
                </p:oleObj>
              </mc:Choice>
              <mc:Fallback>
                <p:oleObj name="Equation" r:id="rId5" imgW="533160" imgH="393480" progId="Equation.DSMT4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28800" y="4495800"/>
                        <a:ext cx="711200" cy="5254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4645522"/>
              </p:ext>
            </p:extLst>
          </p:nvPr>
        </p:nvGraphicFramePr>
        <p:xfrm>
          <a:off x="1219200" y="5029200"/>
          <a:ext cx="2362200" cy="2905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89" name="Equation" r:id="rId7" imgW="1447560" imgH="177480" progId="Equation.DSMT4">
                  <p:embed/>
                </p:oleObj>
              </mc:Choice>
              <mc:Fallback>
                <p:oleObj name="Equation" r:id="rId7" imgW="1447560" imgH="177480" progId="Equation.DSMT4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19200" y="5029200"/>
                        <a:ext cx="2362200" cy="2905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852846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Sign convention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sz="2400" dirty="0" smtClean="0"/>
              <a:t>+ stress = tension</a:t>
            </a:r>
          </a:p>
          <a:p>
            <a:r>
              <a:rPr lang="en-US" sz="2400" dirty="0" smtClean="0"/>
              <a:t>-stress =  compression</a:t>
            </a:r>
          </a:p>
          <a:p>
            <a:r>
              <a:rPr lang="en-US" sz="2400" dirty="0" smtClean="0"/>
              <a:t>1</a:t>
            </a:r>
            <a:r>
              <a:rPr lang="en-US" sz="2400" baseline="30000" dirty="0" smtClean="0"/>
              <a:t>st</a:t>
            </a:r>
            <a:r>
              <a:rPr lang="en-US" sz="2400" dirty="0" smtClean="0"/>
              <a:t> principle stress =  most tensile; 3</a:t>
            </a:r>
            <a:r>
              <a:rPr lang="en-US" sz="2400" baseline="30000" dirty="0" smtClean="0"/>
              <a:t>rd</a:t>
            </a:r>
            <a:r>
              <a:rPr lang="en-US" sz="2400" dirty="0" smtClean="0"/>
              <a:t> principle stress=most compressive</a:t>
            </a:r>
          </a:p>
          <a:p>
            <a:r>
              <a:rPr lang="en-US" sz="2400" dirty="0" smtClean="0"/>
              <a:t>1</a:t>
            </a:r>
            <a:r>
              <a:rPr lang="en-US" sz="2400" baseline="30000" dirty="0" smtClean="0"/>
              <a:t>st</a:t>
            </a:r>
            <a:r>
              <a:rPr lang="en-US" sz="2400" dirty="0" smtClean="0"/>
              <a:t> principle strain = most </a:t>
            </a:r>
            <a:r>
              <a:rPr lang="en-US" sz="2400" dirty="0" err="1" smtClean="0"/>
              <a:t>dilational</a:t>
            </a:r>
            <a:r>
              <a:rPr lang="en-US" sz="2400" dirty="0" smtClean="0"/>
              <a:t>; 3</a:t>
            </a:r>
            <a:r>
              <a:rPr lang="en-US" sz="2400" baseline="30000" dirty="0" smtClean="0"/>
              <a:t>rd</a:t>
            </a:r>
            <a:r>
              <a:rPr lang="en-US" sz="2400" dirty="0" smtClean="0"/>
              <a:t> principle strain = most compressive.</a:t>
            </a:r>
          </a:p>
          <a:p>
            <a:r>
              <a:rPr lang="en-US" sz="2400" dirty="0" smtClean="0"/>
              <a:t>Boundary conditions</a:t>
            </a:r>
          </a:p>
          <a:p>
            <a:pPr lvl="1"/>
            <a:r>
              <a:rPr lang="en-US" sz="2000" dirty="0" smtClean="0"/>
              <a:t>Boundary stress acts in coordinate direction using “Global coordinate” (+y = up; +x=left to right). </a:t>
            </a:r>
          </a:p>
          <a:p>
            <a:pPr lvl="1"/>
            <a:r>
              <a:rPr lang="en-US" sz="2000" dirty="0" smtClean="0"/>
              <a:t>Boundary stress acts in outward normal direction when using “Boundary system”</a:t>
            </a:r>
          </a:p>
          <a:p>
            <a:pPr lvl="1"/>
            <a:r>
              <a:rPr lang="en-US" sz="2000" dirty="0" smtClean="0"/>
              <a:t>Boundary pressure acts on inward normal direction when using “boundary system”</a:t>
            </a:r>
            <a:endParaRPr 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3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6" t="1467" r="54426" b="29489"/>
          <a:stretch/>
        </p:blipFill>
        <p:spPr bwMode="auto">
          <a:xfrm>
            <a:off x="1597025" y="1727200"/>
            <a:ext cx="2705468" cy="17186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028212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 descr="sand grains 1.t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76275" y="800100"/>
            <a:ext cx="7620000" cy="571500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 bwMode="auto">
          <a:xfrm>
            <a:off x="986971" y="420914"/>
            <a:ext cx="6081486" cy="1204686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3" name="Rectangle 12"/>
          <p:cNvSpPr/>
          <p:nvPr/>
        </p:nvSpPr>
        <p:spPr bwMode="auto">
          <a:xfrm>
            <a:off x="2514600" y="2038350"/>
            <a:ext cx="3371850" cy="3128736"/>
          </a:xfrm>
          <a:prstGeom prst="rect">
            <a:avLst/>
          </a:prstGeom>
          <a:solidFill>
            <a:srgbClr val="0033CC">
              <a:alpha val="58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5" name="Freeform 14"/>
          <p:cNvSpPr/>
          <p:nvPr/>
        </p:nvSpPr>
        <p:spPr bwMode="auto">
          <a:xfrm>
            <a:off x="5886450" y="381000"/>
            <a:ext cx="552450" cy="3524250"/>
          </a:xfrm>
          <a:custGeom>
            <a:avLst/>
            <a:gdLst>
              <a:gd name="connsiteX0" fmla="*/ 0 w 552450"/>
              <a:gd name="connsiteY0" fmla="*/ 3505200 h 3505200"/>
              <a:gd name="connsiteX1" fmla="*/ 552450 w 552450"/>
              <a:gd name="connsiteY1" fmla="*/ 3505200 h 3505200"/>
              <a:gd name="connsiteX2" fmla="*/ 495300 w 552450"/>
              <a:gd name="connsiteY2" fmla="*/ 0 h 3505200"/>
              <a:gd name="connsiteX0" fmla="*/ 0 w 552450"/>
              <a:gd name="connsiteY0" fmla="*/ 3524250 h 3524250"/>
              <a:gd name="connsiteX1" fmla="*/ 552450 w 552450"/>
              <a:gd name="connsiteY1" fmla="*/ 3524250 h 3524250"/>
              <a:gd name="connsiteX2" fmla="*/ 552450 w 552450"/>
              <a:gd name="connsiteY2" fmla="*/ 0 h 3524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52450" h="3524250">
                <a:moveTo>
                  <a:pt x="0" y="3524250"/>
                </a:moveTo>
                <a:lnTo>
                  <a:pt x="552450" y="3524250"/>
                </a:lnTo>
                <a:lnTo>
                  <a:pt x="552450" y="0"/>
                </a:lnTo>
              </a:path>
            </a:pathLst>
          </a:cu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6" name="Freeform 15"/>
          <p:cNvSpPr/>
          <p:nvPr/>
        </p:nvSpPr>
        <p:spPr bwMode="auto">
          <a:xfrm>
            <a:off x="5886450" y="323850"/>
            <a:ext cx="895350" cy="3905250"/>
          </a:xfrm>
          <a:custGeom>
            <a:avLst/>
            <a:gdLst>
              <a:gd name="connsiteX0" fmla="*/ 0 w 552450"/>
              <a:gd name="connsiteY0" fmla="*/ 3505200 h 3505200"/>
              <a:gd name="connsiteX1" fmla="*/ 552450 w 552450"/>
              <a:gd name="connsiteY1" fmla="*/ 3505200 h 3505200"/>
              <a:gd name="connsiteX2" fmla="*/ 495300 w 552450"/>
              <a:gd name="connsiteY2" fmla="*/ 0 h 3505200"/>
              <a:gd name="connsiteX0" fmla="*/ 0 w 552450"/>
              <a:gd name="connsiteY0" fmla="*/ 3524250 h 3524250"/>
              <a:gd name="connsiteX1" fmla="*/ 552450 w 552450"/>
              <a:gd name="connsiteY1" fmla="*/ 3524250 h 3524250"/>
              <a:gd name="connsiteX2" fmla="*/ 552450 w 552450"/>
              <a:gd name="connsiteY2" fmla="*/ 0 h 3524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52450" h="3524250">
                <a:moveTo>
                  <a:pt x="0" y="3524250"/>
                </a:moveTo>
                <a:lnTo>
                  <a:pt x="552450" y="3524250"/>
                </a:lnTo>
                <a:lnTo>
                  <a:pt x="552450" y="0"/>
                </a:lnTo>
              </a:path>
            </a:pathLst>
          </a:cu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8" name="Rectangle 17"/>
          <p:cNvSpPr/>
          <p:nvPr/>
        </p:nvSpPr>
        <p:spPr bwMode="auto">
          <a:xfrm>
            <a:off x="5886450" y="3910013"/>
            <a:ext cx="904875" cy="314325"/>
          </a:xfrm>
          <a:prstGeom prst="rect">
            <a:avLst/>
          </a:prstGeom>
          <a:solidFill>
            <a:srgbClr val="0033CC">
              <a:alpha val="58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9" name="Rectangle 18"/>
          <p:cNvSpPr/>
          <p:nvPr/>
        </p:nvSpPr>
        <p:spPr bwMode="auto">
          <a:xfrm>
            <a:off x="6443663" y="2047875"/>
            <a:ext cx="342900" cy="1862138"/>
          </a:xfrm>
          <a:prstGeom prst="rect">
            <a:avLst/>
          </a:prstGeom>
          <a:solidFill>
            <a:srgbClr val="0033CC">
              <a:alpha val="58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743200" y="609600"/>
            <a:ext cx="33818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Include water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297980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" name="Picture 6" descr="sand grains 1.t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90563" y="800100"/>
            <a:ext cx="7620000" cy="571500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 bwMode="auto">
          <a:xfrm>
            <a:off x="986971" y="420914"/>
            <a:ext cx="6081486" cy="1204686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3" name="Rectangle 12"/>
          <p:cNvSpPr/>
          <p:nvPr/>
        </p:nvSpPr>
        <p:spPr bwMode="auto">
          <a:xfrm>
            <a:off x="2514600" y="2038350"/>
            <a:ext cx="3371850" cy="3128736"/>
          </a:xfrm>
          <a:prstGeom prst="rect">
            <a:avLst/>
          </a:prstGeom>
          <a:solidFill>
            <a:srgbClr val="0033CC">
              <a:alpha val="58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5" name="Freeform 14"/>
          <p:cNvSpPr/>
          <p:nvPr/>
        </p:nvSpPr>
        <p:spPr bwMode="auto">
          <a:xfrm>
            <a:off x="5886450" y="381000"/>
            <a:ext cx="552450" cy="3524250"/>
          </a:xfrm>
          <a:custGeom>
            <a:avLst/>
            <a:gdLst>
              <a:gd name="connsiteX0" fmla="*/ 0 w 552450"/>
              <a:gd name="connsiteY0" fmla="*/ 3505200 h 3505200"/>
              <a:gd name="connsiteX1" fmla="*/ 552450 w 552450"/>
              <a:gd name="connsiteY1" fmla="*/ 3505200 h 3505200"/>
              <a:gd name="connsiteX2" fmla="*/ 495300 w 552450"/>
              <a:gd name="connsiteY2" fmla="*/ 0 h 3505200"/>
              <a:gd name="connsiteX0" fmla="*/ 0 w 552450"/>
              <a:gd name="connsiteY0" fmla="*/ 3524250 h 3524250"/>
              <a:gd name="connsiteX1" fmla="*/ 552450 w 552450"/>
              <a:gd name="connsiteY1" fmla="*/ 3524250 h 3524250"/>
              <a:gd name="connsiteX2" fmla="*/ 552450 w 552450"/>
              <a:gd name="connsiteY2" fmla="*/ 0 h 3524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52450" h="3524250">
                <a:moveTo>
                  <a:pt x="0" y="3524250"/>
                </a:moveTo>
                <a:lnTo>
                  <a:pt x="552450" y="3524250"/>
                </a:lnTo>
                <a:lnTo>
                  <a:pt x="552450" y="0"/>
                </a:lnTo>
              </a:path>
            </a:pathLst>
          </a:cu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6" name="Freeform 15"/>
          <p:cNvSpPr/>
          <p:nvPr/>
        </p:nvSpPr>
        <p:spPr bwMode="auto">
          <a:xfrm>
            <a:off x="5881687" y="323850"/>
            <a:ext cx="895350" cy="3905250"/>
          </a:xfrm>
          <a:custGeom>
            <a:avLst/>
            <a:gdLst>
              <a:gd name="connsiteX0" fmla="*/ 0 w 552450"/>
              <a:gd name="connsiteY0" fmla="*/ 3505200 h 3505200"/>
              <a:gd name="connsiteX1" fmla="*/ 552450 w 552450"/>
              <a:gd name="connsiteY1" fmla="*/ 3505200 h 3505200"/>
              <a:gd name="connsiteX2" fmla="*/ 495300 w 552450"/>
              <a:gd name="connsiteY2" fmla="*/ 0 h 3505200"/>
              <a:gd name="connsiteX0" fmla="*/ 0 w 552450"/>
              <a:gd name="connsiteY0" fmla="*/ 3524250 h 3524250"/>
              <a:gd name="connsiteX1" fmla="*/ 552450 w 552450"/>
              <a:gd name="connsiteY1" fmla="*/ 3524250 h 3524250"/>
              <a:gd name="connsiteX2" fmla="*/ 552450 w 552450"/>
              <a:gd name="connsiteY2" fmla="*/ 0 h 3524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52450" h="3524250">
                <a:moveTo>
                  <a:pt x="0" y="3524250"/>
                </a:moveTo>
                <a:lnTo>
                  <a:pt x="552450" y="3524250"/>
                </a:lnTo>
                <a:lnTo>
                  <a:pt x="552450" y="0"/>
                </a:lnTo>
              </a:path>
            </a:pathLst>
          </a:cu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8" name="Rectangle 17"/>
          <p:cNvSpPr/>
          <p:nvPr/>
        </p:nvSpPr>
        <p:spPr bwMode="auto">
          <a:xfrm>
            <a:off x="5886450" y="3910013"/>
            <a:ext cx="904875" cy="314325"/>
          </a:xfrm>
          <a:prstGeom prst="rect">
            <a:avLst/>
          </a:prstGeom>
          <a:solidFill>
            <a:srgbClr val="0033CC">
              <a:alpha val="58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9" name="Rectangle 18"/>
          <p:cNvSpPr/>
          <p:nvPr/>
        </p:nvSpPr>
        <p:spPr bwMode="auto">
          <a:xfrm>
            <a:off x="6438900" y="2047875"/>
            <a:ext cx="342900" cy="1862138"/>
          </a:xfrm>
          <a:prstGeom prst="rect">
            <a:avLst/>
          </a:prstGeom>
          <a:solidFill>
            <a:srgbClr val="0033CC">
              <a:alpha val="58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2845708" y="986971"/>
            <a:ext cx="2582635" cy="779189"/>
            <a:chOff x="2845708" y="986971"/>
            <a:chExt cx="2582635" cy="779189"/>
          </a:xfrm>
        </p:grpSpPr>
        <p:sp>
          <p:nvSpPr>
            <p:cNvPr id="21" name="Rectangle 20"/>
            <p:cNvSpPr/>
            <p:nvPr/>
          </p:nvSpPr>
          <p:spPr bwMode="auto">
            <a:xfrm>
              <a:off x="2845708" y="986971"/>
              <a:ext cx="2582635" cy="777195"/>
            </a:xfrm>
            <a:prstGeom prst="rect">
              <a:avLst/>
            </a:prstGeom>
            <a:solidFill>
              <a:srgbClr val="0033CC">
                <a:alpha val="58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4" name="Down Arrow 13"/>
            <p:cNvSpPr/>
            <p:nvPr/>
          </p:nvSpPr>
          <p:spPr bwMode="auto">
            <a:xfrm>
              <a:off x="3839030" y="986972"/>
              <a:ext cx="551542" cy="767352"/>
            </a:xfrm>
            <a:prstGeom prst="downArrow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7" name="Down Arrow 16"/>
            <p:cNvSpPr/>
            <p:nvPr/>
          </p:nvSpPr>
          <p:spPr bwMode="auto">
            <a:xfrm>
              <a:off x="2946401" y="998808"/>
              <a:ext cx="551542" cy="767352"/>
            </a:xfrm>
            <a:prstGeom prst="downArrow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20" name="Down Arrow 19"/>
            <p:cNvSpPr/>
            <p:nvPr/>
          </p:nvSpPr>
          <p:spPr bwMode="auto">
            <a:xfrm>
              <a:off x="4724401" y="996133"/>
              <a:ext cx="551542" cy="767352"/>
            </a:xfrm>
            <a:prstGeom prst="downArrow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sp>
        <p:nvSpPr>
          <p:cNvPr id="23" name="TextBox 22"/>
          <p:cNvSpPr txBox="1"/>
          <p:nvPr/>
        </p:nvSpPr>
        <p:spPr>
          <a:xfrm>
            <a:off x="3018970" y="449943"/>
            <a:ext cx="29609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Increase total stress</a:t>
            </a:r>
            <a:endParaRPr lang="en-US" dirty="0"/>
          </a:p>
        </p:txBody>
      </p:sp>
      <p:sp>
        <p:nvSpPr>
          <p:cNvPr id="24" name="Rectangle 23"/>
          <p:cNvSpPr/>
          <p:nvPr/>
        </p:nvSpPr>
        <p:spPr bwMode="auto">
          <a:xfrm>
            <a:off x="6439353" y="1011012"/>
            <a:ext cx="333828" cy="1043442"/>
          </a:xfrm>
          <a:prstGeom prst="rect">
            <a:avLst/>
          </a:prstGeom>
          <a:solidFill>
            <a:srgbClr val="0033CC">
              <a:alpha val="58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2057400" y="819275"/>
            <a:ext cx="4276725" cy="5695824"/>
            <a:chOff x="2057400" y="819275"/>
            <a:chExt cx="4276725" cy="5695824"/>
          </a:xfrm>
        </p:grpSpPr>
        <p:grpSp>
          <p:nvGrpSpPr>
            <p:cNvPr id="4" name="Group 3"/>
            <p:cNvGrpSpPr/>
            <p:nvPr/>
          </p:nvGrpSpPr>
          <p:grpSpPr>
            <a:xfrm>
              <a:off x="2278743" y="1370648"/>
              <a:ext cx="3883932" cy="5144451"/>
              <a:chOff x="2278743" y="1370648"/>
              <a:chExt cx="3883932" cy="5144451"/>
            </a:xfrm>
          </p:grpSpPr>
          <p:pic>
            <p:nvPicPr>
              <p:cNvPr id="26" name="Picture 25" descr="stress level 2 grains only.tif"/>
              <p:cNvPicPr>
                <a:picLocks noChangeAspect="1"/>
              </p:cNvPicPr>
              <p:nvPr/>
            </p:nvPicPr>
            <p:blipFill rotWithShape="1">
              <a:blip r:embed="rId3" cstate="print"/>
              <a:srcRect l="20556" t="9982" r="28473" b="1"/>
              <a:stretch/>
            </p:blipFill>
            <p:spPr>
              <a:xfrm>
                <a:off x="2278743" y="1370648"/>
                <a:ext cx="3883932" cy="5144451"/>
              </a:xfrm>
              <a:prstGeom prst="rect">
                <a:avLst/>
              </a:prstGeom>
            </p:spPr>
          </p:pic>
          <p:sp>
            <p:nvSpPr>
              <p:cNvPr id="28" name="Rectangle 27"/>
              <p:cNvSpPr/>
              <p:nvPr/>
            </p:nvSpPr>
            <p:spPr bwMode="auto">
              <a:xfrm>
                <a:off x="2438400" y="2514600"/>
                <a:ext cx="3724275" cy="2804886"/>
              </a:xfrm>
              <a:prstGeom prst="rect">
                <a:avLst/>
              </a:prstGeom>
              <a:solidFill>
                <a:srgbClr val="0033CC">
                  <a:alpha val="58000"/>
                </a:srgbClr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2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grpSp>
            <p:nvGrpSpPr>
              <p:cNvPr id="29" name="Group 28"/>
              <p:cNvGrpSpPr/>
              <p:nvPr/>
            </p:nvGrpSpPr>
            <p:grpSpPr>
              <a:xfrm>
                <a:off x="2823483" y="1723575"/>
                <a:ext cx="2582635" cy="779189"/>
                <a:chOff x="2845708" y="986971"/>
                <a:chExt cx="2582635" cy="779189"/>
              </a:xfrm>
            </p:grpSpPr>
            <p:sp>
              <p:nvSpPr>
                <p:cNvPr id="30" name="Rectangle 29"/>
                <p:cNvSpPr/>
                <p:nvPr/>
              </p:nvSpPr>
              <p:spPr bwMode="auto">
                <a:xfrm>
                  <a:off x="2845708" y="986971"/>
                  <a:ext cx="2582635" cy="777195"/>
                </a:xfrm>
                <a:prstGeom prst="rect">
                  <a:avLst/>
                </a:prstGeom>
                <a:solidFill>
                  <a:srgbClr val="0033CC">
                    <a:alpha val="58000"/>
                  </a:srgbClr>
                </a:soli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non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2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  <p:sp>
              <p:nvSpPr>
                <p:cNvPr id="31" name="Down Arrow 30"/>
                <p:cNvSpPr/>
                <p:nvPr/>
              </p:nvSpPr>
              <p:spPr bwMode="auto">
                <a:xfrm>
                  <a:off x="3839030" y="986972"/>
                  <a:ext cx="551542" cy="767352"/>
                </a:xfrm>
                <a:prstGeom prst="downArrow">
                  <a:avLst/>
                </a:prstGeom>
                <a:solidFill>
                  <a:schemeClr val="accent1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non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2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  <p:sp>
              <p:nvSpPr>
                <p:cNvPr id="32" name="Down Arrow 31"/>
                <p:cNvSpPr/>
                <p:nvPr/>
              </p:nvSpPr>
              <p:spPr bwMode="auto">
                <a:xfrm>
                  <a:off x="2946401" y="998808"/>
                  <a:ext cx="551542" cy="767352"/>
                </a:xfrm>
                <a:prstGeom prst="downArrow">
                  <a:avLst/>
                </a:prstGeom>
                <a:solidFill>
                  <a:schemeClr val="accent1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non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2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  <p:sp>
              <p:nvSpPr>
                <p:cNvPr id="33" name="Down Arrow 32"/>
                <p:cNvSpPr/>
                <p:nvPr/>
              </p:nvSpPr>
              <p:spPr bwMode="auto">
                <a:xfrm>
                  <a:off x="4724401" y="996133"/>
                  <a:ext cx="551542" cy="767352"/>
                </a:xfrm>
                <a:prstGeom prst="downArrow">
                  <a:avLst/>
                </a:prstGeom>
                <a:solidFill>
                  <a:schemeClr val="accent1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non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2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</p:grpSp>
        </p:grpSp>
        <p:sp>
          <p:nvSpPr>
            <p:cNvPr id="5" name="Rectangle 4"/>
            <p:cNvSpPr/>
            <p:nvPr/>
          </p:nvSpPr>
          <p:spPr>
            <a:xfrm>
              <a:off x="2057400" y="819275"/>
              <a:ext cx="4276725" cy="71345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2278743" y="6324600"/>
            <a:ext cx="4165373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Couple solid deformation to fluid pressure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75379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295400"/>
            <a:ext cx="8229600" cy="4068763"/>
          </a:xfrm>
        </p:spPr>
        <p:txBody>
          <a:bodyPr/>
          <a:lstStyle/>
          <a:p>
            <a:pPr marL="0" indent="0">
              <a:buNone/>
            </a:pPr>
            <a:r>
              <a:rPr lang="en-US" sz="2400" dirty="0" smtClean="0"/>
              <a:t>Volumetric Strain:</a:t>
            </a:r>
          </a:p>
          <a:p>
            <a:pPr marL="0" indent="0">
              <a:buNone/>
            </a:pPr>
            <a:endParaRPr lang="en-US" sz="2400" dirty="0" smtClean="0"/>
          </a:p>
          <a:p>
            <a:pPr marL="0" indent="0">
              <a:buNone/>
            </a:pPr>
            <a:r>
              <a:rPr lang="en-US" sz="2400" dirty="0" smtClean="0"/>
              <a:t>Volumetric </a:t>
            </a:r>
            <a:r>
              <a:rPr lang="en-US" sz="2400" dirty="0"/>
              <a:t>Strain Rate: </a:t>
            </a:r>
            <a:endParaRPr lang="en-US" sz="2400" dirty="0" smtClean="0"/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r>
              <a:rPr lang="en-US" sz="2400" dirty="0" smtClean="0"/>
              <a:t>If volume change of pm = </a:t>
            </a:r>
            <a:r>
              <a:rPr lang="en-US" sz="2400" dirty="0" smtClean="0">
                <a:latin typeface="Symbol" pitchFamily="18" charset="2"/>
              </a:rPr>
              <a:t>D</a:t>
            </a:r>
            <a:r>
              <a:rPr lang="en-US" sz="2400" i="1" dirty="0" smtClean="0"/>
              <a:t>V</a:t>
            </a:r>
            <a:r>
              <a:rPr lang="en-US" sz="2400" dirty="0" smtClean="0"/>
              <a:t> of pores, and if the pores are filled with water:</a:t>
            </a:r>
          </a:p>
          <a:p>
            <a:pPr marL="0" indent="0">
              <a:buNone/>
            </a:pPr>
            <a:r>
              <a:rPr lang="en-US" dirty="0" smtClean="0"/>
              <a:t> </a:t>
            </a:r>
            <a:endParaRPr lang="en-US" dirty="0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82151809"/>
              </p:ext>
            </p:extLst>
          </p:nvPr>
        </p:nvGraphicFramePr>
        <p:xfrm>
          <a:off x="4191000" y="1143000"/>
          <a:ext cx="1065212" cy="8048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90" name="Equation" r:id="rId3" imgW="571320" imgH="431640" progId="Equation.DSMT4">
                  <p:embed/>
                </p:oleObj>
              </mc:Choice>
              <mc:Fallback>
                <p:oleObj name="Equation" r:id="rId3" imgW="571320" imgH="4316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191000" y="1143000"/>
                        <a:ext cx="1065212" cy="8048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49264914"/>
              </p:ext>
            </p:extLst>
          </p:nvPr>
        </p:nvGraphicFramePr>
        <p:xfrm>
          <a:off x="4191000" y="2057400"/>
          <a:ext cx="1585913" cy="8524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91" name="Equation" r:id="rId5" imgW="850680" imgH="457200" progId="Equation.DSMT4">
                  <p:embed/>
                </p:oleObj>
              </mc:Choice>
              <mc:Fallback>
                <p:oleObj name="Equation" r:id="rId5" imgW="850680" imgH="457200" progId="Equation.DSMT4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91000" y="2057400"/>
                        <a:ext cx="1585913" cy="8524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12582230"/>
              </p:ext>
            </p:extLst>
          </p:nvPr>
        </p:nvGraphicFramePr>
        <p:xfrm>
          <a:off x="2971800" y="3810000"/>
          <a:ext cx="2911475" cy="8524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92" name="Equation" r:id="rId7" imgW="1562040" imgH="457200" progId="Equation.DSMT4">
                  <p:embed/>
                </p:oleObj>
              </mc:Choice>
              <mc:Fallback>
                <p:oleObj name="Equation" r:id="rId7" imgW="1562040" imgH="457200" progId="Equation.DSMT4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71800" y="3810000"/>
                        <a:ext cx="2911475" cy="8524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64220470"/>
              </p:ext>
            </p:extLst>
          </p:nvPr>
        </p:nvGraphicFramePr>
        <p:xfrm>
          <a:off x="1524000" y="4745920"/>
          <a:ext cx="5514975" cy="8524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93" name="Equation" r:id="rId9" imgW="2958840" imgH="457200" progId="Equation.DSMT4">
                  <p:embed/>
                </p:oleObj>
              </mc:Choice>
              <mc:Fallback>
                <p:oleObj name="Equation" r:id="rId9" imgW="2958840" imgH="457200" progId="Equation.DSMT4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4745920"/>
                        <a:ext cx="5514975" cy="8524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7352097" y="3971835"/>
            <a:ext cx="17526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Volumetric source of water</a:t>
            </a:r>
          </a:p>
          <a:p>
            <a:endParaRPr lang="en-US" dirty="0" smtClean="0"/>
          </a:p>
          <a:p>
            <a:endParaRPr lang="en-US" dirty="0"/>
          </a:p>
          <a:p>
            <a:r>
              <a:rPr lang="en-US" dirty="0" smtClean="0"/>
              <a:t>Mass source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057400" y="457200"/>
            <a:ext cx="5181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Solid to Fluid Coupling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007659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798" y="138896"/>
            <a:ext cx="8229600" cy="1143000"/>
          </a:xfrm>
        </p:spPr>
        <p:txBody>
          <a:bodyPr/>
          <a:lstStyle/>
          <a:p>
            <a:r>
              <a:rPr lang="en-US" sz="2400" dirty="0" smtClean="0"/>
              <a:t>Couple fluid pressure gradient to stress in solid</a:t>
            </a:r>
            <a:endParaRPr lang="en-US" sz="2400" dirty="0"/>
          </a:p>
        </p:txBody>
      </p:sp>
      <p:grpSp>
        <p:nvGrpSpPr>
          <p:cNvPr id="43" name="Group 42"/>
          <p:cNvGrpSpPr/>
          <p:nvPr/>
        </p:nvGrpSpPr>
        <p:grpSpPr>
          <a:xfrm>
            <a:off x="2941320" y="1889760"/>
            <a:ext cx="2674620" cy="2270760"/>
            <a:chOff x="2941320" y="1539240"/>
            <a:chExt cx="3063240" cy="2621280"/>
          </a:xfrm>
        </p:grpSpPr>
        <p:sp>
          <p:nvSpPr>
            <p:cNvPr id="15" name="Rectangle 14"/>
            <p:cNvSpPr/>
            <p:nvPr/>
          </p:nvSpPr>
          <p:spPr bwMode="auto">
            <a:xfrm>
              <a:off x="2941320" y="1539240"/>
              <a:ext cx="3063240" cy="2621280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grpSp>
          <p:nvGrpSpPr>
            <p:cNvPr id="14" name="Group 13"/>
            <p:cNvGrpSpPr/>
            <p:nvPr/>
          </p:nvGrpSpPr>
          <p:grpSpPr>
            <a:xfrm>
              <a:off x="2987040" y="1539240"/>
              <a:ext cx="2773680" cy="2590800"/>
              <a:chOff x="1859280" y="1264920"/>
              <a:chExt cx="4556760" cy="4251960"/>
            </a:xfrm>
          </p:grpSpPr>
          <p:sp>
            <p:nvSpPr>
              <p:cNvPr id="4" name="Oval 3"/>
              <p:cNvSpPr/>
              <p:nvPr/>
            </p:nvSpPr>
            <p:spPr bwMode="auto">
              <a:xfrm>
                <a:off x="2042160" y="2514600"/>
                <a:ext cx="1158240" cy="1173480"/>
              </a:xfrm>
              <a:prstGeom prst="ellipse">
                <a:avLst/>
              </a:prstGeom>
              <a:solidFill>
                <a:srgbClr val="996600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2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5" name="Oval 4"/>
              <p:cNvSpPr/>
              <p:nvPr/>
            </p:nvSpPr>
            <p:spPr bwMode="auto">
              <a:xfrm>
                <a:off x="2987040" y="1798320"/>
                <a:ext cx="1158240" cy="1173480"/>
              </a:xfrm>
              <a:prstGeom prst="ellipse">
                <a:avLst/>
              </a:prstGeom>
              <a:solidFill>
                <a:srgbClr val="996600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2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6" name="Oval 5"/>
              <p:cNvSpPr/>
              <p:nvPr/>
            </p:nvSpPr>
            <p:spPr bwMode="auto">
              <a:xfrm>
                <a:off x="3063240" y="3200400"/>
                <a:ext cx="1158240" cy="1173480"/>
              </a:xfrm>
              <a:prstGeom prst="ellipse">
                <a:avLst/>
              </a:prstGeom>
              <a:solidFill>
                <a:srgbClr val="996600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2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7" name="Oval 6"/>
              <p:cNvSpPr/>
              <p:nvPr/>
            </p:nvSpPr>
            <p:spPr bwMode="auto">
              <a:xfrm>
                <a:off x="4053840" y="2438400"/>
                <a:ext cx="1158240" cy="1173480"/>
              </a:xfrm>
              <a:prstGeom prst="ellipse">
                <a:avLst/>
              </a:prstGeom>
              <a:solidFill>
                <a:srgbClr val="996600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2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8" name="Oval 7"/>
              <p:cNvSpPr/>
              <p:nvPr/>
            </p:nvSpPr>
            <p:spPr bwMode="auto">
              <a:xfrm>
                <a:off x="3444240" y="4343400"/>
                <a:ext cx="1158240" cy="1173480"/>
              </a:xfrm>
              <a:prstGeom prst="ellipse">
                <a:avLst/>
              </a:prstGeom>
              <a:solidFill>
                <a:srgbClr val="996600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2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9" name="Oval 8"/>
              <p:cNvSpPr/>
              <p:nvPr/>
            </p:nvSpPr>
            <p:spPr bwMode="auto">
              <a:xfrm>
                <a:off x="2026920" y="4221480"/>
                <a:ext cx="1158240" cy="1173480"/>
              </a:xfrm>
              <a:prstGeom prst="ellipse">
                <a:avLst/>
              </a:prstGeom>
              <a:solidFill>
                <a:srgbClr val="996600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2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0" name="Oval 9"/>
              <p:cNvSpPr/>
              <p:nvPr/>
            </p:nvSpPr>
            <p:spPr bwMode="auto">
              <a:xfrm>
                <a:off x="1859280" y="1310640"/>
                <a:ext cx="1158240" cy="1173480"/>
              </a:xfrm>
              <a:prstGeom prst="ellipse">
                <a:avLst/>
              </a:prstGeom>
              <a:solidFill>
                <a:srgbClr val="996600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2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1" name="Oval 10"/>
              <p:cNvSpPr/>
              <p:nvPr/>
            </p:nvSpPr>
            <p:spPr bwMode="auto">
              <a:xfrm>
                <a:off x="5257800" y="2651760"/>
                <a:ext cx="1158240" cy="1173480"/>
              </a:xfrm>
              <a:prstGeom prst="ellipse">
                <a:avLst/>
              </a:prstGeom>
              <a:solidFill>
                <a:srgbClr val="996600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2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2" name="Oval 11"/>
              <p:cNvSpPr/>
              <p:nvPr/>
            </p:nvSpPr>
            <p:spPr bwMode="auto">
              <a:xfrm>
                <a:off x="4175760" y="1264920"/>
                <a:ext cx="1158240" cy="1173480"/>
              </a:xfrm>
              <a:prstGeom prst="ellipse">
                <a:avLst/>
              </a:prstGeom>
              <a:solidFill>
                <a:srgbClr val="996600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2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3" name="Oval 12"/>
              <p:cNvSpPr/>
              <p:nvPr/>
            </p:nvSpPr>
            <p:spPr bwMode="auto">
              <a:xfrm>
                <a:off x="4373880" y="3611880"/>
                <a:ext cx="1158240" cy="1173480"/>
              </a:xfrm>
              <a:prstGeom prst="ellipse">
                <a:avLst/>
              </a:prstGeom>
              <a:solidFill>
                <a:srgbClr val="996600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2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</p:grpSp>
        <p:sp>
          <p:nvSpPr>
            <p:cNvPr id="16" name="Oval 15"/>
            <p:cNvSpPr/>
            <p:nvPr/>
          </p:nvSpPr>
          <p:spPr bwMode="auto">
            <a:xfrm>
              <a:off x="5116664" y="1652748"/>
              <a:ext cx="705016" cy="715024"/>
            </a:xfrm>
            <a:prstGeom prst="ellipse">
              <a:avLst/>
            </a:prstGeom>
            <a:solidFill>
              <a:srgbClr val="9966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7" name="Oval 16"/>
            <p:cNvSpPr/>
            <p:nvPr/>
          </p:nvSpPr>
          <p:spPr bwMode="auto">
            <a:xfrm>
              <a:off x="5101424" y="3420588"/>
              <a:ext cx="705016" cy="715024"/>
            </a:xfrm>
            <a:prstGeom prst="ellipse">
              <a:avLst/>
            </a:prstGeom>
            <a:solidFill>
              <a:srgbClr val="9966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grpSp>
        <p:nvGrpSpPr>
          <p:cNvPr id="55" name="Group 54"/>
          <p:cNvGrpSpPr/>
          <p:nvPr/>
        </p:nvGrpSpPr>
        <p:grpSpPr>
          <a:xfrm>
            <a:off x="2217420" y="4381500"/>
            <a:ext cx="1813560" cy="1607820"/>
            <a:chOff x="2217420" y="4381500"/>
            <a:chExt cx="1813560" cy="1607820"/>
          </a:xfrm>
        </p:grpSpPr>
        <p:sp>
          <p:nvSpPr>
            <p:cNvPr id="53" name="Rectangle 52"/>
            <p:cNvSpPr/>
            <p:nvPr/>
          </p:nvSpPr>
          <p:spPr bwMode="auto">
            <a:xfrm>
              <a:off x="2217420" y="4381500"/>
              <a:ext cx="1813560" cy="1607820"/>
            </a:xfrm>
            <a:prstGeom prst="rect">
              <a:avLst/>
            </a:prstGeom>
            <a:solidFill>
              <a:schemeClr val="bg1"/>
            </a:solidFill>
            <a:ln w="3175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grpSp>
          <p:nvGrpSpPr>
            <p:cNvPr id="52" name="Group 51"/>
            <p:cNvGrpSpPr/>
            <p:nvPr/>
          </p:nvGrpSpPr>
          <p:grpSpPr>
            <a:xfrm>
              <a:off x="2331720" y="4431030"/>
              <a:ext cx="1480185" cy="1504950"/>
              <a:chOff x="2331720" y="4431030"/>
              <a:chExt cx="1480185" cy="1504950"/>
            </a:xfrm>
          </p:grpSpPr>
          <p:sp>
            <p:nvSpPr>
              <p:cNvPr id="27" name="Oval 26"/>
              <p:cNvSpPr/>
              <p:nvPr/>
            </p:nvSpPr>
            <p:spPr bwMode="auto">
              <a:xfrm>
                <a:off x="2845242" y="4819008"/>
                <a:ext cx="705016" cy="715024"/>
              </a:xfrm>
              <a:prstGeom prst="ellipse">
                <a:avLst/>
              </a:prstGeom>
              <a:solidFill>
                <a:srgbClr val="996600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2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9" name="Down Arrow 28"/>
              <p:cNvSpPr/>
              <p:nvPr/>
            </p:nvSpPr>
            <p:spPr bwMode="auto">
              <a:xfrm rot="16200000">
                <a:off x="2442210" y="4937760"/>
                <a:ext cx="289560" cy="510540"/>
              </a:xfrm>
              <a:prstGeom prst="downArrow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2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30" name="Down Arrow 29"/>
              <p:cNvSpPr/>
              <p:nvPr/>
            </p:nvSpPr>
            <p:spPr bwMode="auto">
              <a:xfrm rot="19225791">
                <a:off x="2644140" y="4526280"/>
                <a:ext cx="289560" cy="457200"/>
              </a:xfrm>
              <a:prstGeom prst="downArrow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2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33" name="Down Arrow 32"/>
              <p:cNvSpPr/>
              <p:nvPr/>
            </p:nvSpPr>
            <p:spPr bwMode="auto">
              <a:xfrm>
                <a:off x="3055620" y="4431030"/>
                <a:ext cx="289560" cy="388620"/>
              </a:xfrm>
              <a:prstGeom prst="downArrow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2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34" name="Down Arrow 33"/>
              <p:cNvSpPr/>
              <p:nvPr/>
            </p:nvSpPr>
            <p:spPr bwMode="auto">
              <a:xfrm rot="2614069">
                <a:off x="3406141" y="4663440"/>
                <a:ext cx="289560" cy="293370"/>
              </a:xfrm>
              <a:prstGeom prst="downArrow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2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36" name="Down Arrow 35"/>
              <p:cNvSpPr/>
              <p:nvPr/>
            </p:nvSpPr>
            <p:spPr bwMode="auto">
              <a:xfrm rot="5400000">
                <a:off x="3539490" y="5052060"/>
                <a:ext cx="289560" cy="255270"/>
              </a:xfrm>
              <a:prstGeom prst="downArrow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2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37" name="Down Arrow 36"/>
              <p:cNvSpPr/>
              <p:nvPr/>
            </p:nvSpPr>
            <p:spPr bwMode="auto">
              <a:xfrm rot="13324050">
                <a:off x="2659378" y="5402580"/>
                <a:ext cx="289560" cy="457200"/>
              </a:xfrm>
              <a:prstGeom prst="downArrow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2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38" name="Down Arrow 37"/>
              <p:cNvSpPr/>
              <p:nvPr/>
            </p:nvSpPr>
            <p:spPr bwMode="auto">
              <a:xfrm rot="10800000">
                <a:off x="3048000" y="5547360"/>
                <a:ext cx="289560" cy="388620"/>
              </a:xfrm>
              <a:prstGeom prst="downArrow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2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39" name="Down Arrow 38"/>
              <p:cNvSpPr/>
              <p:nvPr/>
            </p:nvSpPr>
            <p:spPr bwMode="auto">
              <a:xfrm rot="8078252">
                <a:off x="3413760" y="5410200"/>
                <a:ext cx="289560" cy="293370"/>
              </a:xfrm>
              <a:prstGeom prst="downArrow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2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</p:grpSp>
      </p:grpSp>
      <p:grpSp>
        <p:nvGrpSpPr>
          <p:cNvPr id="51" name="Group 50"/>
          <p:cNvGrpSpPr/>
          <p:nvPr/>
        </p:nvGrpSpPr>
        <p:grpSpPr>
          <a:xfrm>
            <a:off x="2049780" y="1242060"/>
            <a:ext cx="6614160" cy="2827020"/>
            <a:chOff x="2049780" y="1242060"/>
            <a:chExt cx="6614160" cy="2827020"/>
          </a:xfrm>
        </p:grpSpPr>
        <p:grpSp>
          <p:nvGrpSpPr>
            <p:cNvPr id="42" name="Group 41"/>
            <p:cNvGrpSpPr/>
            <p:nvPr/>
          </p:nvGrpSpPr>
          <p:grpSpPr>
            <a:xfrm>
              <a:off x="2049780" y="1958340"/>
              <a:ext cx="4175760" cy="2110740"/>
              <a:chOff x="1950720" y="1676400"/>
              <a:chExt cx="4648200" cy="2423160"/>
            </a:xfrm>
          </p:grpSpPr>
          <p:sp>
            <p:nvSpPr>
              <p:cNvPr id="20" name="Right Arrow 19"/>
              <p:cNvSpPr/>
              <p:nvPr/>
            </p:nvSpPr>
            <p:spPr bwMode="auto">
              <a:xfrm>
                <a:off x="1965960" y="2529840"/>
                <a:ext cx="975360" cy="670560"/>
              </a:xfrm>
              <a:prstGeom prst="rightArrow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2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1" name="Right Arrow 20"/>
              <p:cNvSpPr/>
              <p:nvPr/>
            </p:nvSpPr>
            <p:spPr bwMode="auto">
              <a:xfrm>
                <a:off x="1965960" y="3429000"/>
                <a:ext cx="975360" cy="670560"/>
              </a:xfrm>
              <a:prstGeom prst="rightArrow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2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2" name="Right Arrow 21"/>
              <p:cNvSpPr/>
              <p:nvPr/>
            </p:nvSpPr>
            <p:spPr bwMode="auto">
              <a:xfrm>
                <a:off x="1950720" y="1691640"/>
                <a:ext cx="975360" cy="670560"/>
              </a:xfrm>
              <a:prstGeom prst="rightArrow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2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grpSp>
            <p:nvGrpSpPr>
              <p:cNvPr id="26" name="Group 25"/>
              <p:cNvGrpSpPr/>
              <p:nvPr/>
            </p:nvGrpSpPr>
            <p:grpSpPr>
              <a:xfrm rot="10800000">
                <a:off x="5928360" y="1676400"/>
                <a:ext cx="670560" cy="2407920"/>
                <a:chOff x="6141720" y="1722120"/>
                <a:chExt cx="990600" cy="2407920"/>
              </a:xfrm>
            </p:grpSpPr>
            <p:sp>
              <p:nvSpPr>
                <p:cNvPr id="23" name="Right Arrow 22"/>
                <p:cNvSpPr/>
                <p:nvPr/>
              </p:nvSpPr>
              <p:spPr bwMode="auto">
                <a:xfrm>
                  <a:off x="6156960" y="2560320"/>
                  <a:ext cx="975360" cy="670560"/>
                </a:xfrm>
                <a:prstGeom prst="rightArrow">
                  <a:avLst/>
                </a:prstGeom>
                <a:solidFill>
                  <a:schemeClr val="accent1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non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2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  <p:sp>
              <p:nvSpPr>
                <p:cNvPr id="24" name="Right Arrow 23"/>
                <p:cNvSpPr/>
                <p:nvPr/>
              </p:nvSpPr>
              <p:spPr bwMode="auto">
                <a:xfrm>
                  <a:off x="6156960" y="3459480"/>
                  <a:ext cx="975360" cy="670560"/>
                </a:xfrm>
                <a:prstGeom prst="rightArrow">
                  <a:avLst/>
                </a:prstGeom>
                <a:solidFill>
                  <a:schemeClr val="accent1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non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2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  <p:sp>
              <p:nvSpPr>
                <p:cNvPr id="25" name="Right Arrow 24"/>
                <p:cNvSpPr/>
                <p:nvPr/>
              </p:nvSpPr>
              <p:spPr bwMode="auto">
                <a:xfrm>
                  <a:off x="6141720" y="1722120"/>
                  <a:ext cx="975360" cy="670560"/>
                </a:xfrm>
                <a:prstGeom prst="rightArrow">
                  <a:avLst/>
                </a:prstGeom>
                <a:solidFill>
                  <a:schemeClr val="accent1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non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2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</p:grpSp>
        </p:grpSp>
        <p:grpSp>
          <p:nvGrpSpPr>
            <p:cNvPr id="50" name="Group 49"/>
            <p:cNvGrpSpPr/>
            <p:nvPr/>
          </p:nvGrpSpPr>
          <p:grpSpPr>
            <a:xfrm>
              <a:off x="2628900" y="1242060"/>
              <a:ext cx="6035040" cy="773192"/>
              <a:chOff x="2628900" y="1242060"/>
              <a:chExt cx="6035040" cy="773192"/>
            </a:xfrm>
          </p:grpSpPr>
          <p:sp>
            <p:nvSpPr>
              <p:cNvPr id="44" name="Freeform 43"/>
              <p:cNvSpPr/>
              <p:nvPr/>
            </p:nvSpPr>
            <p:spPr bwMode="auto">
              <a:xfrm>
                <a:off x="2933700" y="1242060"/>
                <a:ext cx="2720340" cy="601980"/>
              </a:xfrm>
              <a:custGeom>
                <a:avLst/>
                <a:gdLst>
                  <a:gd name="connsiteX0" fmla="*/ 0 w 2720340"/>
                  <a:gd name="connsiteY0" fmla="*/ 0 h 601980"/>
                  <a:gd name="connsiteX1" fmla="*/ 7620 w 2720340"/>
                  <a:gd name="connsiteY1" fmla="*/ 601980 h 601980"/>
                  <a:gd name="connsiteX2" fmla="*/ 2720340 w 2720340"/>
                  <a:gd name="connsiteY2" fmla="*/ 601980 h 6019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720340" h="601980">
                    <a:moveTo>
                      <a:pt x="0" y="0"/>
                    </a:moveTo>
                    <a:lnTo>
                      <a:pt x="7620" y="601980"/>
                    </a:lnTo>
                    <a:lnTo>
                      <a:pt x="2720340" y="601980"/>
                    </a:lnTo>
                  </a:path>
                </a:pathLst>
              </a:custGeom>
              <a:noFill/>
              <a:ln w="22225" cap="flat" cmpd="sng" algn="ctr">
                <a:solidFill>
                  <a:schemeClr val="tx1"/>
                </a:solidFill>
                <a:prstDash val="solid"/>
                <a:round/>
                <a:headEnd type="stealth" w="med" len="med"/>
                <a:tailEnd type="stealth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2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45" name="Freeform 44"/>
              <p:cNvSpPr/>
              <p:nvPr/>
            </p:nvSpPr>
            <p:spPr bwMode="auto">
              <a:xfrm>
                <a:off x="2933700" y="1363980"/>
                <a:ext cx="2590800" cy="480060"/>
              </a:xfrm>
              <a:custGeom>
                <a:avLst/>
                <a:gdLst>
                  <a:gd name="connsiteX0" fmla="*/ 0 w 2590800"/>
                  <a:gd name="connsiteY0" fmla="*/ 0 h 480060"/>
                  <a:gd name="connsiteX1" fmla="*/ 2590800 w 2590800"/>
                  <a:gd name="connsiteY1" fmla="*/ 480060 h 4800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590800" h="480060">
                    <a:moveTo>
                      <a:pt x="0" y="0"/>
                    </a:moveTo>
                    <a:lnTo>
                      <a:pt x="2590800" y="480060"/>
                    </a:lnTo>
                  </a:path>
                </a:pathLst>
              </a:custGeom>
              <a:solidFill>
                <a:schemeClr val="accent1"/>
              </a:solidFill>
              <a:ln w="19050" cap="flat" cmpd="sng" algn="ctr">
                <a:solidFill>
                  <a:schemeClr val="tx1"/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2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47" name="TextBox 46"/>
              <p:cNvSpPr txBox="1"/>
              <p:nvPr/>
            </p:nvSpPr>
            <p:spPr>
              <a:xfrm>
                <a:off x="2628900" y="1402080"/>
                <a:ext cx="48768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i="1" dirty="0" smtClean="0"/>
                  <a:t>P</a:t>
                </a:r>
                <a:endParaRPr lang="en-US" i="1" dirty="0"/>
              </a:p>
            </p:txBody>
          </p:sp>
          <p:sp>
            <p:nvSpPr>
              <p:cNvPr id="48" name="TextBox 47"/>
              <p:cNvSpPr txBox="1"/>
              <p:nvPr/>
            </p:nvSpPr>
            <p:spPr>
              <a:xfrm>
                <a:off x="5608320" y="1645920"/>
                <a:ext cx="54864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i="1" dirty="0" smtClean="0"/>
                  <a:t>x</a:t>
                </a:r>
                <a:endParaRPr lang="en-US" i="1" dirty="0"/>
              </a:p>
            </p:txBody>
          </p:sp>
          <p:sp>
            <p:nvSpPr>
              <p:cNvPr id="49" name="TextBox 48"/>
              <p:cNvSpPr txBox="1"/>
              <p:nvPr/>
            </p:nvSpPr>
            <p:spPr>
              <a:xfrm>
                <a:off x="5844540" y="1303020"/>
                <a:ext cx="28194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/>
                  <a:t>Pore pressure gradient</a:t>
                </a:r>
                <a:endParaRPr lang="en-US" dirty="0"/>
              </a:p>
            </p:txBody>
          </p:sp>
        </p:grpSp>
      </p:grpSp>
      <p:sp>
        <p:nvSpPr>
          <p:cNvPr id="54" name="Rectangle 53"/>
          <p:cNvSpPr/>
          <p:nvPr/>
        </p:nvSpPr>
        <p:spPr bwMode="auto">
          <a:xfrm>
            <a:off x="2979420" y="3406140"/>
            <a:ext cx="762000" cy="739140"/>
          </a:xfrm>
          <a:prstGeom prst="rect">
            <a:avLst/>
          </a:prstGeom>
          <a:noFill/>
          <a:ln w="3175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grpSp>
        <p:nvGrpSpPr>
          <p:cNvPr id="70" name="Group 69"/>
          <p:cNvGrpSpPr/>
          <p:nvPr/>
        </p:nvGrpSpPr>
        <p:grpSpPr>
          <a:xfrm>
            <a:off x="4457700" y="4385310"/>
            <a:ext cx="1699260" cy="1607820"/>
            <a:chOff x="4457700" y="4385310"/>
            <a:chExt cx="1699260" cy="1607820"/>
          </a:xfrm>
        </p:grpSpPr>
        <p:sp>
          <p:nvSpPr>
            <p:cNvPr id="57" name="Rectangle 56"/>
            <p:cNvSpPr/>
            <p:nvPr/>
          </p:nvSpPr>
          <p:spPr bwMode="auto">
            <a:xfrm>
              <a:off x="4457700" y="4385310"/>
              <a:ext cx="1699260" cy="1607820"/>
            </a:xfrm>
            <a:prstGeom prst="rect">
              <a:avLst/>
            </a:prstGeom>
            <a:solidFill>
              <a:schemeClr val="bg1"/>
            </a:solidFill>
            <a:ln w="3175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40" name="Oval 39"/>
            <p:cNvSpPr/>
            <p:nvPr/>
          </p:nvSpPr>
          <p:spPr bwMode="auto">
            <a:xfrm>
              <a:off x="4913927" y="5100032"/>
              <a:ext cx="705016" cy="715024"/>
            </a:xfrm>
            <a:prstGeom prst="ellipse">
              <a:avLst/>
            </a:prstGeom>
            <a:solidFill>
              <a:srgbClr val="9966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41" name="Down Arrow 40"/>
            <p:cNvSpPr/>
            <p:nvPr/>
          </p:nvSpPr>
          <p:spPr bwMode="auto">
            <a:xfrm rot="16200000">
              <a:off x="5110119" y="5287926"/>
              <a:ext cx="419454" cy="339235"/>
            </a:xfrm>
            <a:prstGeom prst="downArrow">
              <a:avLst/>
            </a:prstGeom>
            <a:solidFill>
              <a:srgbClr val="FFFF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sp>
        <p:nvSpPr>
          <p:cNvPr id="69" name="TextBox 68"/>
          <p:cNvSpPr txBox="1"/>
          <p:nvPr/>
        </p:nvSpPr>
        <p:spPr>
          <a:xfrm>
            <a:off x="671332" y="4583575"/>
            <a:ext cx="138896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Distribution of pore pressure</a:t>
            </a:r>
            <a:endParaRPr lang="en-US" dirty="0"/>
          </a:p>
        </p:txBody>
      </p:sp>
      <p:graphicFrame>
        <p:nvGraphicFramePr>
          <p:cNvPr id="32" name="Object 3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16009471"/>
              </p:ext>
            </p:extLst>
          </p:nvPr>
        </p:nvGraphicFramePr>
        <p:xfrm>
          <a:off x="5161735" y="5364473"/>
          <a:ext cx="241300" cy="165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31" name="Equation" r:id="rId3" imgW="241200" imgH="164880" progId="Equation.DSMT4">
                  <p:embed/>
                </p:oleObj>
              </mc:Choice>
              <mc:Fallback>
                <p:oleObj name="Equation" r:id="rId3" imgW="241200" imgH="1648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61735" y="5364473"/>
                        <a:ext cx="241300" cy="165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036866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01423 0.16551 " pathEditMode="relative" ptsTypes="AA">
                                      <p:cBhvr>
                                        <p:cTn id="14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 animBg="1"/>
      <p:bldP spid="54" grpId="1" animBg="1"/>
      <p:bldP spid="54" grpId="2" animBg="1"/>
      <p:bldP spid="6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Body Force</a:t>
            </a:r>
            <a:br>
              <a:rPr lang="en-US" dirty="0" smtClean="0"/>
            </a:br>
            <a:r>
              <a:rPr lang="en-US" sz="2800" dirty="0" err="1" smtClean="0"/>
              <a:t>Force</a:t>
            </a:r>
            <a:r>
              <a:rPr lang="en-US" sz="2800" dirty="0" smtClean="0"/>
              <a:t> density</a:t>
            </a:r>
            <a:endParaRPr lang="en-US" sz="2800" dirty="0"/>
          </a:p>
        </p:txBody>
      </p:sp>
      <p:sp>
        <p:nvSpPr>
          <p:cNvPr id="5" name="Rectangle 4"/>
          <p:cNvSpPr/>
          <p:nvPr/>
        </p:nvSpPr>
        <p:spPr>
          <a:xfrm>
            <a:off x="1000225" y="5105400"/>
            <a:ext cx="3200400" cy="533400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2067024" y="1600200"/>
            <a:ext cx="1285775" cy="3505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2067023" y="2971800"/>
            <a:ext cx="1285775" cy="7620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Down Arrow 8"/>
          <p:cNvSpPr/>
          <p:nvPr/>
        </p:nvSpPr>
        <p:spPr>
          <a:xfrm>
            <a:off x="2481310" y="2514600"/>
            <a:ext cx="457200" cy="457200"/>
          </a:xfrm>
          <a:prstGeom prst="downArrow">
            <a:avLst/>
          </a:prstGeom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Down Arrow 9"/>
          <p:cNvSpPr/>
          <p:nvPr/>
        </p:nvSpPr>
        <p:spPr>
          <a:xfrm>
            <a:off x="2481311" y="3761072"/>
            <a:ext cx="457200" cy="658528"/>
          </a:xfrm>
          <a:prstGeom prst="downArrow">
            <a:avLst/>
          </a:prstGeom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5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03648148"/>
              </p:ext>
            </p:extLst>
          </p:nvPr>
        </p:nvGraphicFramePr>
        <p:xfrm>
          <a:off x="5948363" y="2543175"/>
          <a:ext cx="2911475" cy="23860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78" name="Equation" r:id="rId3" imgW="1549080" imgH="1269720" progId="Equation.DSMT4">
                  <p:embed/>
                </p:oleObj>
              </mc:Choice>
              <mc:Fallback>
                <p:oleObj name="Equation" r:id="rId3" imgW="1549080" imgH="12697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948363" y="2543175"/>
                        <a:ext cx="2911475" cy="23860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" name="Down Arrow 18"/>
          <p:cNvSpPr/>
          <p:nvPr/>
        </p:nvSpPr>
        <p:spPr>
          <a:xfrm>
            <a:off x="2481311" y="3152876"/>
            <a:ext cx="457200" cy="454392"/>
          </a:xfrm>
          <a:prstGeom prst="downArrow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2" name="Group 21"/>
          <p:cNvGrpSpPr/>
          <p:nvPr/>
        </p:nvGrpSpPr>
        <p:grpSpPr>
          <a:xfrm>
            <a:off x="4386313" y="2541872"/>
            <a:ext cx="1709687" cy="2862322"/>
            <a:chOff x="4386313" y="2541872"/>
            <a:chExt cx="1709687" cy="2862322"/>
          </a:xfrm>
        </p:grpSpPr>
        <p:sp>
          <p:nvSpPr>
            <p:cNvPr id="12" name="Down Arrow 11"/>
            <p:cNvSpPr/>
            <p:nvPr/>
          </p:nvSpPr>
          <p:spPr>
            <a:xfrm>
              <a:off x="4800600" y="2541872"/>
              <a:ext cx="457200" cy="457200"/>
            </a:xfrm>
            <a:prstGeom prst="downArrow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Down Arrow 12"/>
            <p:cNvSpPr/>
            <p:nvPr/>
          </p:nvSpPr>
          <p:spPr>
            <a:xfrm>
              <a:off x="4800601" y="3788344"/>
              <a:ext cx="457200" cy="658528"/>
            </a:xfrm>
            <a:prstGeom prst="downArrow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4386313" y="2999072"/>
              <a:ext cx="1285775" cy="7620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5257800" y="2541872"/>
              <a:ext cx="838200" cy="28623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Symbol" pitchFamily="18" charset="2"/>
                </a:rPr>
                <a:t>s</a:t>
              </a:r>
              <a:r>
                <a:rPr lang="en-US" baseline="-25000" dirty="0">
                  <a:latin typeface="Symbol" pitchFamily="18" charset="2"/>
                </a:rPr>
                <a:t>1</a:t>
              </a:r>
            </a:p>
            <a:p>
              <a:endParaRPr lang="en-US" baseline="-25000" dirty="0" smtClean="0">
                <a:latin typeface="Symbol" pitchFamily="18" charset="2"/>
              </a:endParaRPr>
            </a:p>
            <a:p>
              <a:endParaRPr lang="en-US" baseline="-25000" dirty="0">
                <a:latin typeface="Symbol" pitchFamily="18" charset="2"/>
              </a:endParaRPr>
            </a:p>
            <a:p>
              <a:endParaRPr lang="en-US" baseline="-25000" dirty="0" smtClean="0">
                <a:latin typeface="Symbol" pitchFamily="18" charset="2"/>
              </a:endParaRPr>
            </a:p>
            <a:p>
              <a:endParaRPr lang="en-US" baseline="-25000" dirty="0">
                <a:latin typeface="Symbol" pitchFamily="18" charset="2"/>
              </a:endParaRPr>
            </a:p>
            <a:p>
              <a:endParaRPr lang="en-US" baseline="-25000" dirty="0" smtClean="0">
                <a:latin typeface="Symbol" pitchFamily="18" charset="2"/>
              </a:endParaRPr>
            </a:p>
            <a:p>
              <a:endParaRPr lang="en-US" baseline="-25000" dirty="0">
                <a:latin typeface="Symbol" pitchFamily="18" charset="2"/>
              </a:endParaRPr>
            </a:p>
            <a:p>
              <a:endParaRPr lang="en-US" baseline="-25000" dirty="0" smtClean="0">
                <a:latin typeface="Symbol" pitchFamily="18" charset="2"/>
              </a:endParaRPr>
            </a:p>
            <a:p>
              <a:endParaRPr lang="en-US" baseline="-25000" dirty="0">
                <a:latin typeface="Symbol" pitchFamily="18" charset="2"/>
              </a:endParaRPr>
            </a:p>
            <a:p>
              <a:r>
                <a:rPr lang="en-US" dirty="0" smtClean="0">
                  <a:latin typeface="Symbol" pitchFamily="18" charset="2"/>
                </a:rPr>
                <a:t>s</a:t>
              </a:r>
              <a:r>
                <a:rPr lang="en-US" baseline="-25000" dirty="0" smtClean="0">
                  <a:latin typeface="Symbol" pitchFamily="18" charset="2"/>
                </a:rPr>
                <a:t>2</a:t>
              </a:r>
              <a:endParaRPr lang="en-US" baseline="-25000" dirty="0">
                <a:latin typeface="Symbol" pitchFamily="18" charset="2"/>
              </a:endParaRPr>
            </a:p>
            <a:p>
              <a:endParaRPr lang="en-US" baseline="-25000" dirty="0" smtClean="0">
                <a:latin typeface="Symbol" pitchFamily="18" charset="2"/>
              </a:endParaRPr>
            </a:p>
            <a:p>
              <a:endParaRPr lang="en-US" baseline="-25000" dirty="0">
                <a:latin typeface="Symbol" pitchFamily="18" charset="2"/>
              </a:endParaRPr>
            </a:p>
            <a:p>
              <a:endParaRPr lang="en-US" baseline="-25000" dirty="0">
                <a:latin typeface="Symbol" pitchFamily="18" charset="2"/>
              </a:endParaRPr>
            </a:p>
            <a:p>
              <a:endParaRPr lang="en-US" baseline="-25000" dirty="0">
                <a:latin typeface="Symbol" pitchFamily="18" charset="2"/>
              </a:endParaRPr>
            </a:p>
          </p:txBody>
        </p:sp>
      </p:grpSp>
      <p:sp>
        <p:nvSpPr>
          <p:cNvPr id="21" name="Rectangle 20"/>
          <p:cNvSpPr/>
          <p:nvPr/>
        </p:nvSpPr>
        <p:spPr>
          <a:xfrm>
            <a:off x="2903601" y="3059668"/>
            <a:ext cx="46519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latin typeface="Symbol" pitchFamily="18" charset="2"/>
              </a:rPr>
              <a:t>Ds</a:t>
            </a:r>
            <a:endParaRPr lang="en-US" baseline="-25000" dirty="0">
              <a:latin typeface="Symbol" pitchFamily="18" charset="2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4648200" y="5638800"/>
            <a:ext cx="41777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Symbol" pitchFamily="18" charset="2"/>
              </a:rPr>
              <a:t>g=</a:t>
            </a:r>
            <a:r>
              <a:rPr lang="en-US" dirty="0" err="1" smtClean="0">
                <a:latin typeface="Symbol" pitchFamily="18" charset="2"/>
              </a:rPr>
              <a:t>r</a:t>
            </a:r>
            <a:r>
              <a:rPr lang="en-US" dirty="0" err="1" smtClean="0"/>
              <a:t>g</a:t>
            </a:r>
            <a:r>
              <a:rPr lang="en-US" dirty="0" smtClean="0">
                <a:latin typeface="Symbol" pitchFamily="18" charset="2"/>
              </a:rPr>
              <a:t> </a:t>
            </a:r>
            <a:r>
              <a:rPr lang="en-US" dirty="0" smtClean="0"/>
              <a:t>= unit weight = [F/V]= volume force</a:t>
            </a:r>
            <a:endParaRPr lang="en-US" dirty="0"/>
          </a:p>
        </p:txBody>
      </p:sp>
      <p:sp>
        <p:nvSpPr>
          <p:cNvPr id="42" name="TextBox 41"/>
          <p:cNvSpPr txBox="1"/>
          <p:nvPr/>
        </p:nvSpPr>
        <p:spPr>
          <a:xfrm>
            <a:off x="5943600" y="5257800"/>
            <a:ext cx="22860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 smtClean="0"/>
              <a:t>Example</a:t>
            </a:r>
            <a:endParaRPr lang="en-US" u="sng" dirty="0"/>
          </a:p>
        </p:txBody>
      </p:sp>
    </p:spTree>
    <p:extLst>
      <p:ext uri="{BB962C8B-B14F-4D97-AF65-F5344CB8AC3E}">
        <p14:creationId xmlns:p14="http://schemas.microsoft.com/office/powerpoint/2010/main" val="461964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9" grpId="1" animBg="1"/>
      <p:bldP spid="10" grpId="0" animBg="1"/>
      <p:bldP spid="10" grpId="1" animBg="1"/>
      <p:bldP spid="19" grpId="0" animBg="1"/>
      <p:bldP spid="21" grpId="0"/>
      <p:bldP spid="41" grpId="0"/>
      <p:bldP spid="4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006&quot;&gt;&lt;property id=&quot;20148&quot; value=&quot;5&quot;/&gt;&lt;property id=&quot;20300&quot; value=&quot;Slide 1 - &amp;quot;Elastic Deformation&amp;quot;&quot;/&gt;&lt;property id=&quot;20307&quot; value=&quot;259&quot;/&gt;&lt;/object&gt;&lt;object type=&quot;3&quot; unique_id=&quot;10007&quot;&gt;&lt;property id=&quot;20148&quot; value=&quot;5&quot;/&gt;&lt;property id=&quot;20300&quot; value=&quot;Slide 2 - &amp;quot;Boundary Conditions&amp;quot;&quot;/&gt;&lt;property id=&quot;20307&quot; value=&quot;260&quot;/&gt;&lt;/object&gt;&lt;object type=&quot;3&quot; unique_id=&quot;10008&quot;&gt;&lt;property id=&quot;20148&quot; value=&quot;5&quot;/&gt;&lt;property id=&quot;20300&quot; value=&quot;Slide 3 - &amp;quot;Properties and Volume Force&amp;quot;&quot;/&gt;&lt;property id=&quot;20307&quot; value=&quot;261&quot;/&gt;&lt;/object&gt;&lt;object type=&quot;3&quot; unique_id=&quot;10012&quot;&gt;&lt;property id=&quot;20148&quot; value=&quot;5&quot;/&gt;&lt;property id=&quot;20300&quot; value=&quot;Slide 5 - &amp;quot;Example 1&amp;#x0D;&amp;#x0A;Boundary load on a block&amp;quot;&quot;/&gt;&lt;property id=&quot;20307&quot; value=&quot;265&quot;/&gt;&lt;/object&gt;&lt;object type=&quot;3&quot; unique_id=&quot;10399&quot;&gt;&lt;property id=&quot;20148&quot; value=&quot;5&quot;/&gt;&lt;property id=&quot;20300&quot; value=&quot;Slide 4 - &amp;quot;Sign convention&amp;quot;&quot;/&gt;&lt;property id=&quot;20307&quot; value=&quot;275&quot;/&gt;&lt;/object&gt;&lt;object type=&quot;3&quot; unique_id=&quot;10400&quot;&gt;&lt;property id=&quot;20148&quot; value=&quot;5&quot;/&gt;&lt;property id=&quot;20300&quot; value=&quot;Slide 6&quot;/&gt;&lt;property id=&quot;20307&quot; value=&quot;276&quot;/&gt;&lt;/object&gt;&lt;object type=&quot;3&quot; unique_id=&quot;10401&quot;&gt;&lt;property id=&quot;20148&quot; value=&quot;5&quot;/&gt;&lt;property id=&quot;20300&quot; value=&quot;Slide 8 - &amp;quot;Example 2&amp;#x0D;&amp;#x0A;Boundary load on a block&amp;quot;&quot;/&gt;&lt;property id=&quot;20307&quot; value=&quot;278&quot;/&gt;&lt;/object&gt;&lt;object type=&quot;3&quot; unique_id=&quot;10402&quot;&gt;&lt;property id=&quot;20148&quot; value=&quot;5&quot;/&gt;&lt;property id=&quot;20300&quot; value=&quot;Slide 9 - &amp;quot;Example 2&amp;#x0D;&amp;#x0A;Boundary load on a block&amp;quot;&quot;/&gt;&lt;property id=&quot;20307&quot; value=&quot;280&quot;/&gt;&lt;/object&gt;&lt;object type=&quot;3&quot; unique_id=&quot;10403&quot;&gt;&lt;property id=&quot;20148&quot; value=&quot;5&quot;/&gt;&lt;property id=&quot;20300&quot; value=&quot;Slide 10&quot;/&gt;&lt;property id=&quot;20307&quot; value=&quot;281&quot;/&gt;&lt;/object&gt;&lt;object type=&quot;3&quot; unique_id=&quot;10404&quot;&gt;&lt;property id=&quot;20148&quot; value=&quot;5&quot;/&gt;&lt;property id=&quot;20300&quot; value=&quot;Slide 11 - &amp;quot;Example 3&amp;#x0D;&amp;#x0A;Body Force&amp;quot;&quot;/&gt;&lt;property id=&quot;20307&quot; value=&quot;282&quot;/&gt;&lt;/object&gt;&lt;object type=&quot;3&quot; unique_id=&quot;10405&quot;&gt;&lt;property id=&quot;20148&quot; value=&quot;5&quot;/&gt;&lt;property id=&quot;20300&quot; value=&quot;Slide 12&quot;/&gt;&lt;property id=&quot;20307&quot; value=&quot;277&quot;/&gt;&lt;/object&gt;&lt;object type=&quot;3&quot; unique_id=&quot;10406&quot;&gt;&lt;property id=&quot;20148&quot; value=&quot;5&quot;/&gt;&lt;property id=&quot;20300&quot; value=&quot;Slide 13 - &amp;quot;Earth tide&amp;quot;&quot;/&gt;&lt;property id=&quot;20307&quot; value=&quot;279&quot;/&gt;&lt;/object&gt;&lt;object type=&quot;3&quot; unique_id=&quot;10407&quot;&gt;&lt;property id=&quot;20148&quot; value=&quot;5&quot;/&gt;&lt;property id=&quot;20300&quot; value=&quot;Slide 14 - &amp;quot;Example 3&amp;#x0D;&amp;#x0A;Body Force with hole&amp;quot;&quot;/&gt;&lt;property id=&quot;20307&quot; value=&quot;284&quot;/&gt;&lt;/object&gt;&lt;object type=&quot;3&quot; unique_id=&quot;10408&quot;&gt;&lt;property id=&quot;20148&quot; value=&quot;5&quot;/&gt;&lt;property id=&quot;20300&quot; value=&quot;Slide 15 - &amp;quot;3rd principle stress contours&amp;quot;&quot;/&gt;&lt;property id=&quot;20307&quot; value=&quot;283&quot;/&gt;&lt;/object&gt;&lt;object type=&quot;3&quot; unique_id=&quot;10409&quot;&gt;&lt;property id=&quot;20148&quot; value=&quot;5&quot;/&gt;&lt;property id=&quot;20300&quot; value=&quot;Slide 16 - &amp;quot;Stress distribution&amp;quot;&quot;/&gt;&lt;property id=&quot;20307&quot; value=&quot;285&quot;/&gt;&lt;/object&gt;&lt;object type=&quot;3&quot; unique_id=&quot;10496&quot;&gt;&lt;property id=&quot;20148&quot; value=&quot;5&quot;/&gt;&lt;property id=&quot;20300&quot; value=&quot;Slide 7&quot;/&gt;&lt;property id=&quot;20307&quot; value=&quot;286&quot;/&gt;&lt;/object&gt;&lt;/object&gt;&lt;/object&gt;&lt;/database&gt;"/>
  <p:tag name="SECTOMILLISECCONVERTED" val="1"/>
</p:tagLst>
</file>

<file path=ppt/theme/theme1.xml><?xml version="1.0" encoding="utf-8"?>
<a:theme xmlns:a="http://schemas.openxmlformats.org/drawingml/2006/main" name="1_Office Theme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25319</TotalTime>
  <Words>971</Words>
  <Application>Microsoft Office PowerPoint</Application>
  <PresentationFormat>On-screen Show (4:3)</PresentationFormat>
  <Paragraphs>390</Paragraphs>
  <Slides>49</Slides>
  <Notes>0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49</vt:i4>
      </vt:variant>
    </vt:vector>
  </HeadingPairs>
  <TitlesOfParts>
    <vt:vector size="52" baseType="lpstr">
      <vt:lpstr>1_Office Theme</vt:lpstr>
      <vt:lpstr>Equation</vt:lpstr>
      <vt:lpstr>MathType 6.0 Equation</vt:lpstr>
      <vt:lpstr>Poroelasticity</vt:lpstr>
      <vt:lpstr>Conceptual Model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Couple fluid pressure gradient to stress in solid</vt:lpstr>
      <vt:lpstr>Body Force Force density</vt:lpstr>
      <vt:lpstr>Couple fluid pressure gradient to stress in solid</vt:lpstr>
      <vt:lpstr>Poroelastic Deformation</vt:lpstr>
      <vt:lpstr>Govern Eqs., Step by Step </vt:lpstr>
      <vt:lpstr>1. Effective and Total Stress</vt:lpstr>
      <vt:lpstr>PowerPoint Presentation</vt:lpstr>
      <vt:lpstr>3.  Hooke’s Law relate stress and strain</vt:lpstr>
      <vt:lpstr>3.  Hooke’s Law relate stress and strain</vt:lpstr>
      <vt:lpstr>2. and 3.  Navier Equation Steady state</vt:lpstr>
      <vt:lpstr>PowerPoint Presentation</vt:lpstr>
      <vt:lpstr>PowerPoint Presentation</vt:lpstr>
      <vt:lpstr>Governing Eqns</vt:lpstr>
      <vt:lpstr>Governing Eqns Implementation in Comsol</vt:lpstr>
      <vt:lpstr>Governing Eqns Implementation in Comsol</vt:lpstr>
      <vt:lpstr>Governing Eqns Implementation in Comsol</vt:lpstr>
      <vt:lpstr>Governing Eqns Implementation in Comsol</vt:lpstr>
      <vt:lpstr>Governing Eqns Implementation in Comsol</vt:lpstr>
      <vt:lpstr>Governing Eqns Implementation in Comsol</vt:lpstr>
      <vt:lpstr>Boundary Conditions</vt:lpstr>
      <vt:lpstr>Examples</vt:lpstr>
      <vt:lpstr>PowerPoint Presentation</vt:lpstr>
      <vt:lpstr>PowerPoint Presentation</vt:lpstr>
      <vt:lpstr>PowerPoint Presentation</vt:lpstr>
      <vt:lpstr>PowerPoint Presentation</vt:lpstr>
      <vt:lpstr>Radial displacement steady line source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Vicinity of Well </vt:lpstr>
      <vt:lpstr>Hydraulic head and displacement after 1 months of injection</vt:lpstr>
      <vt:lpstr>Response in Injection Well</vt:lpstr>
      <vt:lpstr>PowerPoint Presentation</vt:lpstr>
      <vt:lpstr>PowerPoint Presentation</vt:lpstr>
      <vt:lpstr>PowerPoint Presentation</vt:lpstr>
      <vt:lpstr>Properties and Volume Force</vt:lpstr>
      <vt:lpstr>Properties  and Sources</vt:lpstr>
      <vt:lpstr>Sign convention</vt:lpstr>
      <vt:lpstr>PowerPoint Presentation</vt:lpstr>
    </vt:vector>
  </TitlesOfParts>
  <Company>Clemson University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Things you need to know to define a process</dc:title>
  <dc:creator>Larry Murdoch</dc:creator>
  <cp:lastModifiedBy>Larry Murdoch</cp:lastModifiedBy>
  <cp:revision>75</cp:revision>
  <dcterms:created xsi:type="dcterms:W3CDTF">2011-09-04T13:16:51Z</dcterms:created>
  <dcterms:modified xsi:type="dcterms:W3CDTF">2015-04-15T13:05:04Z</dcterms:modified>
</cp:coreProperties>
</file>