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8" r:id="rId13"/>
    <p:sldId id="265" r:id="rId14"/>
    <p:sldId id="266" r:id="rId15"/>
    <p:sldId id="267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4" y="1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56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29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32" Type="http://schemas.openxmlformats.org/officeDocument/2006/relationships/image" Target="../media/image32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31" Type="http://schemas.openxmlformats.org/officeDocument/2006/relationships/image" Target="../media/image31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5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0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3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1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9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0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935D-3BBA-47A3-AFBD-256F8084A2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8CA6B-2BDD-48ED-97AB-D9360FDE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0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6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49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88.wmf"/><Relationship Id="rId18" Type="http://schemas.openxmlformats.org/officeDocument/2006/relationships/image" Target="../media/image90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oleObject" Target="../embeddings/oleObject89.bin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9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5.wmf"/><Relationship Id="rId11" Type="http://schemas.openxmlformats.org/officeDocument/2006/relationships/image" Target="../media/image91.emf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92.emf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9" Type="http://schemas.openxmlformats.org/officeDocument/2006/relationships/oleObject" Target="../embeddings/oleObject20.bin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17.bin"/><Relationship Id="rId42" Type="http://schemas.openxmlformats.org/officeDocument/2006/relationships/image" Target="../media/image19.wmf"/><Relationship Id="rId47" Type="http://schemas.openxmlformats.org/officeDocument/2006/relationships/oleObject" Target="../embeddings/oleObject24.bin"/><Relationship Id="rId50" Type="http://schemas.openxmlformats.org/officeDocument/2006/relationships/image" Target="../media/image22.wmf"/><Relationship Id="rId55" Type="http://schemas.openxmlformats.org/officeDocument/2006/relationships/oleObject" Target="../embeddings/oleObject29.bin"/><Relationship Id="rId63" Type="http://schemas.openxmlformats.org/officeDocument/2006/relationships/oleObject" Target="../embeddings/oleObject33.bin"/><Relationship Id="rId68" Type="http://schemas.openxmlformats.org/officeDocument/2006/relationships/image" Target="../media/image31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18.wmf"/><Relationship Id="rId45" Type="http://schemas.openxmlformats.org/officeDocument/2006/relationships/oleObject" Target="../embeddings/oleObject23.bin"/><Relationship Id="rId53" Type="http://schemas.openxmlformats.org/officeDocument/2006/relationships/oleObject" Target="../embeddings/oleObject28.bin"/><Relationship Id="rId58" Type="http://schemas.openxmlformats.org/officeDocument/2006/relationships/image" Target="../media/image26.wmf"/><Relationship Id="rId66" Type="http://schemas.openxmlformats.org/officeDocument/2006/relationships/image" Target="../media/image30.wmf"/><Relationship Id="rId5" Type="http://schemas.openxmlformats.org/officeDocument/2006/relationships/image" Target="../media/image33.png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4.bin"/><Relationship Id="rId36" Type="http://schemas.openxmlformats.org/officeDocument/2006/relationships/image" Target="../media/image16.wmf"/><Relationship Id="rId49" Type="http://schemas.openxmlformats.org/officeDocument/2006/relationships/oleObject" Target="../embeddings/oleObject26.bin"/><Relationship Id="rId57" Type="http://schemas.openxmlformats.org/officeDocument/2006/relationships/oleObject" Target="../embeddings/oleObject30.bin"/><Relationship Id="rId61" Type="http://schemas.openxmlformats.org/officeDocument/2006/relationships/oleObject" Target="../embeddings/oleObject32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4" Type="http://schemas.openxmlformats.org/officeDocument/2006/relationships/image" Target="../media/image20.wmf"/><Relationship Id="rId52" Type="http://schemas.openxmlformats.org/officeDocument/2006/relationships/image" Target="../media/image23.wmf"/><Relationship Id="rId60" Type="http://schemas.openxmlformats.org/officeDocument/2006/relationships/image" Target="../media/image27.wmf"/><Relationship Id="rId65" Type="http://schemas.openxmlformats.org/officeDocument/2006/relationships/oleObject" Target="../embeddings/oleObject34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5.bin"/><Relationship Id="rId35" Type="http://schemas.openxmlformats.org/officeDocument/2006/relationships/oleObject" Target="../embeddings/oleObject18.bin"/><Relationship Id="rId43" Type="http://schemas.openxmlformats.org/officeDocument/2006/relationships/oleObject" Target="../embeddings/oleObject22.bin"/><Relationship Id="rId48" Type="http://schemas.openxmlformats.org/officeDocument/2006/relationships/oleObject" Target="../embeddings/oleObject25.bin"/><Relationship Id="rId56" Type="http://schemas.openxmlformats.org/officeDocument/2006/relationships/image" Target="../media/image25.wmf"/><Relationship Id="rId64" Type="http://schemas.openxmlformats.org/officeDocument/2006/relationships/image" Target="../media/image29.wmf"/><Relationship Id="rId69" Type="http://schemas.openxmlformats.org/officeDocument/2006/relationships/oleObject" Target="../embeddings/oleObject36.bin"/><Relationship Id="rId8" Type="http://schemas.openxmlformats.org/officeDocument/2006/relationships/oleObject" Target="../embeddings/oleObject4.bin"/><Relationship Id="rId51" Type="http://schemas.openxmlformats.org/officeDocument/2006/relationships/oleObject" Target="../embeddings/oleObject27.bin"/><Relationship Id="rId3" Type="http://schemas.openxmlformats.org/officeDocument/2006/relationships/oleObject" Target="../embeddings/oleObject2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38" Type="http://schemas.openxmlformats.org/officeDocument/2006/relationships/image" Target="../media/image17.wmf"/><Relationship Id="rId46" Type="http://schemas.openxmlformats.org/officeDocument/2006/relationships/image" Target="../media/image21.wmf"/><Relationship Id="rId59" Type="http://schemas.openxmlformats.org/officeDocument/2006/relationships/oleObject" Target="../embeddings/oleObject31.bin"/><Relationship Id="rId67" Type="http://schemas.openxmlformats.org/officeDocument/2006/relationships/oleObject" Target="../embeddings/oleObject35.bin"/><Relationship Id="rId20" Type="http://schemas.openxmlformats.org/officeDocument/2006/relationships/oleObject" Target="../embeddings/oleObject10.bin"/><Relationship Id="rId41" Type="http://schemas.openxmlformats.org/officeDocument/2006/relationships/oleObject" Target="../embeddings/oleObject21.bin"/><Relationship Id="rId54" Type="http://schemas.openxmlformats.org/officeDocument/2006/relationships/image" Target="../media/image24.wmf"/><Relationship Id="rId62" Type="http://schemas.openxmlformats.org/officeDocument/2006/relationships/image" Target="../media/image28.wmf"/><Relationship Id="rId70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2.png"/><Relationship Id="rId7" Type="http://schemas.openxmlformats.org/officeDocument/2006/relationships/image" Target="../media/image44.wmf"/><Relationship Id="rId12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9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0.wmf"/><Relationship Id="rId3" Type="http://schemas.openxmlformats.org/officeDocument/2006/relationships/image" Target="../media/image51.png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9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/>
          <a:lstStyle/>
          <a:p>
            <a:r>
              <a:rPr lang="en-US" dirty="0" smtClean="0"/>
              <a:t>Model Anything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645944"/>
              </p:ext>
            </p:extLst>
          </p:nvPr>
        </p:nvGraphicFramePr>
        <p:xfrm>
          <a:off x="3657600" y="2209800"/>
          <a:ext cx="2092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091880" imgH="393480" progId="Equation.DSMT4">
                  <p:embed/>
                </p:oleObj>
              </mc:Choice>
              <mc:Fallback>
                <p:oleObj name="Equation" r:id="rId3" imgW="1091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2092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74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Governing </a:t>
            </a:r>
            <a:r>
              <a:rPr lang="en-US" dirty="0" err="1" smtClean="0"/>
              <a:t>Eqn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341358"/>
              </p:ext>
            </p:extLst>
          </p:nvPr>
        </p:nvGraphicFramePr>
        <p:xfrm>
          <a:off x="3429000" y="3733800"/>
          <a:ext cx="206265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3" imgW="990360" imgH="177480" progId="Equation.DSMT4">
                  <p:embed/>
                </p:oleObj>
              </mc:Choice>
              <mc:Fallback>
                <p:oleObj name="Equation" r:id="rId3" imgW="9903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33800"/>
                        <a:ext cx="2062655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827476"/>
              </p:ext>
            </p:extLst>
          </p:nvPr>
        </p:nvGraphicFramePr>
        <p:xfrm>
          <a:off x="3733800" y="2743200"/>
          <a:ext cx="141272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5" imgW="927000" imgH="393480" progId="Equation.DSMT4">
                  <p:embed/>
                </p:oleObj>
              </mc:Choice>
              <mc:Fallback>
                <p:oleObj name="Equation" r:id="rId5" imgW="9270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743200"/>
                        <a:ext cx="1412723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281165"/>
              </p:ext>
            </p:extLst>
          </p:nvPr>
        </p:nvGraphicFramePr>
        <p:xfrm>
          <a:off x="3581400" y="1524000"/>
          <a:ext cx="2092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524000"/>
                        <a:ext cx="2092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764567"/>
              </p:ext>
            </p:extLst>
          </p:nvPr>
        </p:nvGraphicFramePr>
        <p:xfrm>
          <a:off x="3469341" y="4343400"/>
          <a:ext cx="220531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9" imgW="1562100" imgH="431800" progId="Equation.DSMT4">
                  <p:embed/>
                </p:oleObj>
              </mc:Choice>
              <mc:Fallback>
                <p:oleObj name="Equation" r:id="rId9" imgW="1562100" imgH="431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9341" y="4343400"/>
                        <a:ext cx="2205318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577063"/>
              </p:ext>
            </p:extLst>
          </p:nvPr>
        </p:nvGraphicFramePr>
        <p:xfrm>
          <a:off x="3657600" y="5181600"/>
          <a:ext cx="153447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11" imgW="1143000" imgH="508000" progId="Equation.DSMT4">
                  <p:embed/>
                </p:oleObj>
              </mc:Choice>
              <mc:Fallback>
                <p:oleObj name="Equation" r:id="rId11" imgW="1143000" imgH="508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81600"/>
                        <a:ext cx="1534478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9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by parts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665582"/>
              </p:ext>
            </p:extLst>
          </p:nvPr>
        </p:nvGraphicFramePr>
        <p:xfrm>
          <a:off x="2667000" y="1828800"/>
          <a:ext cx="228358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3" imgW="1497950" imgH="393529" progId="Equation.DSMT4">
                  <p:embed/>
                </p:oleObj>
              </mc:Choice>
              <mc:Fallback>
                <p:oleObj name="Equation" r:id="rId3" imgW="1497950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2283581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654144"/>
              </p:ext>
            </p:extLst>
          </p:nvPr>
        </p:nvGraphicFramePr>
        <p:xfrm>
          <a:off x="2590800" y="2743200"/>
          <a:ext cx="310341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5" imgW="2476500" imgH="482600" progId="Equation.DSMT4">
                  <p:embed/>
                </p:oleObj>
              </mc:Choice>
              <mc:Fallback>
                <p:oleObj name="Equation" r:id="rId5" imgW="24765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3103418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10792"/>
              </p:ext>
            </p:extLst>
          </p:nvPr>
        </p:nvGraphicFramePr>
        <p:xfrm>
          <a:off x="2595563" y="3581400"/>
          <a:ext cx="23876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7" imgW="1701720" imgH="482400" progId="Equation.DSMT4">
                  <p:embed/>
                </p:oleObj>
              </mc:Choice>
              <mc:Fallback>
                <p:oleObj name="Equation" r:id="rId7" imgW="17017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3581400"/>
                        <a:ext cx="2387600" cy="684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782441"/>
              </p:ext>
            </p:extLst>
          </p:nvPr>
        </p:nvGraphicFramePr>
        <p:xfrm>
          <a:off x="2667000" y="4495800"/>
          <a:ext cx="201583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9" imgW="1231366" imgH="279279" progId="Equation.DSMT4">
                  <p:embed/>
                </p:oleObj>
              </mc:Choice>
              <mc:Fallback>
                <p:oleObj name="Equation" r:id="rId9" imgW="1231366" imgH="27927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2015836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715638"/>
              </p:ext>
            </p:extLst>
          </p:nvPr>
        </p:nvGraphicFramePr>
        <p:xfrm>
          <a:off x="2517775" y="5172075"/>
          <a:ext cx="32750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11" imgW="2273040" imgH="482400" progId="Equation.DSMT4">
                  <p:embed/>
                </p:oleObj>
              </mc:Choice>
              <mc:Fallback>
                <p:oleObj name="Equation" r:id="rId11" imgW="227304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5172075"/>
                        <a:ext cx="3275013" cy="704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83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form in 3D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446958"/>
              </p:ext>
            </p:extLst>
          </p:nvPr>
        </p:nvGraphicFramePr>
        <p:xfrm>
          <a:off x="1531938" y="2362200"/>
          <a:ext cx="27320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Equation" r:id="rId3" imgW="1752480" imgH="482400" progId="Equation.DSMT4">
                  <p:embed/>
                </p:oleObj>
              </mc:Choice>
              <mc:Fallback>
                <p:oleObj name="Equation" r:id="rId3" imgW="175248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2362200"/>
                        <a:ext cx="2732087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941649"/>
              </p:ext>
            </p:extLst>
          </p:nvPr>
        </p:nvGraphicFramePr>
        <p:xfrm>
          <a:off x="1371600" y="1362075"/>
          <a:ext cx="32734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5" imgW="2273040" imgH="482400" progId="Equation.DSMT4">
                  <p:embed/>
                </p:oleObj>
              </mc:Choice>
              <mc:Fallback>
                <p:oleObj name="Equation" r:id="rId5" imgW="227304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62075"/>
                        <a:ext cx="32734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532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</a:t>
            </a:r>
            <a:r>
              <a:rPr lang="en-US" dirty="0" smtClean="0"/>
              <a:t>weak form </a:t>
            </a:r>
            <a:r>
              <a:rPr lang="en-US" dirty="0" err="1" smtClean="0"/>
              <a:t>eqn</a:t>
            </a:r>
            <a:endParaRPr lang="en-US" dirty="0"/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925573"/>
              </p:ext>
            </p:extLst>
          </p:nvPr>
        </p:nvGraphicFramePr>
        <p:xfrm>
          <a:off x="1631950" y="4402138"/>
          <a:ext cx="4251325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Equation" r:id="rId7" imgW="3644640" imgH="1180800" progId="Equation.DSMT4">
                  <p:embed/>
                </p:oleObj>
              </mc:Choice>
              <mc:Fallback>
                <p:oleObj name="Equation" r:id="rId7" imgW="3644640" imgH="11808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4402138"/>
                        <a:ext cx="4251325" cy="1385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044530"/>
              </p:ext>
            </p:extLst>
          </p:nvPr>
        </p:nvGraphicFramePr>
        <p:xfrm>
          <a:off x="1468438" y="3429000"/>
          <a:ext cx="3040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name="Equation" r:id="rId9" imgW="2438280" imgH="482400" progId="Equation.DSMT4">
                  <p:embed/>
                </p:oleObj>
              </mc:Choice>
              <mc:Fallback>
                <p:oleObj name="Equation" r:id="rId9" imgW="2438280" imgH="4824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3429000"/>
                        <a:ext cx="3040062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746462"/>
              </p:ext>
            </p:extLst>
          </p:nvPr>
        </p:nvGraphicFramePr>
        <p:xfrm>
          <a:off x="1524000" y="5768697"/>
          <a:ext cx="51990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Equation" r:id="rId11" imgW="4457520" imgH="482400" progId="Equation.DSMT4">
                  <p:embed/>
                </p:oleObj>
              </mc:Choice>
              <mc:Fallback>
                <p:oleObj name="Equation" r:id="rId11" imgW="445752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68697"/>
                        <a:ext cx="519906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6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242147"/>
              </p:ext>
            </p:extLst>
          </p:nvPr>
        </p:nvGraphicFramePr>
        <p:xfrm>
          <a:off x="1143000" y="1295400"/>
          <a:ext cx="29098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3" imgW="2273040" imgH="482400" progId="Equation.DSMT4">
                  <p:embed/>
                </p:oleObj>
              </mc:Choice>
              <mc:Fallback>
                <p:oleObj name="Equation" r:id="rId3" imgW="227304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2909887" cy="62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938227"/>
              </p:ext>
            </p:extLst>
          </p:nvPr>
        </p:nvGraphicFramePr>
        <p:xfrm>
          <a:off x="1168400" y="4579938"/>
          <a:ext cx="41148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5" imgW="3085920" imgH="558720" progId="Equation.DSMT4">
                  <p:embed/>
                </p:oleObj>
              </mc:Choice>
              <mc:Fallback>
                <p:oleObj name="Equation" r:id="rId5" imgW="3085920" imgH="55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4579938"/>
                        <a:ext cx="4114800" cy="744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510838"/>
              </p:ext>
            </p:extLst>
          </p:nvPr>
        </p:nvGraphicFramePr>
        <p:xfrm>
          <a:off x="1143000" y="2870697"/>
          <a:ext cx="1244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7" imgW="927000" imgH="507960" progId="Equation.DSMT4">
                  <p:embed/>
                </p:oleObj>
              </mc:Choice>
              <mc:Fallback>
                <p:oleObj name="Equation" r:id="rId7" imgW="927000" imgH="507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70697"/>
                        <a:ext cx="1244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290830"/>
              </p:ext>
            </p:extLst>
          </p:nvPr>
        </p:nvGraphicFramePr>
        <p:xfrm>
          <a:off x="1295400" y="2133600"/>
          <a:ext cx="143547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Equation" r:id="rId9" imgW="1155700" imgH="431800" progId="Equation.DSMT4">
                  <p:embed/>
                </p:oleObj>
              </mc:Choice>
              <mc:Fallback>
                <p:oleObj name="Equation" r:id="rId9" imgW="1155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1435474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294203"/>
              </p:ext>
            </p:extLst>
          </p:nvPr>
        </p:nvGraphicFramePr>
        <p:xfrm>
          <a:off x="1295400" y="3677663"/>
          <a:ext cx="19653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Equation" r:id="rId11" imgW="1638000" imgH="482400" progId="Equation.DSMT4">
                  <p:embed/>
                </p:oleObj>
              </mc:Choice>
              <mc:Fallback>
                <p:oleObj name="Equation" r:id="rId11" imgW="163800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77663"/>
                        <a:ext cx="19653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87917" y="3048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test function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5791200"/>
            <a:ext cx="191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Form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457200"/>
            <a:ext cx="6826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Weak Form of </a:t>
            </a:r>
            <a:r>
              <a:rPr lang="en-US" sz="3200" dirty="0" smtClean="0"/>
              <a:t>Example Governing </a:t>
            </a:r>
            <a:r>
              <a:rPr lang="en-US" sz="3200" dirty="0" err="1" smtClean="0"/>
              <a:t>Eqn</a:t>
            </a:r>
            <a:endParaRPr lang="en-US" sz="3200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239527"/>
              </p:ext>
            </p:extLst>
          </p:nvPr>
        </p:nvGraphicFramePr>
        <p:xfrm>
          <a:off x="1219200" y="5638800"/>
          <a:ext cx="5475186" cy="642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Equation" r:id="rId13" imgW="4660900" imgH="533400" progId="Equation.DSMT4">
                  <p:embed/>
                </p:oleObj>
              </mc:Choice>
              <mc:Fallback>
                <p:oleObj name="Equation" r:id="rId13" imgW="4660900" imgH="533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38800"/>
                        <a:ext cx="5475186" cy="642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553200" y="1447800"/>
            <a:ext cx="2209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Integration by parts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gov. </a:t>
            </a:r>
            <a:r>
              <a:rPr lang="en-US" dirty="0" err="1" smtClean="0"/>
              <a:t>eqn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Equate to u and v</a:t>
            </a:r>
          </a:p>
          <a:p>
            <a:endParaRPr lang="en-US" dirty="0"/>
          </a:p>
          <a:p>
            <a:r>
              <a:rPr lang="en-US" dirty="0" smtClean="0"/>
              <a:t>Integrate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Substitute and use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222271"/>
              </p:ext>
            </p:extLst>
          </p:nvPr>
        </p:nvGraphicFramePr>
        <p:xfrm>
          <a:off x="8382000" y="4648200"/>
          <a:ext cx="247784" cy="421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15" imgW="126720" imgH="215640" progId="Equation.DSMT4">
                  <p:embed/>
                </p:oleObj>
              </mc:Choice>
              <mc:Fallback>
                <p:oleObj name="Equation" r:id="rId15" imgW="126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382000" y="4648200"/>
                        <a:ext cx="247784" cy="421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02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Approximating Functions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480209"/>
              </p:ext>
            </p:extLst>
          </p:nvPr>
        </p:nvGraphicFramePr>
        <p:xfrm>
          <a:off x="2209800" y="2057400"/>
          <a:ext cx="22066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6" name="Equation" r:id="rId3" imgW="1562100" imgH="431800" progId="Equation.DSMT4">
                  <p:embed/>
                </p:oleObj>
              </mc:Choice>
              <mc:Fallback>
                <p:oleObj name="Equation" r:id="rId3" imgW="15621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22066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449380"/>
              </p:ext>
            </p:extLst>
          </p:nvPr>
        </p:nvGraphicFramePr>
        <p:xfrm>
          <a:off x="2895600" y="2743200"/>
          <a:ext cx="11096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7" name="Equation" r:id="rId5" imgW="698400" imgH="431640" progId="Equation.DSMT4">
                  <p:embed/>
                </p:oleObj>
              </mc:Choice>
              <mc:Fallback>
                <p:oleObj name="Equation" r:id="rId5" imgW="698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11096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72200" y="12954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W</a:t>
            </a:r>
            <a:r>
              <a:rPr lang="en-US" sz="1400" dirty="0" smtClean="0"/>
              <a:t> is a weighting function.  Integrating the weighting function times the residual over the domain equals 0</a:t>
            </a:r>
            <a:endParaRPr lang="en-US" sz="1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861544"/>
              </p:ext>
            </p:extLst>
          </p:nvPr>
        </p:nvGraphicFramePr>
        <p:xfrm>
          <a:off x="6096000" y="3124200"/>
          <a:ext cx="2443162" cy="145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8" name="Equation" r:id="rId7" imgW="1701720" imgH="1015920" progId="Equation.DSMT4">
                  <p:embed/>
                </p:oleObj>
              </mc:Choice>
              <mc:Fallback>
                <p:oleObj name="Equation" r:id="rId7" imgW="1701720" imgH="1015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124200"/>
                        <a:ext cx="2443162" cy="145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166353"/>
              </p:ext>
            </p:extLst>
          </p:nvPr>
        </p:nvGraphicFramePr>
        <p:xfrm>
          <a:off x="6096000" y="2249507"/>
          <a:ext cx="1535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" name="Equation" r:id="rId9" imgW="1143000" imgH="507960" progId="Equation.DSMT4">
                  <p:embed/>
                </p:oleObj>
              </mc:Choice>
              <mc:Fallback>
                <p:oleObj name="Equation" r:id="rId9" imgW="1143000" imgH="507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49507"/>
                        <a:ext cx="15351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693020"/>
              </p:ext>
            </p:extLst>
          </p:nvPr>
        </p:nvGraphicFramePr>
        <p:xfrm>
          <a:off x="1828800" y="1295400"/>
          <a:ext cx="37449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" name="Equation" r:id="rId11" imgW="3187440" imgH="533160" progId="Equation.DSMT4">
                  <p:embed/>
                </p:oleObj>
              </mc:Choice>
              <mc:Fallback>
                <p:oleObj name="Equation" r:id="rId11" imgW="3187440" imgH="533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5400"/>
                        <a:ext cx="3744913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779002"/>
              </p:ext>
            </p:extLst>
          </p:nvPr>
        </p:nvGraphicFramePr>
        <p:xfrm>
          <a:off x="1674019" y="3962400"/>
          <a:ext cx="39671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1" name="Equation" r:id="rId13" imgW="3377880" imgH="507960" progId="Equation.DSMT4">
                  <p:embed/>
                </p:oleObj>
              </mc:Choice>
              <mc:Fallback>
                <p:oleObj name="Equation" r:id="rId13" imgW="337788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019" y="3962400"/>
                        <a:ext cx="396716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012745"/>
              </p:ext>
            </p:extLst>
          </p:nvPr>
        </p:nvGraphicFramePr>
        <p:xfrm>
          <a:off x="1437481" y="5257800"/>
          <a:ext cx="44402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2" name="Equation" r:id="rId15" imgW="4431960" imgH="482400" progId="Equation.DSMT4">
                  <p:embed/>
                </p:oleObj>
              </mc:Choice>
              <mc:Fallback>
                <p:oleObj name="Equation" r:id="rId15" imgW="4431960" imgH="482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481" y="5257800"/>
                        <a:ext cx="44402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730756"/>
              </p:ext>
            </p:extLst>
          </p:nvPr>
        </p:nvGraphicFramePr>
        <p:xfrm>
          <a:off x="2286000" y="5867400"/>
          <a:ext cx="15367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3" name="Equation" r:id="rId17" imgW="1536700" imgH="482600" progId="Equation.DSMT4">
                  <p:embed/>
                </p:oleObj>
              </mc:Choice>
              <mc:Fallback>
                <p:oleObj name="Equation" r:id="rId17" imgW="1536700" imgH="482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867400"/>
                        <a:ext cx="15367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31439"/>
              </p:ext>
            </p:extLst>
          </p:nvPr>
        </p:nvGraphicFramePr>
        <p:xfrm>
          <a:off x="6248400" y="5181600"/>
          <a:ext cx="186055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4" name="Equation" r:id="rId19" imgW="1854200" imgH="1346200" progId="Equation.DSMT4">
                  <p:embed/>
                </p:oleObj>
              </mc:Choice>
              <mc:Fallback>
                <p:oleObj name="Equation" r:id="rId19" imgW="1854200" imgH="1346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181600"/>
                        <a:ext cx="186055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62000" y="4724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Galerkin</a:t>
            </a:r>
            <a:r>
              <a:rPr lang="en-US" dirty="0" smtClean="0"/>
              <a:t> Method W=N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Governing Equation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08219"/>
              </p:ext>
            </p:extLst>
          </p:nvPr>
        </p:nvGraphicFramePr>
        <p:xfrm>
          <a:off x="3352800" y="3402925"/>
          <a:ext cx="39687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3" imgW="2349360" imgH="431640" progId="Equation.DSMT4">
                  <p:embed/>
                </p:oleObj>
              </mc:Choice>
              <mc:Fallback>
                <p:oleObj name="Equation" r:id="rId3" imgW="234936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02925"/>
                        <a:ext cx="39687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430055"/>
              </p:ext>
            </p:extLst>
          </p:nvPr>
        </p:nvGraphicFramePr>
        <p:xfrm>
          <a:off x="1734637" y="3402925"/>
          <a:ext cx="12271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5" imgW="914400" imgH="507960" progId="Equation.DSMT4">
                  <p:embed/>
                </p:oleObj>
              </mc:Choice>
              <mc:Fallback>
                <p:oleObj name="Equation" r:id="rId5" imgW="914400" imgH="507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637" y="3402925"/>
                        <a:ext cx="12271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320952"/>
              </p:ext>
            </p:extLst>
          </p:nvPr>
        </p:nvGraphicFramePr>
        <p:xfrm>
          <a:off x="7086600" y="1363579"/>
          <a:ext cx="15367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7" imgW="1536700" imgH="482600" progId="Equation.DSMT4">
                  <p:embed/>
                </p:oleObj>
              </mc:Choice>
              <mc:Fallback>
                <p:oleObj name="Equation" r:id="rId7" imgW="1536700" imgH="482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363579"/>
                        <a:ext cx="15367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278417"/>
              </p:ext>
            </p:extLst>
          </p:nvPr>
        </p:nvGraphicFramePr>
        <p:xfrm>
          <a:off x="6934200" y="1981200"/>
          <a:ext cx="186055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9" imgW="1854200" imgH="1346200" progId="Equation.DSMT4">
                  <p:embed/>
                </p:oleObj>
              </mc:Choice>
              <mc:Fallback>
                <p:oleObj name="Equation" r:id="rId9" imgW="1854200" imgH="1346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81200"/>
                        <a:ext cx="186055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44196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equations and</a:t>
            </a:r>
            <a:r>
              <a:rPr lang="en-US" i="1" dirty="0" smtClean="0"/>
              <a:t> n </a:t>
            </a:r>
            <a:r>
              <a:rPr lang="en-US" dirty="0" smtClean="0"/>
              <a:t>unknowns</a:t>
            </a:r>
          </a:p>
          <a:p>
            <a:r>
              <a:rPr lang="en-US" dirty="0" smtClean="0"/>
              <a:t>Solve using MUMPS, PARDISO, SPOOLES, other</a:t>
            </a:r>
          </a:p>
          <a:p>
            <a:endParaRPr lang="en-US" dirty="0"/>
          </a:p>
          <a:p>
            <a:r>
              <a:rPr lang="en-US" dirty="0" smtClean="0"/>
              <a:t>Implemented as Direct Solvers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1371600"/>
            <a:ext cx="472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Multiply by Test function and integrate to get weak form.  Spatial derivative 1 lower order</a:t>
            </a:r>
          </a:p>
          <a:p>
            <a:pPr marL="342900" indent="-342900">
              <a:buAutoNum type="arabicPeriod"/>
            </a:pPr>
            <a:r>
              <a:rPr lang="en-US" dirty="0" smtClean="0"/>
              <a:t>Approximate functions for h and v</a:t>
            </a:r>
          </a:p>
          <a:p>
            <a:pPr marL="342900" indent="-342900">
              <a:buAutoNum type="arabicPeriod"/>
            </a:pPr>
            <a:r>
              <a:rPr lang="en-US" dirty="0" smtClean="0"/>
              <a:t>Integrate derivative of basis functions locally </a:t>
            </a:r>
          </a:p>
          <a:p>
            <a:pPr marL="342900" indent="-342900">
              <a:buAutoNum type="arabicPeriod"/>
            </a:pPr>
            <a:r>
              <a:rPr lang="en-US" dirty="0" smtClean="0"/>
              <a:t>Get equation for each node</a:t>
            </a:r>
          </a:p>
          <a:p>
            <a:pPr marL="342900" indent="-342900">
              <a:buAutoNum type="arabicPeriod"/>
            </a:pPr>
            <a:r>
              <a:rPr lang="en-US" dirty="0" smtClean="0"/>
              <a:t>Solve simultaneously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Galerkin</a:t>
            </a:r>
            <a:r>
              <a:rPr lang="en-US" sz="2000" dirty="0" smtClean="0"/>
              <a:t> FE with weak form of </a:t>
            </a:r>
            <a:r>
              <a:rPr lang="en-US" sz="2000" dirty="0"/>
              <a:t>g</a:t>
            </a:r>
            <a:r>
              <a:rPr lang="en-US" sz="2000" dirty="0" smtClean="0"/>
              <a:t>overning equation</a:t>
            </a:r>
          </a:p>
          <a:p>
            <a:r>
              <a:rPr lang="en-US" sz="2000" dirty="0" smtClean="0"/>
              <a:t>Basis </a:t>
            </a:r>
            <a:r>
              <a:rPr lang="en-US" sz="2000" dirty="0" err="1" smtClean="0"/>
              <a:t>functions</a:t>
            </a:r>
            <a:r>
              <a:rPr lang="en-US" sz="2000" dirty="0" err="1" smtClean="0">
                <a:sym typeface="Wingdings" pitchFamily="2" charset="2"/>
              </a:rPr>
              <a:t>element</a:t>
            </a:r>
            <a:r>
              <a:rPr lang="en-US" sz="2000" dirty="0" smtClean="0">
                <a:sym typeface="Wingdings" pitchFamily="2" charset="2"/>
              </a:rPr>
              <a:t> shape functions</a:t>
            </a:r>
          </a:p>
          <a:p>
            <a:r>
              <a:rPr lang="en-US" sz="2000" dirty="0" smtClean="0">
                <a:sym typeface="Wingdings" pitchFamily="2" charset="2"/>
              </a:rPr>
              <a:t>2</a:t>
            </a:r>
            <a:r>
              <a:rPr lang="en-US" sz="2000" baseline="30000" dirty="0" smtClean="0">
                <a:sym typeface="Wingdings" pitchFamily="2" charset="2"/>
              </a:rPr>
              <a:t>nd</a:t>
            </a:r>
            <a:r>
              <a:rPr lang="en-US" sz="2000" dirty="0" smtClean="0">
                <a:sym typeface="Wingdings" pitchFamily="2" charset="2"/>
              </a:rPr>
              <a:t> order Lagrange default.  3 nodes along each side.  Nodes shared, 2 per element.  </a:t>
            </a:r>
          </a:p>
          <a:p>
            <a:r>
              <a:rPr lang="en-US" sz="2000" dirty="0" smtClean="0">
                <a:sym typeface="Wingdings" pitchFamily="2" charset="2"/>
              </a:rPr>
              <a:t>Degrees of freedom = number of nodes = 2x number of elements for 2</a:t>
            </a:r>
            <a:r>
              <a:rPr lang="en-US" sz="2000" baseline="30000" dirty="0" smtClean="0">
                <a:sym typeface="Wingdings" pitchFamily="2" charset="2"/>
              </a:rPr>
              <a:t>nd</a:t>
            </a:r>
            <a:r>
              <a:rPr lang="en-US" sz="2000" dirty="0" smtClean="0">
                <a:sym typeface="Wingdings" pitchFamily="2" charset="2"/>
              </a:rPr>
              <a:t> order shape function</a:t>
            </a:r>
          </a:p>
          <a:p>
            <a:r>
              <a:rPr lang="en-US" sz="2000" dirty="0" smtClean="0">
                <a:sym typeface="Wingdings" pitchFamily="2" charset="2"/>
              </a:rPr>
              <a:t>Degrees of freedom sets the size of the problem.</a:t>
            </a:r>
          </a:p>
          <a:p>
            <a:r>
              <a:rPr lang="en-US" sz="2000" dirty="0" smtClean="0">
                <a:sym typeface="Wingdings" pitchFamily="2" charset="2"/>
              </a:rPr>
              <a:t>Many other types of elements available.  First-order=linear basis functions</a:t>
            </a:r>
          </a:p>
          <a:p>
            <a:r>
              <a:rPr lang="en-US" sz="2000" dirty="0" smtClean="0">
                <a:sym typeface="Wingdings" pitchFamily="2" charset="2"/>
              </a:rPr>
              <a:t>Some problems cannot be solved using one </a:t>
            </a:r>
            <a:r>
              <a:rPr lang="en-US" sz="2000" dirty="0" err="1" smtClean="0">
                <a:sym typeface="Wingdings" pitchFamily="2" charset="2"/>
              </a:rPr>
              <a:t>matrixmultiple</a:t>
            </a:r>
            <a:r>
              <a:rPr lang="en-US" sz="2000" dirty="0" smtClean="0">
                <a:sym typeface="Wingdings" pitchFamily="2" charset="2"/>
              </a:rPr>
              <a:t> unknowns, </a:t>
            </a:r>
            <a:r>
              <a:rPr lang="en-US" sz="2000" dirty="0" smtClean="0">
                <a:sym typeface="Wingdings" pitchFamily="2" charset="2"/>
              </a:rPr>
              <a:t>turbulent flow (P and v).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Segregate into groups of unknowns, iterate between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6553200" y="3200400"/>
            <a:ext cx="1524000" cy="1066800"/>
          </a:xfrm>
          <a:prstGeom prst="triangl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7000" y="4191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39000" y="3124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01000" y="4172552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34200" y="3581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4191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43800" y="3581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969759"/>
              </p:ext>
            </p:extLst>
          </p:nvPr>
        </p:nvGraphicFramePr>
        <p:xfrm>
          <a:off x="3160486" y="868776"/>
          <a:ext cx="14478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3" imgW="901440" imgH="583920" progId="Equation.DSMT4">
                  <p:embed/>
                </p:oleObj>
              </mc:Choice>
              <mc:Fallback>
                <p:oleObj name="Equation" r:id="rId3" imgW="90144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486" y="868776"/>
                        <a:ext cx="144780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173814"/>
              </p:ext>
            </p:extLst>
          </p:nvPr>
        </p:nvGraphicFramePr>
        <p:xfrm>
          <a:off x="1409700" y="1676400"/>
          <a:ext cx="990600" cy="874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5" imgW="482391" imgH="431613" progId="Equation.DSMT4">
                  <p:embed/>
                </p:oleObj>
              </mc:Choice>
              <mc:Fallback>
                <p:oleObj name="Equation" r:id="rId5" imgW="482391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676400"/>
                        <a:ext cx="990600" cy="8748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51261" y="241510"/>
            <a:ext cx="475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Conservation of Mass</a:t>
            </a:r>
            <a:endParaRPr lang="en-US" sz="3600" dirty="0"/>
          </a:p>
        </p:txBody>
      </p:sp>
      <p:sp>
        <p:nvSpPr>
          <p:cNvPr id="9" name="Freeform 8"/>
          <p:cNvSpPr/>
          <p:nvPr/>
        </p:nvSpPr>
        <p:spPr>
          <a:xfrm>
            <a:off x="7010400" y="304800"/>
            <a:ext cx="1963856" cy="927169"/>
          </a:xfrm>
          <a:custGeom>
            <a:avLst/>
            <a:gdLst>
              <a:gd name="connsiteX0" fmla="*/ 1065423 w 1770977"/>
              <a:gd name="connsiteY0" fmla="*/ 54021 h 800370"/>
              <a:gd name="connsiteX1" fmla="*/ 27198 w 1770977"/>
              <a:gd name="connsiteY1" fmla="*/ 73071 h 800370"/>
              <a:gd name="connsiteX2" fmla="*/ 427248 w 1770977"/>
              <a:gd name="connsiteY2" fmla="*/ 758871 h 800370"/>
              <a:gd name="connsiteX3" fmla="*/ 1741698 w 1770977"/>
              <a:gd name="connsiteY3" fmla="*/ 673146 h 800370"/>
              <a:gd name="connsiteX4" fmla="*/ 1313073 w 1770977"/>
              <a:gd name="connsiteY4" fmla="*/ 254046 h 800370"/>
              <a:gd name="connsiteX5" fmla="*/ 998748 w 1770977"/>
              <a:gd name="connsiteY5" fmla="*/ 377871 h 800370"/>
              <a:gd name="connsiteX6" fmla="*/ 1065423 w 1770977"/>
              <a:gd name="connsiteY6" fmla="*/ 54021 h 800370"/>
              <a:gd name="connsiteX0" fmla="*/ 624513 w 1749167"/>
              <a:gd name="connsiteY0" fmla="*/ 26821 h 849370"/>
              <a:gd name="connsiteX1" fmla="*/ 5388 w 1749167"/>
              <a:gd name="connsiteY1" fmla="*/ 122071 h 849370"/>
              <a:gd name="connsiteX2" fmla="*/ 405438 w 1749167"/>
              <a:gd name="connsiteY2" fmla="*/ 807871 h 849370"/>
              <a:gd name="connsiteX3" fmla="*/ 1719888 w 1749167"/>
              <a:gd name="connsiteY3" fmla="*/ 722146 h 849370"/>
              <a:gd name="connsiteX4" fmla="*/ 1291263 w 1749167"/>
              <a:gd name="connsiteY4" fmla="*/ 303046 h 849370"/>
              <a:gd name="connsiteX5" fmla="*/ 976938 w 1749167"/>
              <a:gd name="connsiteY5" fmla="*/ 426871 h 849370"/>
              <a:gd name="connsiteX6" fmla="*/ 624513 w 1749167"/>
              <a:gd name="connsiteY6" fmla="*/ 26821 h 849370"/>
              <a:gd name="connsiteX0" fmla="*/ 813875 w 1963856"/>
              <a:gd name="connsiteY0" fmla="*/ 30290 h 927169"/>
              <a:gd name="connsiteX1" fmla="*/ 194750 w 1963856"/>
              <a:gd name="connsiteY1" fmla="*/ 125540 h 927169"/>
              <a:gd name="connsiteX2" fmla="*/ 137600 w 1963856"/>
              <a:gd name="connsiteY2" fmla="*/ 897065 h 927169"/>
              <a:gd name="connsiteX3" fmla="*/ 1909250 w 1963856"/>
              <a:gd name="connsiteY3" fmla="*/ 725615 h 927169"/>
              <a:gd name="connsiteX4" fmla="*/ 1480625 w 1963856"/>
              <a:gd name="connsiteY4" fmla="*/ 306515 h 927169"/>
              <a:gd name="connsiteX5" fmla="*/ 1166300 w 1963856"/>
              <a:gd name="connsiteY5" fmla="*/ 430340 h 927169"/>
              <a:gd name="connsiteX6" fmla="*/ 813875 w 1963856"/>
              <a:gd name="connsiteY6" fmla="*/ 30290 h 92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3856" h="927169">
                <a:moveTo>
                  <a:pt x="813875" y="30290"/>
                </a:moveTo>
                <a:cubicBezTo>
                  <a:pt x="651950" y="-20510"/>
                  <a:pt x="307463" y="-18923"/>
                  <a:pt x="194750" y="125540"/>
                </a:cubicBezTo>
                <a:cubicBezTo>
                  <a:pt x="82037" y="270003"/>
                  <a:pt x="-148150" y="797053"/>
                  <a:pt x="137600" y="897065"/>
                </a:cubicBezTo>
                <a:cubicBezTo>
                  <a:pt x="423350" y="997077"/>
                  <a:pt x="1685413" y="824040"/>
                  <a:pt x="1909250" y="725615"/>
                </a:cubicBezTo>
                <a:cubicBezTo>
                  <a:pt x="2133088" y="627190"/>
                  <a:pt x="1604450" y="355727"/>
                  <a:pt x="1480625" y="306515"/>
                </a:cubicBezTo>
                <a:cubicBezTo>
                  <a:pt x="1356800" y="257303"/>
                  <a:pt x="1277425" y="476378"/>
                  <a:pt x="1166300" y="430340"/>
                </a:cubicBezTo>
                <a:cubicBezTo>
                  <a:pt x="1055175" y="384302"/>
                  <a:pt x="975800" y="81090"/>
                  <a:pt x="813875" y="30290"/>
                </a:cubicBezTo>
                <a:close/>
              </a:path>
            </a:pathLst>
          </a:cu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96200" y="990600"/>
            <a:ext cx="152400" cy="152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752600" y="2901649"/>
            <a:ext cx="49858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000" dirty="0" err="1">
                <a:latin typeface="Symbol" pitchFamily="18" charset="2"/>
                <a:ea typeface="Times New Roman" pitchFamily="18" charset="0"/>
                <a:cs typeface="Times New Roman" pitchFamily="18" charset="0"/>
              </a:rPr>
              <a:t>rf</a:t>
            </a:r>
            <a:r>
              <a:rPr lang="en-US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2000" baseline="-30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244685"/>
              </p:ext>
            </p:extLst>
          </p:nvPr>
        </p:nvGraphicFramePr>
        <p:xfrm>
          <a:off x="3429000" y="2853753"/>
          <a:ext cx="1720984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7" imgW="1231366" imgH="507780" progId="Equation.DSMT4">
                  <p:embed/>
                </p:oleObj>
              </mc:Choice>
              <mc:Fallback>
                <p:oleObj name="Equation" r:id="rId7" imgW="1231366" imgH="507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53753"/>
                        <a:ext cx="1720984" cy="66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90326"/>
              </p:ext>
            </p:extLst>
          </p:nvPr>
        </p:nvGraphicFramePr>
        <p:xfrm>
          <a:off x="4278200" y="3501104"/>
          <a:ext cx="2722245" cy="772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9" imgW="1790700" imgH="508000" progId="Equation.DSMT4">
                  <p:embed/>
                </p:oleObj>
              </mc:Choice>
              <mc:Fallback>
                <p:oleObj name="Equation" r:id="rId9" imgW="17907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200" y="3501104"/>
                        <a:ext cx="2722245" cy="772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2" name="Picture 1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12"/>
          <a:stretch/>
        </p:blipFill>
        <p:spPr bwMode="auto">
          <a:xfrm>
            <a:off x="914400" y="3501104"/>
            <a:ext cx="3352800" cy="52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514186"/>
              </p:ext>
            </p:extLst>
          </p:nvPr>
        </p:nvGraphicFramePr>
        <p:xfrm>
          <a:off x="3187699" y="5562600"/>
          <a:ext cx="263676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12" imgW="1384200" imgH="393480" progId="Equation.DSMT4">
                  <p:embed/>
                </p:oleObj>
              </mc:Choice>
              <mc:Fallback>
                <p:oleObj name="Equation" r:id="rId12" imgW="1384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699" y="5562600"/>
                        <a:ext cx="2636761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5" name="Picture 15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75"/>
          <a:stretch/>
        </p:blipFill>
        <p:spPr bwMode="auto">
          <a:xfrm>
            <a:off x="1143000" y="4999604"/>
            <a:ext cx="1787339" cy="375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086553"/>
              </p:ext>
            </p:extLst>
          </p:nvPr>
        </p:nvGraphicFramePr>
        <p:xfrm>
          <a:off x="5445125" y="2901649"/>
          <a:ext cx="1301750" cy="661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Equation" r:id="rId15" imgW="774360" imgH="393480" progId="Equation.DSMT4">
                  <p:embed/>
                </p:oleObj>
              </mc:Choice>
              <mc:Fallback>
                <p:oleObj name="Equation" r:id="rId15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45125" y="2901649"/>
                        <a:ext cx="1301750" cy="661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2819400"/>
            <a:ext cx="266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Storage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Advective</a:t>
            </a:r>
            <a:r>
              <a:rPr lang="en-US" dirty="0" smtClean="0"/>
              <a:t> Flux</a:t>
            </a:r>
          </a:p>
          <a:p>
            <a:endParaRPr lang="en-US" dirty="0"/>
          </a:p>
          <a:p>
            <a:r>
              <a:rPr lang="en-US" dirty="0" smtClean="0"/>
              <a:t>No Diffusive Flux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Source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Governing</a:t>
            </a:r>
            <a:endParaRPr lang="en-US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383456" y="1600200"/>
            <a:ext cx="2590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Symbol" pitchFamily="18" charset="2"/>
                <a:ea typeface="Times New Roman" pitchFamily="18" charset="0"/>
                <a:cs typeface="Times New Roman" pitchFamily="18" charset="0"/>
              </a:rPr>
              <a:t>r:  </a:t>
            </a:r>
            <a:r>
              <a:rPr lang="en-US" sz="1400" dirty="0" smtClean="0">
                <a:ea typeface="Times New Roman" pitchFamily="18" charset="0"/>
                <a:cs typeface="Times New Roman" pitchFamily="18" charset="0"/>
              </a:rPr>
              <a:t>fluid density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Symbol" pitchFamily="18" charset="2"/>
                <a:ea typeface="Times New Roman" pitchFamily="18" charset="0"/>
                <a:cs typeface="Times New Roman" pitchFamily="18" charset="0"/>
              </a:rPr>
              <a:t>F:  </a:t>
            </a:r>
            <a:r>
              <a:rPr lang="en-US" sz="1400" dirty="0" smtClean="0">
                <a:ea typeface="Times New Roman" pitchFamily="18" charset="0"/>
                <a:cs typeface="Times New Roman" pitchFamily="18" charset="0"/>
              </a:rPr>
              <a:t>porosity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smtClean="0"/>
              <a:t>:  degree of saturation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182566"/>
              </p:ext>
            </p:extLst>
          </p:nvPr>
        </p:nvGraphicFramePr>
        <p:xfrm>
          <a:off x="7251700" y="5137150"/>
          <a:ext cx="1041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17" imgW="507960" imgH="482400" progId="Equation.DSMT4">
                  <p:embed/>
                </p:oleObj>
              </mc:Choice>
              <mc:Fallback>
                <p:oleObj name="Equation" r:id="rId17" imgW="50796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00" y="5137150"/>
                        <a:ext cx="10414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7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894967"/>
              </p:ext>
            </p:extLst>
          </p:nvPr>
        </p:nvGraphicFramePr>
        <p:xfrm>
          <a:off x="3505200" y="152400"/>
          <a:ext cx="2092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2" name="Equation" r:id="rId3" imgW="1091880" imgH="393480" progId="Equation.DSMT4">
                  <p:embed/>
                </p:oleObj>
              </mc:Choice>
              <mc:Fallback>
                <p:oleObj name="Equation" r:id="rId3" imgW="1091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52400"/>
                        <a:ext cx="2092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3651215"/>
                  </p:ext>
                </p:extLst>
              </p:nvPr>
            </p:nvGraphicFramePr>
            <p:xfrm>
              <a:off x="76200" y="1143000"/>
              <a:ext cx="8991602" cy="548827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0276"/>
                    <a:gridCol w="852652"/>
                    <a:gridCol w="730208"/>
                    <a:gridCol w="765878"/>
                    <a:gridCol w="436222"/>
                    <a:gridCol w="1846489"/>
                    <a:gridCol w="1204232"/>
                    <a:gridCol w="1605645"/>
                  </a:tblGrid>
                  <a:tr h="521015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Quantity Conserved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en-US" sz="18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Symbol" panose="05050102010706020507" pitchFamily="18" charset="2"/>
                              <a:cs typeface="Times New Roman" panose="02020603050405020304" pitchFamily="18" charset="0"/>
                            </a:rPr>
                            <a:t>G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advect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Symbol" panose="05050102010706020507" pitchFamily="18" charset="2"/>
                              <a:cs typeface="Times New Roman" panose="02020603050405020304" pitchFamily="18" charset="0"/>
                            </a:rPr>
                            <a:t>G 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diffuse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ESSTIXThirteen" panose="00000400000000000000" pitchFamily="2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endParaRPr lang="en-US" sz="1400" dirty="0">
                            <a:latin typeface="ESSTIXThirteen" panose="00000400000000000000" pitchFamily="2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Conservation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Constitutive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Governing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53279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endParaRPr lang="en-US" sz="1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200" smtClean="0">
                                    <a:latin typeface="Cambria Math"/>
                                  </a:rPr>
                                  <m:t>𝜌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i="1" kern="120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400" i="1" kern="120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kern="1200">
                                            <a:latin typeface="Cambria Math"/>
                                          </a:rPr>
                                          <m:t>𝑀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1400" i="1" kern="120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400" i="1" kern="1200" smtClean="0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kern="1200">
                                                    <a:latin typeface="Cambria Math"/>
                                                  </a:rPr>
                                                  <m:t>𝐿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kern="1200">
                                                    <a:latin typeface="Cambria Math"/>
                                                  </a:rPr>
                                                  <m:t>𝑐</m:t>
                                                </m:r>
                                              </m:sub>
                                            </m:sSub>
                                          </m:e>
                                          <m:sup>
                                            <m:r>
                                              <a:rPr lang="en-US" sz="1400" kern="1200"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Symbol" panose="05050102010706020507" pitchFamily="18" charset="2"/>
                            </a:rPr>
                            <a:t>   </a:t>
                          </a:r>
                          <a:r>
                            <a:rPr lang="en-US" sz="1400" dirty="0" err="1" smtClean="0">
                              <a:latin typeface="Symbol" panose="05050102010706020507" pitchFamily="18" charset="2"/>
                            </a:rPr>
                            <a:t>r</a:t>
                          </a:r>
                          <a:r>
                            <a:rPr lang="en-US" sz="1400" b="1" dirty="0" err="1" smtClean="0"/>
                            <a:t>q</a:t>
                          </a:r>
                          <a:endParaRPr lang="en-US" sz="1400" b="1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>
                            <a:latin typeface="ESSTIXThirteen" panose="00000400000000000000" pitchFamily="2" charset="0"/>
                          </a:endParaRPr>
                        </a:p>
                        <a:p>
                          <a:r>
                            <a:rPr lang="en-US" dirty="0" smtClean="0">
                              <a:latin typeface="ESSTIXThirteen" panose="00000400000000000000" pitchFamily="2" charset="0"/>
                            </a:rPr>
                            <a:t>M</a:t>
                          </a:r>
                          <a:endParaRPr lang="en-US" dirty="0">
                            <a:latin typeface="ESSTIXThirteen" panose="000004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2930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Momentum fluid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Mv</a:t>
                          </a:r>
                          <a:endParaRPr lang="en-US" sz="140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-</a:t>
                          </a:r>
                          <a:r>
                            <a:rPr lang="en-US" sz="2000" b="1" dirty="0" smtClean="0">
                              <a:latin typeface="Symbol" panose="05050102010706020507" pitchFamily="18" charset="2"/>
                            </a:rPr>
                            <a:t>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64827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Momentum </a:t>
                          </a: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fluid</a:t>
                          </a:r>
                          <a:r>
                            <a:rPr lang="en-US" sz="14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in pores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Mv</a:t>
                          </a:r>
                          <a:endParaRPr lang="en-US" sz="140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-</a:t>
                          </a:r>
                          <a:r>
                            <a:rPr lang="en-US" sz="1800" b="1" dirty="0" smtClean="0">
                              <a:latin typeface="Symbol" panose="05050102010706020507" pitchFamily="18" charset="2"/>
                            </a:rPr>
                            <a:t>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29305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Reactions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sz="1400" baseline="-250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endParaRPr lang="en-US" sz="1400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ESSTIXThirteen" panose="00000400000000000000" pitchFamily="2" charset="0"/>
                            </a:rPr>
                            <a:t>R</a:t>
                          </a:r>
                          <a:endParaRPr lang="en-US" dirty="0" smtClean="0">
                            <a:latin typeface="ESSTIXThirteen" panose="000004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13099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Dissolved </a:t>
                          </a: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 in fluid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sz="1400" baseline="-250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/>
                          <a:endParaRPr lang="en-US" sz="1400" b="0" i="1" kern="1200" dirty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  <a:p>
                          <a:pPr marL="0" indent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kern="12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lang="en-US" sz="1400" b="1" kern="12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𝐪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ESSTIXThirteen" panose="00000400000000000000" pitchFamily="2" charset="0"/>
                            </a:rPr>
                            <a:t>R</a:t>
                          </a:r>
                          <a:endParaRPr lang="en-US" dirty="0" smtClean="0">
                            <a:latin typeface="ESSTIXThirteen" panose="000004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53922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Heat energy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1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ESSTIXThirteen" panose="00000400000000000000" pitchFamily="2" charset="0"/>
                            </a:rPr>
                            <a:t>S</a:t>
                          </a:r>
                          <a:endParaRPr lang="en-US" dirty="0">
                            <a:latin typeface="ESSTIXThirteen" panose="000004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55103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Momentum</a:t>
                          </a:r>
                          <a:r>
                            <a:rPr lang="en-US" sz="14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solid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Mv</a:t>
                          </a:r>
                          <a:endParaRPr lang="en-US" sz="140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-</a:t>
                          </a:r>
                          <a:r>
                            <a:rPr lang="en-US" sz="1800" b="1" dirty="0" smtClean="0">
                              <a:latin typeface="Symbol" panose="05050102010706020507" pitchFamily="18" charset="2"/>
                            </a:rPr>
                            <a:t>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3651215"/>
                  </p:ext>
                </p:extLst>
              </p:nvPr>
            </p:nvGraphicFramePr>
            <p:xfrm>
              <a:off x="76200" y="1143000"/>
              <a:ext cx="8991602" cy="548827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0276"/>
                    <a:gridCol w="852652"/>
                    <a:gridCol w="730208"/>
                    <a:gridCol w="765878"/>
                    <a:gridCol w="436222"/>
                    <a:gridCol w="1846489"/>
                    <a:gridCol w="1204232"/>
                    <a:gridCol w="1605645"/>
                  </a:tblGrid>
                  <a:tr h="521015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Quantity Conserved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en-US" sz="18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Symbol" panose="05050102010706020507" pitchFamily="18" charset="2"/>
                              <a:cs typeface="Times New Roman" panose="02020603050405020304" pitchFamily="18" charset="0"/>
                            </a:rPr>
                            <a:t>G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advect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Symbol" panose="05050102010706020507" pitchFamily="18" charset="2"/>
                              <a:cs typeface="Times New Roman" panose="02020603050405020304" pitchFamily="18" charset="0"/>
                            </a:rPr>
                            <a:t>G 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diffuse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ESSTIXThirteen" panose="00000400000000000000" pitchFamily="2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endParaRPr lang="en-US" sz="1400" dirty="0">
                            <a:latin typeface="ESSTIXThirteen" panose="00000400000000000000" pitchFamily="2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Conservation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Constitutive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Governing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53279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endParaRPr lang="en-US" sz="1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82143" t="-72581" r="-772143" b="-557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latin typeface="Symbol" panose="05050102010706020507" pitchFamily="18" charset="2"/>
                            </a:rPr>
                            <a:t>   </a:t>
                          </a:r>
                          <a:r>
                            <a:rPr lang="en-US" sz="1400" dirty="0" err="1" smtClean="0">
                              <a:latin typeface="Symbol" panose="05050102010706020507" pitchFamily="18" charset="2"/>
                            </a:rPr>
                            <a:t>r</a:t>
                          </a:r>
                          <a:r>
                            <a:rPr lang="en-US" sz="1400" b="1" dirty="0" err="1" smtClean="0"/>
                            <a:t>q</a:t>
                          </a:r>
                          <a:endParaRPr lang="en-US" sz="1400" b="1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>
                            <a:latin typeface="ESSTIXThirteen" panose="00000400000000000000" pitchFamily="2" charset="0"/>
                          </a:endParaRPr>
                        </a:p>
                        <a:p>
                          <a:r>
                            <a:rPr lang="en-US" dirty="0" smtClean="0">
                              <a:latin typeface="ESSTIXThirteen" panose="00000400000000000000" pitchFamily="2" charset="0"/>
                            </a:rPr>
                            <a:t>M</a:t>
                          </a:r>
                          <a:endParaRPr lang="en-US" dirty="0">
                            <a:latin typeface="ESSTIXThirteen" panose="000004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2930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Momentum fluid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Mv</a:t>
                          </a:r>
                          <a:endParaRPr lang="en-US" sz="140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-</a:t>
                          </a:r>
                          <a:r>
                            <a:rPr lang="en-US" sz="2000" b="1" dirty="0" smtClean="0">
                              <a:latin typeface="Symbol" panose="05050102010706020507" pitchFamily="18" charset="2"/>
                            </a:rPr>
                            <a:t>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64827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Momentum </a:t>
                          </a: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fluid</a:t>
                          </a:r>
                          <a:r>
                            <a:rPr lang="en-US" sz="14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in pores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Mv</a:t>
                          </a:r>
                          <a:endParaRPr lang="en-US" sz="140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-</a:t>
                          </a:r>
                          <a:r>
                            <a:rPr lang="en-US" sz="1800" b="1" dirty="0" smtClean="0">
                              <a:latin typeface="Symbol" panose="05050102010706020507" pitchFamily="18" charset="2"/>
                            </a:rPr>
                            <a:t>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29305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Reactions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sz="1400" baseline="-250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endParaRPr lang="en-US" sz="1400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ESSTIXThirteen" panose="00000400000000000000" pitchFamily="2" charset="0"/>
                            </a:rPr>
                            <a:t>R</a:t>
                          </a:r>
                          <a:endParaRPr lang="en-US" dirty="0" smtClean="0">
                            <a:latin typeface="ESSTIXThirteen" panose="000004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13099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Dissolved </a:t>
                          </a: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 in fluid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sz="1400" baseline="-250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29167" t="-477778" r="-800833" b="-1957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ESSTIXThirteen" panose="00000400000000000000" pitchFamily="2" charset="0"/>
                            </a:rPr>
                            <a:t>R</a:t>
                          </a:r>
                          <a:endParaRPr lang="en-US" dirty="0" smtClean="0">
                            <a:latin typeface="ESSTIXThirteen" panose="000004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53922"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Heat energy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1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ESSTIXThirteen" panose="00000400000000000000" pitchFamily="2" charset="0"/>
                            </a:rPr>
                            <a:t>S</a:t>
                          </a:r>
                          <a:endParaRPr lang="en-US" dirty="0">
                            <a:latin typeface="ESSTIXThirteen" panose="000004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Momentum</a:t>
                          </a:r>
                          <a:r>
                            <a:rPr lang="en-US" sz="14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solid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Mv</a:t>
                          </a:r>
                          <a:endParaRPr lang="en-US" sz="140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-</a:t>
                          </a:r>
                          <a:r>
                            <a:rPr lang="en-US" sz="1800" b="1" dirty="0" smtClean="0">
                              <a:latin typeface="Symbol" panose="05050102010706020507" pitchFamily="18" charset="2"/>
                            </a:rPr>
                            <a:t>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047249"/>
              </p:ext>
            </p:extLst>
          </p:nvPr>
        </p:nvGraphicFramePr>
        <p:xfrm>
          <a:off x="4643387" y="1805957"/>
          <a:ext cx="15208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3" name="Equation" r:id="rId6" imgW="1295280" imgH="393480" progId="Equation.DSMT4">
                  <p:embed/>
                </p:oleObj>
              </mc:Choice>
              <mc:Fallback>
                <p:oleObj name="Equation" r:id="rId6" imgW="12952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387" y="1805957"/>
                        <a:ext cx="15208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868660"/>
              </p:ext>
            </p:extLst>
          </p:nvPr>
        </p:nvGraphicFramePr>
        <p:xfrm>
          <a:off x="1676400" y="2502075"/>
          <a:ext cx="685800" cy="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4" name="Equation" r:id="rId8" imgW="609480" imgH="482400" progId="Equation.DSMT4">
                  <p:embed/>
                </p:oleObj>
              </mc:Choice>
              <mc:Fallback>
                <p:oleObj name="Equation" r:id="rId8" imgW="60948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02075"/>
                        <a:ext cx="685800" cy="53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676486"/>
              </p:ext>
            </p:extLst>
          </p:nvPr>
        </p:nvGraphicFramePr>
        <p:xfrm>
          <a:off x="2590800" y="2684578"/>
          <a:ext cx="381000" cy="204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5" name="Equation" r:id="rId10" imgW="304560" imgH="164880" progId="Equation.DSMT4">
                  <p:embed/>
                </p:oleObj>
              </mc:Choice>
              <mc:Fallback>
                <p:oleObj name="Equation" r:id="rId10" imgW="30456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84578"/>
                        <a:ext cx="381000" cy="2046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210551"/>
              </p:ext>
            </p:extLst>
          </p:nvPr>
        </p:nvGraphicFramePr>
        <p:xfrm>
          <a:off x="4484601" y="2541087"/>
          <a:ext cx="17557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6" name="Equation" r:id="rId12" imgW="1726920" imgH="393480" progId="Equation.DSMT4">
                  <p:embed/>
                </p:oleObj>
              </mc:Choice>
              <mc:Fallback>
                <p:oleObj name="Equation" r:id="rId12" imgW="172692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01" y="2541087"/>
                        <a:ext cx="175577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976424"/>
              </p:ext>
            </p:extLst>
          </p:nvPr>
        </p:nvGraphicFramePr>
        <p:xfrm>
          <a:off x="6285461" y="2525379"/>
          <a:ext cx="1170269" cy="348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7" name="Equation" r:id="rId14" imgW="1701800" imgH="508000" progId="Equation.DSMT4">
                  <p:embed/>
                </p:oleObj>
              </mc:Choice>
              <mc:Fallback>
                <p:oleObj name="Equation" r:id="rId14" imgW="17018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5461" y="2525379"/>
                        <a:ext cx="1170269" cy="348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246604"/>
              </p:ext>
            </p:extLst>
          </p:nvPr>
        </p:nvGraphicFramePr>
        <p:xfrm>
          <a:off x="7514521" y="2590800"/>
          <a:ext cx="1371600" cy="25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8" name="Equation" r:id="rId16" imgW="2145369" imgH="393529" progId="Equation.DSMT4">
                  <p:embed/>
                </p:oleObj>
              </mc:Choice>
              <mc:Fallback>
                <p:oleObj name="Equation" r:id="rId16" imgW="2145369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4521" y="2590800"/>
                        <a:ext cx="1371600" cy="255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852212"/>
              </p:ext>
            </p:extLst>
          </p:nvPr>
        </p:nvGraphicFramePr>
        <p:xfrm>
          <a:off x="1676400" y="3206293"/>
          <a:ext cx="6858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9" name="Equation" r:id="rId18" imgW="609480" imgH="482400" progId="Equation.DSMT4">
                  <p:embed/>
                </p:oleObj>
              </mc:Choice>
              <mc:Fallback>
                <p:oleObj name="Equation" r:id="rId18" imgW="60948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06293"/>
                        <a:ext cx="6858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092832"/>
              </p:ext>
            </p:extLst>
          </p:nvPr>
        </p:nvGraphicFramePr>
        <p:xfrm>
          <a:off x="2667000" y="3387296"/>
          <a:ext cx="335093" cy="180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0" name="Equation" r:id="rId20" imgW="304560" imgH="164880" progId="Equation.DSMT4">
                  <p:embed/>
                </p:oleObj>
              </mc:Choice>
              <mc:Fallback>
                <p:oleObj name="Equation" r:id="rId20" imgW="30456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87296"/>
                        <a:ext cx="335093" cy="180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57465"/>
              </p:ext>
            </p:extLst>
          </p:nvPr>
        </p:nvGraphicFramePr>
        <p:xfrm>
          <a:off x="4800600" y="3368866"/>
          <a:ext cx="820737" cy="17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1" name="Equation" r:id="rId22" imgW="863280" imgH="177480" progId="Equation.DSMT4">
                  <p:embed/>
                </p:oleObj>
              </mc:Choice>
              <mc:Fallback>
                <p:oleObj name="Equation" r:id="rId22" imgW="86328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368866"/>
                        <a:ext cx="820737" cy="17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930605"/>
              </p:ext>
            </p:extLst>
          </p:nvPr>
        </p:nvGraphicFramePr>
        <p:xfrm>
          <a:off x="7619999" y="3272476"/>
          <a:ext cx="1295400" cy="408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2" name="Equation" r:id="rId24" imgW="1346040" imgH="419040" progId="Equation.DSMT4">
                  <p:embed/>
                </p:oleObj>
              </mc:Choice>
              <mc:Fallback>
                <p:oleObj name="Equation" r:id="rId24" imgW="134604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999" y="3272476"/>
                        <a:ext cx="1295400" cy="408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478183"/>
              </p:ext>
            </p:extLst>
          </p:nvPr>
        </p:nvGraphicFramePr>
        <p:xfrm>
          <a:off x="6333133" y="3262697"/>
          <a:ext cx="103500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3" name="Equation" r:id="rId26" imgW="1612800" imgH="469800" progId="Equation.DSMT4">
                  <p:embed/>
                </p:oleObj>
              </mc:Choice>
              <mc:Fallback>
                <p:oleObj name="Equation" r:id="rId26" imgW="1612800" imgH="4698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3133" y="3262697"/>
                        <a:ext cx="103500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263236" y="2898814"/>
            <a:ext cx="2693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Viscous </a:t>
            </a:r>
            <a:r>
              <a:rPr lang="en-US" sz="1200" dirty="0" smtClean="0"/>
              <a:t>fluid             </a:t>
            </a:r>
            <a:r>
              <a:rPr lang="en-US" sz="1200" dirty="0" smtClean="0"/>
              <a:t>       </a:t>
            </a:r>
            <a:r>
              <a:rPr lang="en-US" sz="1200" dirty="0" err="1" smtClean="0"/>
              <a:t>Navier</a:t>
            </a:r>
            <a:r>
              <a:rPr lang="en-US" sz="1200" dirty="0" smtClean="0"/>
              <a:t> Stokes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664242" y="3567497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Slow, steady                    </a:t>
            </a:r>
            <a:r>
              <a:rPr lang="en-US" sz="1200" dirty="0" smtClean="0"/>
              <a:t>     </a:t>
            </a:r>
            <a:r>
              <a:rPr lang="en-US" sz="1200" dirty="0" smtClean="0"/>
              <a:t>Pore Average              </a:t>
            </a:r>
            <a:r>
              <a:rPr lang="en-US" sz="1200" dirty="0" smtClean="0"/>
              <a:t>      Darcy’s </a:t>
            </a:r>
            <a:r>
              <a:rPr lang="en-US" sz="1200" dirty="0" smtClean="0"/>
              <a:t>Law</a:t>
            </a:r>
            <a:endParaRPr lang="en-US" sz="12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976696"/>
              </p:ext>
            </p:extLst>
          </p:nvPr>
        </p:nvGraphicFramePr>
        <p:xfrm>
          <a:off x="7609970" y="1705822"/>
          <a:ext cx="1066800" cy="365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4" name="Equation" r:id="rId28" imgW="1167893" imgH="393529" progId="Equation.DSMT4">
                  <p:embed/>
                </p:oleObj>
              </mc:Choice>
              <mc:Fallback>
                <p:oleObj name="Equation" r:id="rId28" imgW="1167893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9970" y="1705822"/>
                        <a:ext cx="1066800" cy="365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513035"/>
              </p:ext>
            </p:extLst>
          </p:nvPr>
        </p:nvGraphicFramePr>
        <p:xfrm>
          <a:off x="1752600" y="3913885"/>
          <a:ext cx="533400" cy="475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5" name="Equation" r:id="rId30" imgW="533160" imgH="482400" progId="Equation.DSMT4">
                  <p:embed/>
                </p:oleObj>
              </mc:Choice>
              <mc:Fallback>
                <p:oleObj name="Equation" r:id="rId30" imgW="53316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13885"/>
                        <a:ext cx="533400" cy="475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32482"/>
              </p:ext>
            </p:extLst>
          </p:nvPr>
        </p:nvGraphicFramePr>
        <p:xfrm>
          <a:off x="4953000" y="4003229"/>
          <a:ext cx="6286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6" name="Equation" r:id="rId32" imgW="672840" imgH="393480" progId="Equation.DSMT4">
                  <p:embed/>
                </p:oleObj>
              </mc:Choice>
              <mc:Fallback>
                <p:oleObj name="Equation" r:id="rId32" imgW="67284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003229"/>
                        <a:ext cx="62865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647052"/>
              </p:ext>
            </p:extLst>
          </p:nvPr>
        </p:nvGraphicFramePr>
        <p:xfrm>
          <a:off x="1752600" y="4700973"/>
          <a:ext cx="533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7" name="Equation" r:id="rId34" imgW="533169" imgH="482391" progId="Equation.DSMT4">
                  <p:embed/>
                </p:oleObj>
              </mc:Choice>
              <mc:Fallback>
                <p:oleObj name="Equation" r:id="rId34" imgW="533169" imgH="482391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00973"/>
                        <a:ext cx="533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96345913"/>
              </p:ext>
            </p:extLst>
          </p:nvPr>
        </p:nvGraphicFramePr>
        <p:xfrm>
          <a:off x="3276600" y="4795747"/>
          <a:ext cx="611187" cy="28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8" name="Equation" r:id="rId35" imgW="431640" imgH="203040" progId="Equation.DSMT4">
                  <p:embed/>
                </p:oleObj>
              </mc:Choice>
              <mc:Fallback>
                <p:oleObj name="Equation" r:id="rId35" imgW="431640" imgH="203040" progId="Equation.DSMT4">
                  <p:embed/>
                  <p:pic>
                    <p:nvPicPr>
                      <p:cNvPr id="0" name="Objec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95747"/>
                        <a:ext cx="611187" cy="286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774915"/>
              </p:ext>
            </p:extLst>
          </p:nvPr>
        </p:nvGraphicFramePr>
        <p:xfrm>
          <a:off x="4572000" y="4742176"/>
          <a:ext cx="1495425" cy="335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9" name="Equation" r:id="rId37" imgW="1777680" imgH="393480" progId="Equation.DSMT4">
                  <p:embed/>
                </p:oleObj>
              </mc:Choice>
              <mc:Fallback>
                <p:oleObj name="Equation" r:id="rId37" imgW="17776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42176"/>
                        <a:ext cx="1495425" cy="335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297013"/>
              </p:ext>
            </p:extLst>
          </p:nvPr>
        </p:nvGraphicFramePr>
        <p:xfrm>
          <a:off x="1676400" y="5320961"/>
          <a:ext cx="7667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0" name="Equation" r:id="rId39" imgW="736560" imgH="482400" progId="Equation.DSMT4">
                  <p:embed/>
                </p:oleObj>
              </mc:Choice>
              <mc:Fallback>
                <p:oleObj name="Equation" r:id="rId39" imgW="73656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20961"/>
                        <a:ext cx="7667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03714666"/>
              </p:ext>
            </p:extLst>
          </p:nvPr>
        </p:nvGraphicFramePr>
        <p:xfrm>
          <a:off x="2590800" y="5486400"/>
          <a:ext cx="484909" cy="269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1" name="Equation" r:id="rId41" imgW="431640" imgH="241200" progId="Equation.DSMT4">
                  <p:embed/>
                </p:oleObj>
              </mc:Choice>
              <mc:Fallback>
                <p:oleObj name="Equation" r:id="rId41" imgW="431640" imgH="241200" progId="Equation.DSMT4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86400"/>
                        <a:ext cx="484909" cy="269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61499108"/>
              </p:ext>
            </p:extLst>
          </p:nvPr>
        </p:nvGraphicFramePr>
        <p:xfrm>
          <a:off x="3279810" y="5410199"/>
          <a:ext cx="6968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2" name="Equation" r:id="rId43" imgW="520560" imgH="228600" progId="Equation.DSMT4">
                  <p:embed/>
                </p:oleObj>
              </mc:Choice>
              <mc:Fallback>
                <p:oleObj name="Equation" r:id="rId43" imgW="520560" imgH="228600" progId="Equation.DSMT4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810" y="5410199"/>
                        <a:ext cx="6968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897045"/>
              </p:ext>
            </p:extLst>
          </p:nvPr>
        </p:nvGraphicFramePr>
        <p:xfrm>
          <a:off x="4495800" y="5486400"/>
          <a:ext cx="16097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3" name="Equation" r:id="rId45" imgW="2171520" imgH="393480" progId="Equation.DSMT4">
                  <p:embed/>
                </p:oleObj>
              </mc:Choice>
              <mc:Fallback>
                <p:oleObj name="Equation" r:id="rId45" imgW="217152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486400"/>
                        <a:ext cx="16097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927228"/>
              </p:ext>
            </p:extLst>
          </p:nvPr>
        </p:nvGraphicFramePr>
        <p:xfrm>
          <a:off x="1752600" y="6016139"/>
          <a:ext cx="623455" cy="486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4" name="Equation" r:id="rId47" imgW="609480" imgH="482400" progId="Equation.DSMT4">
                  <p:embed/>
                </p:oleObj>
              </mc:Choice>
              <mc:Fallback>
                <p:oleObj name="Equation" r:id="rId47" imgW="60948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6016139"/>
                        <a:ext cx="623455" cy="486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68079"/>
              </p:ext>
            </p:extLst>
          </p:nvPr>
        </p:nvGraphicFramePr>
        <p:xfrm>
          <a:off x="2590800" y="6223185"/>
          <a:ext cx="386446" cy="207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5" name="Equation" r:id="rId48" imgW="304560" imgH="164880" progId="Equation.DSMT4">
                  <p:embed/>
                </p:oleObj>
              </mc:Choice>
              <mc:Fallback>
                <p:oleObj name="Equation" r:id="rId48" imgW="30456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223185"/>
                        <a:ext cx="386446" cy="207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22307"/>
              </p:ext>
            </p:extLst>
          </p:nvPr>
        </p:nvGraphicFramePr>
        <p:xfrm>
          <a:off x="6349464" y="6029382"/>
          <a:ext cx="1066800" cy="219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6" name="Equation" r:id="rId49" imgW="1206500" imgH="241300" progId="Equation.DSMT4">
                  <p:embed/>
                </p:oleObj>
              </mc:Choice>
              <mc:Fallback>
                <p:oleObj name="Equation" r:id="rId49" imgW="12065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9464" y="6029382"/>
                        <a:ext cx="1066800" cy="219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11989"/>
              </p:ext>
            </p:extLst>
          </p:nvPr>
        </p:nvGraphicFramePr>
        <p:xfrm>
          <a:off x="4452517" y="6094505"/>
          <a:ext cx="17557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7" name="Equation" r:id="rId51" imgW="1726920" imgH="393480" progId="Equation.DSMT4">
                  <p:embed/>
                </p:oleObj>
              </mc:Choice>
              <mc:Fallback>
                <p:oleObj name="Equation" r:id="rId51" imgW="172692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517" y="6094505"/>
                        <a:ext cx="175577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411412"/>
              </p:ext>
            </p:extLst>
          </p:nvPr>
        </p:nvGraphicFramePr>
        <p:xfrm>
          <a:off x="6363098" y="3941279"/>
          <a:ext cx="97409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8" name="Equation" r:id="rId53" imgW="1460500" imgH="457200" progId="Equation.DSMT4">
                  <p:embed/>
                </p:oleObj>
              </mc:Choice>
              <mc:Fallback>
                <p:oleObj name="Equation" r:id="rId53" imgW="146050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098" y="3941279"/>
                        <a:ext cx="974091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004887"/>
              </p:ext>
            </p:extLst>
          </p:nvPr>
        </p:nvGraphicFramePr>
        <p:xfrm>
          <a:off x="6434483" y="1981356"/>
          <a:ext cx="876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9" name="Equation" r:id="rId55" imgW="876240" imgH="203040" progId="Equation.DSMT4">
                  <p:embed/>
                </p:oleObj>
              </mc:Choice>
              <mc:Fallback>
                <p:oleObj name="Equation" r:id="rId55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6434483" y="1981356"/>
                        <a:ext cx="8763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514521" y="2071300"/>
            <a:ext cx="1447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Mass conservation</a:t>
            </a:r>
            <a:endParaRPr lang="en-US" sz="12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891"/>
              </p:ext>
            </p:extLst>
          </p:nvPr>
        </p:nvGraphicFramePr>
        <p:xfrm>
          <a:off x="7747819" y="3941279"/>
          <a:ext cx="10175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0" name="Equation" r:id="rId57" imgW="1523880" imgH="457200" progId="Equation.DSMT4">
                  <p:embed/>
                </p:oleObj>
              </mc:Choice>
              <mc:Fallback>
                <p:oleObj name="Equation" r:id="rId57" imgW="1523880" imgH="457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819" y="3941279"/>
                        <a:ext cx="10175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386358" y="4246079"/>
            <a:ext cx="2760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Mass action            Mass action kinetics</a:t>
            </a:r>
            <a:endParaRPr lang="en-US" sz="1200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409354"/>
              </p:ext>
            </p:extLst>
          </p:nvPr>
        </p:nvGraphicFramePr>
        <p:xfrm>
          <a:off x="7536429" y="4610569"/>
          <a:ext cx="14954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1" name="Equation" r:id="rId59" imgW="1777680" imgH="393480" progId="Equation.DSMT4">
                  <p:embed/>
                </p:oleObj>
              </mc:Choice>
              <mc:Fallback>
                <p:oleObj name="Equation" r:id="rId59" imgW="1777680" imgH="393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6429" y="4610569"/>
                        <a:ext cx="14954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418669" y="4939098"/>
            <a:ext cx="17309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Advect</a:t>
            </a:r>
            <a:r>
              <a:rPr lang="en-US" sz="1200" dirty="0" smtClean="0"/>
              <a:t>, dispersion, </a:t>
            </a:r>
            <a:r>
              <a:rPr lang="en-US" sz="1200" dirty="0" err="1" smtClean="0"/>
              <a:t>rxn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Convect</a:t>
            </a:r>
            <a:r>
              <a:rPr lang="en-US" sz="1200" dirty="0" smtClean="0"/>
              <a:t>, conduction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                    </a:t>
            </a:r>
            <a:r>
              <a:rPr lang="en-US" sz="1200" dirty="0" err="1" smtClean="0"/>
              <a:t>Navier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682649"/>
              </p:ext>
            </p:extLst>
          </p:nvPr>
        </p:nvGraphicFramePr>
        <p:xfrm>
          <a:off x="7514521" y="5334000"/>
          <a:ext cx="1447801" cy="267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2" name="Equation" r:id="rId61" imgW="2171520" imgH="393480" progId="Equation.DSMT4">
                  <p:embed/>
                </p:oleObj>
              </mc:Choice>
              <mc:Fallback>
                <p:oleObj name="Equation" r:id="rId61" imgW="217152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4521" y="5334000"/>
                        <a:ext cx="1447801" cy="267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386359" y="6223185"/>
            <a:ext cx="1029905" cy="55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Hooke’s Law, elastic solid</a:t>
            </a:r>
            <a:endParaRPr lang="en-US" sz="1200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864571"/>
              </p:ext>
            </p:extLst>
          </p:nvPr>
        </p:nvGraphicFramePr>
        <p:xfrm>
          <a:off x="7550909" y="6044381"/>
          <a:ext cx="1466465" cy="357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3" name="Equation" r:id="rId63" imgW="1930400" imgH="482600" progId="Equation.DSMT4">
                  <p:embed/>
                </p:oleObj>
              </mc:Choice>
              <mc:Fallback>
                <p:oleObj name="Equation" r:id="rId63" imgW="1930400" imgH="482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909" y="6044381"/>
                        <a:ext cx="1466465" cy="357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12752"/>
              </p:ext>
            </p:extLst>
          </p:nvPr>
        </p:nvGraphicFramePr>
        <p:xfrm>
          <a:off x="6553200" y="4523078"/>
          <a:ext cx="509100" cy="203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4" name="Equation" r:id="rId65" imgW="634680" imgH="253800" progId="Equation.DSMT4">
                  <p:embed/>
                </p:oleObj>
              </mc:Choice>
              <mc:Fallback>
                <p:oleObj name="Equation" r:id="rId65" imgW="63468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23078"/>
                        <a:ext cx="509100" cy="203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067631"/>
              </p:ext>
            </p:extLst>
          </p:nvPr>
        </p:nvGraphicFramePr>
        <p:xfrm>
          <a:off x="6413794" y="4773253"/>
          <a:ext cx="851338" cy="331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5" name="Equation" r:id="rId67" imgW="1028520" imgH="393480" progId="Equation.DSMT4">
                  <p:embed/>
                </p:oleObj>
              </mc:Choice>
              <mc:Fallback>
                <p:oleObj name="Equation" r:id="rId67" imgW="10285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794" y="4773253"/>
                        <a:ext cx="851338" cy="331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463040" y="4648200"/>
            <a:ext cx="82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Dispersion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35023" y="5029200"/>
            <a:ext cx="1081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Equilib</a:t>
            </a:r>
            <a:r>
              <a:rPr lang="en-US" sz="1000" dirty="0" smtClean="0"/>
              <a:t>. sorption</a:t>
            </a:r>
            <a:endParaRPr lang="en-US" sz="1000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108904"/>
              </p:ext>
            </p:extLst>
          </p:nvPr>
        </p:nvGraphicFramePr>
        <p:xfrm>
          <a:off x="6424793" y="5261350"/>
          <a:ext cx="901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6" name="Equation" r:id="rId69" imgW="901440" imgH="431640" progId="Equation.DSMT4">
                  <p:embed/>
                </p:oleObj>
              </mc:Choice>
              <mc:Fallback>
                <p:oleObj name="Equation" r:id="rId69" imgW="901440" imgH="4316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793" y="5261350"/>
                        <a:ext cx="901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298161" y="5693150"/>
            <a:ext cx="1175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Natural convection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8501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Finite Element Method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167675"/>
              </p:ext>
            </p:extLst>
          </p:nvPr>
        </p:nvGraphicFramePr>
        <p:xfrm>
          <a:off x="4973638" y="2743200"/>
          <a:ext cx="2092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4" imgW="1091880" imgH="393480" progId="Equation.DSMT4">
                  <p:embed/>
                </p:oleObj>
              </mc:Choice>
              <mc:Fallback>
                <p:oleObj name="Equation" r:id="rId4" imgW="10918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2743200"/>
                        <a:ext cx="2092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5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u="sng" dirty="0" smtClean="0"/>
              <a:t>Mesh Generation</a:t>
            </a:r>
            <a:r>
              <a:rPr lang="en-US" dirty="0" smtClean="0"/>
              <a:t>:  Discretize region into  nodes and elements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Local Approximation</a:t>
            </a:r>
            <a:r>
              <a:rPr lang="en-US" dirty="0" smtClean="0"/>
              <a:t>:  Assume the </a:t>
            </a:r>
            <a:r>
              <a:rPr lang="en-US" dirty="0" smtClean="0"/>
              <a:t>result can </a:t>
            </a:r>
            <a:r>
              <a:rPr lang="en-US" dirty="0" smtClean="0"/>
              <a:t>be approximated locally by interpolating over elements using basis functions</a:t>
            </a:r>
            <a:r>
              <a:rPr lang="en-US" dirty="0" smtClean="0"/>
              <a:t>. 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u="sng" dirty="0" smtClean="0"/>
              <a:t>Governing equation</a:t>
            </a:r>
            <a:r>
              <a:rPr lang="en-US" dirty="0" smtClean="0"/>
              <a:t>  </a:t>
            </a:r>
            <a:r>
              <a:rPr lang="en-US" dirty="0" smtClean="0"/>
              <a:t>Write </a:t>
            </a:r>
            <a:r>
              <a:rPr lang="en-US" dirty="0" err="1" smtClean="0"/>
              <a:t>gov</a:t>
            </a:r>
            <a:r>
              <a:rPr lang="en-US" dirty="0" smtClean="0"/>
              <a:t> eq. in weak form.  Set gov. eq. equal </a:t>
            </a:r>
            <a:r>
              <a:rPr lang="en-US" dirty="0" smtClean="0"/>
              <a:t>to zero, and sub in the approximation of the result.  This gives residual eqn. at each element.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Solution</a:t>
            </a:r>
            <a:r>
              <a:rPr lang="en-US" dirty="0" smtClean="0"/>
              <a:t>  Adjust values at nodes to minimize the residual so it is less than a threshold value.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7807325" y="498475"/>
            <a:ext cx="682625" cy="603250"/>
            <a:chOff x="7807325" y="498475"/>
            <a:chExt cx="682625" cy="603250"/>
          </a:xfrm>
        </p:grpSpPr>
        <p:sp>
          <p:nvSpPr>
            <p:cNvPr id="12" name="Freeform 11"/>
            <p:cNvSpPr/>
            <p:nvPr/>
          </p:nvSpPr>
          <p:spPr>
            <a:xfrm>
              <a:off x="7845425" y="536575"/>
              <a:ext cx="606425" cy="527050"/>
            </a:xfrm>
            <a:custGeom>
              <a:avLst/>
              <a:gdLst>
                <a:gd name="connsiteX0" fmla="*/ 0 w 606425"/>
                <a:gd name="connsiteY0" fmla="*/ 177800 h 527050"/>
                <a:gd name="connsiteX1" fmla="*/ 606425 w 606425"/>
                <a:gd name="connsiteY1" fmla="*/ 0 h 527050"/>
                <a:gd name="connsiteX2" fmla="*/ 400050 w 606425"/>
                <a:gd name="connsiteY2" fmla="*/ 527050 h 527050"/>
                <a:gd name="connsiteX3" fmla="*/ 0 w 606425"/>
                <a:gd name="connsiteY3" fmla="*/ 177800 h 52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6425" h="527050">
                  <a:moveTo>
                    <a:pt x="0" y="177800"/>
                  </a:moveTo>
                  <a:lnTo>
                    <a:pt x="606425" y="0"/>
                  </a:lnTo>
                  <a:lnTo>
                    <a:pt x="400050" y="527050"/>
                  </a:lnTo>
                  <a:lnTo>
                    <a:pt x="0" y="177800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413750" y="498475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807325" y="6858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229600" y="1025525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12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449763"/>
          </a:xfrm>
        </p:spPr>
        <p:txBody>
          <a:bodyPr/>
          <a:lstStyle/>
          <a:p>
            <a:r>
              <a:rPr lang="en-US" dirty="0" smtClean="0"/>
              <a:t>Element Shape</a:t>
            </a:r>
          </a:p>
          <a:p>
            <a:r>
              <a:rPr lang="en-US" dirty="0" smtClean="0"/>
              <a:t>Element Size </a:t>
            </a:r>
          </a:p>
          <a:p>
            <a:r>
              <a:rPr lang="en-US" dirty="0" smtClean="0"/>
              <a:t>Mesh Quality</a:t>
            </a:r>
          </a:p>
          <a:p>
            <a:r>
              <a:rPr lang="en-US" dirty="0" smtClean="0"/>
              <a:t>Boundary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3" t="7917" r="13414" b="2475"/>
          <a:stretch/>
        </p:blipFill>
        <p:spPr bwMode="auto">
          <a:xfrm>
            <a:off x="4114800" y="1828800"/>
            <a:ext cx="4754880" cy="428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3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Functions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73" b="37496"/>
          <a:stretch/>
        </p:blipFill>
        <p:spPr bwMode="auto">
          <a:xfrm>
            <a:off x="2057400" y="1600200"/>
            <a:ext cx="3810000" cy="62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62200" y="1752600"/>
            <a:ext cx="6858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5052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133" y="2442411"/>
            <a:ext cx="35052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26779"/>
              </p:ext>
            </p:extLst>
          </p:nvPr>
        </p:nvGraphicFramePr>
        <p:xfrm>
          <a:off x="5105400" y="5105400"/>
          <a:ext cx="2091534" cy="415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6" imgW="1155700" imgH="228600" progId="Equation.DSMT4">
                  <p:embed/>
                </p:oleObj>
              </mc:Choice>
              <mc:Fallback>
                <p:oleObj name="Equation" r:id="rId6" imgW="11557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105400"/>
                        <a:ext cx="2091534" cy="4159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18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5052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191533"/>
              </p:ext>
            </p:extLst>
          </p:nvPr>
        </p:nvGraphicFramePr>
        <p:xfrm>
          <a:off x="5029200" y="2133600"/>
          <a:ext cx="1922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4" imgW="1320800" imgH="736600" progId="Equation.DSMT4">
                  <p:embed/>
                </p:oleObj>
              </mc:Choice>
              <mc:Fallback>
                <p:oleObj name="Equation" r:id="rId4" imgW="1320800" imgH="73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33600"/>
                        <a:ext cx="19224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83416"/>
              </p:ext>
            </p:extLst>
          </p:nvPr>
        </p:nvGraphicFramePr>
        <p:xfrm>
          <a:off x="5029200" y="3429000"/>
          <a:ext cx="1981200" cy="1276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6" imgW="1714500" imgH="1104900" progId="Equation.DSMT4">
                  <p:embed/>
                </p:oleObj>
              </mc:Choice>
              <mc:Fallback>
                <p:oleObj name="Equation" r:id="rId6" imgW="1714500" imgH="1104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429000"/>
                        <a:ext cx="1981200" cy="1276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954885"/>
              </p:ext>
            </p:extLst>
          </p:nvPr>
        </p:nvGraphicFramePr>
        <p:xfrm>
          <a:off x="3270997" y="5105400"/>
          <a:ext cx="460935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8" imgW="3911600" imgH="431800" progId="Equation.DSMT4">
                  <p:embed/>
                </p:oleObj>
              </mc:Choice>
              <mc:Fallback>
                <p:oleObj name="Equation" r:id="rId8" imgW="3911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997" y="5105400"/>
                        <a:ext cx="4609353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945145"/>
              </p:ext>
            </p:extLst>
          </p:nvPr>
        </p:nvGraphicFramePr>
        <p:xfrm>
          <a:off x="4876800" y="1035886"/>
          <a:ext cx="20923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10" imgW="1155700" imgH="228600" progId="Equation.DSMT4">
                  <p:embed/>
                </p:oleObj>
              </mc:Choice>
              <mc:Fallback>
                <p:oleObj name="Equation" r:id="rId10" imgW="11557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035886"/>
                        <a:ext cx="20923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52751"/>
              </p:ext>
            </p:extLst>
          </p:nvPr>
        </p:nvGraphicFramePr>
        <p:xfrm>
          <a:off x="838200" y="4831187"/>
          <a:ext cx="1905000" cy="848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35000"/>
                <a:gridCol w="635000"/>
                <a:gridCol w="635000"/>
              </a:tblGrid>
              <a:tr h="212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f(x)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82" name="Picture 10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36" t="53886" r="6888" b="28611"/>
          <a:stretch/>
        </p:blipFill>
        <p:spPr bwMode="auto">
          <a:xfrm>
            <a:off x="4557562" y="5715000"/>
            <a:ext cx="1790300" cy="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8200" y="457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Approximating Function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53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Lagrange Polynomial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4495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6383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pts=3 </a:t>
            </a:r>
            <a:r>
              <a:rPr lang="en-US" dirty="0" err="1" smtClean="0"/>
              <a:t>eqs</a:t>
            </a:r>
            <a:r>
              <a:rPr lang="en-US" dirty="0" smtClean="0"/>
              <a:t>, you can solve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3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Interpolation Using Basis Functions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14901"/>
            <a:ext cx="3700463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7611"/>
              </p:ext>
            </p:extLst>
          </p:nvPr>
        </p:nvGraphicFramePr>
        <p:xfrm>
          <a:off x="4191000" y="1905000"/>
          <a:ext cx="4610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4" imgW="3911600" imgH="431800" progId="Equation.DSMT4">
                  <p:embed/>
                </p:oleObj>
              </mc:Choice>
              <mc:Fallback>
                <p:oleObj name="Equation" r:id="rId4" imgW="39116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05000"/>
                        <a:ext cx="46101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980453"/>
              </p:ext>
            </p:extLst>
          </p:nvPr>
        </p:nvGraphicFramePr>
        <p:xfrm>
          <a:off x="4081463" y="3429000"/>
          <a:ext cx="4794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6" imgW="4787900" imgH="431800" progId="Equation.DSMT4">
                  <p:embed/>
                </p:oleObj>
              </mc:Choice>
              <mc:Fallback>
                <p:oleObj name="Equation" r:id="rId6" imgW="47879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3429000"/>
                        <a:ext cx="47942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400449"/>
              </p:ext>
            </p:extLst>
          </p:nvPr>
        </p:nvGraphicFramePr>
        <p:xfrm>
          <a:off x="5181600" y="4876800"/>
          <a:ext cx="1607578" cy="628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8" imgW="1104900" imgH="431800" progId="Equation.DSMT4">
                  <p:embed/>
                </p:oleObj>
              </mc:Choice>
              <mc:Fallback>
                <p:oleObj name="Equation" r:id="rId8" imgW="11049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76800"/>
                        <a:ext cx="1607578" cy="628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645714"/>
              </p:ext>
            </p:extLst>
          </p:nvPr>
        </p:nvGraphicFramePr>
        <p:xfrm>
          <a:off x="1219200" y="4855306"/>
          <a:ext cx="186055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10" imgW="1854200" imgH="1346200" progId="Equation.DSMT4">
                  <p:embed/>
                </p:oleObj>
              </mc:Choice>
              <mc:Fallback>
                <p:oleObj name="Equation" r:id="rId10" imgW="1854200" imgH="1346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55306"/>
                        <a:ext cx="186055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682422"/>
              </p:ext>
            </p:extLst>
          </p:nvPr>
        </p:nvGraphicFramePr>
        <p:xfrm>
          <a:off x="4419599" y="4266196"/>
          <a:ext cx="2905129" cy="30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12" imgW="2171700" imgH="228600" progId="Equation.DSMT4">
                  <p:embed/>
                </p:oleObj>
              </mc:Choice>
              <mc:Fallback>
                <p:oleObj name="Equation" r:id="rId12" imgW="21717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599" y="4266196"/>
                        <a:ext cx="2905129" cy="305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16831" y="447715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Basis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to Multiple Pts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62200"/>
            <a:ext cx="3963036" cy="762000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02904"/>
              </p:ext>
            </p:extLst>
          </p:nvPr>
        </p:nvGraphicFramePr>
        <p:xfrm>
          <a:off x="3200400" y="3200400"/>
          <a:ext cx="24406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4" imgW="1536700" imgH="431800" progId="Equation.DSMT4">
                  <p:embed/>
                </p:oleObj>
              </mc:Choice>
              <mc:Fallback>
                <p:oleObj name="Equation" r:id="rId4" imgW="1536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00400"/>
                        <a:ext cx="2440641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19400" y="43434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 value of </a:t>
            </a:r>
            <a:r>
              <a:rPr lang="en-US" i="1" dirty="0" smtClean="0"/>
              <a:t>c</a:t>
            </a:r>
            <a:r>
              <a:rPr lang="en-US" dirty="0" smtClean="0"/>
              <a:t> at each node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 Basis function for each node.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Basis function only has value from host node to </a:t>
            </a:r>
            <a:r>
              <a:rPr lang="en-US" dirty="0" smtClean="0"/>
              <a:t>neighbor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type of finite element determines the basis function.  The default in many cases is a quadratic element, as above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78023"/>
              </p:ext>
            </p:extLst>
          </p:nvPr>
        </p:nvGraphicFramePr>
        <p:xfrm>
          <a:off x="9372600" y="2133600"/>
          <a:ext cx="2092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6" imgW="1091880" imgH="393480" progId="Equation.DSMT4">
                  <p:embed/>
                </p:oleObj>
              </mc:Choice>
              <mc:Fallback>
                <p:oleObj name="Equation" r:id="rId6" imgW="1091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2600" y="2133600"/>
                        <a:ext cx="2092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4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536</Words>
  <Application>Microsoft Office PowerPoint</Application>
  <PresentationFormat>On-screen Show (4:3)</PresentationFormat>
  <Paragraphs>146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MathType 6.0 Equation</vt:lpstr>
      <vt:lpstr>Model Anything</vt:lpstr>
      <vt:lpstr>PowerPoint Presentation</vt:lpstr>
      <vt:lpstr>Finite Element Method</vt:lpstr>
      <vt:lpstr>Approach</vt:lpstr>
      <vt:lpstr>Mesh Generation</vt:lpstr>
      <vt:lpstr>Basis Functions</vt:lpstr>
      <vt:lpstr>PowerPoint Presentation</vt:lpstr>
      <vt:lpstr>Interpolation Using Basis Functions</vt:lpstr>
      <vt:lpstr>Extend to Multiple Pts</vt:lpstr>
      <vt:lpstr>Governing Eqn</vt:lpstr>
      <vt:lpstr>Integration by parts</vt:lpstr>
      <vt:lpstr>Weak form in 3D</vt:lpstr>
      <vt:lpstr>PowerPoint Presentation</vt:lpstr>
      <vt:lpstr>Use Approximating Functions</vt:lpstr>
      <vt:lpstr>Solving Governing Equation</vt:lpstr>
      <vt:lpstr>Points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Element Method</dc:title>
  <dc:creator>Larry Murdoch</dc:creator>
  <cp:lastModifiedBy>Larry Murdoch</cp:lastModifiedBy>
  <cp:revision>52</cp:revision>
  <dcterms:created xsi:type="dcterms:W3CDTF">2013-04-24T12:04:58Z</dcterms:created>
  <dcterms:modified xsi:type="dcterms:W3CDTF">2015-04-23T11:04:23Z</dcterms:modified>
</cp:coreProperties>
</file>