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2" r:id="rId1"/>
    <p:sldMasterId id="2147483660" r:id="rId2"/>
  </p:sldMasterIdLst>
  <p:sldIdLst>
    <p:sldId id="290" r:id="rId3"/>
    <p:sldId id="297" r:id="rId4"/>
    <p:sldId id="291" r:id="rId5"/>
    <p:sldId id="301" r:id="rId6"/>
    <p:sldId id="292" r:id="rId7"/>
    <p:sldId id="294" r:id="rId8"/>
    <p:sldId id="296" r:id="rId9"/>
    <p:sldId id="295" r:id="rId10"/>
    <p:sldId id="302" r:id="rId11"/>
    <p:sldId id="303" r:id="rId12"/>
    <p:sldId id="299" r:id="rId13"/>
    <p:sldId id="298" r:id="rId14"/>
    <p:sldId id="304" r:id="rId15"/>
    <p:sldId id="305" r:id="rId16"/>
    <p:sldId id="260" r:id="rId17"/>
    <p:sldId id="261" r:id="rId18"/>
    <p:sldId id="275" r:id="rId19"/>
    <p:sldId id="265" r:id="rId20"/>
    <p:sldId id="276" r:id="rId21"/>
    <p:sldId id="286" r:id="rId22"/>
    <p:sldId id="278" r:id="rId23"/>
    <p:sldId id="280" r:id="rId24"/>
    <p:sldId id="281" r:id="rId25"/>
    <p:sldId id="282" r:id="rId26"/>
    <p:sldId id="277" r:id="rId27"/>
    <p:sldId id="306" r:id="rId28"/>
    <p:sldId id="307" r:id="rId29"/>
    <p:sldId id="309" r:id="rId30"/>
    <p:sldId id="308" r:id="rId31"/>
    <p:sldId id="284" r:id="rId32"/>
    <p:sldId id="283" r:id="rId33"/>
    <p:sldId id="288" r:id="rId34"/>
    <p:sldId id="312" r:id="rId35"/>
    <p:sldId id="287" r:id="rId36"/>
    <p:sldId id="313" r:id="rId37"/>
    <p:sldId id="279" r:id="rId38"/>
    <p:sldId id="310" r:id="rId39"/>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0" autoAdjust="0"/>
    <p:restoredTop sz="94964" autoAdjust="0"/>
  </p:normalViewPr>
  <p:slideViewPr>
    <p:cSldViewPr>
      <p:cViewPr>
        <p:scale>
          <a:sx n="50" d="100"/>
          <a:sy n="50" d="100"/>
        </p:scale>
        <p:origin x="-236" y="-16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2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5.wmf"/><Relationship Id="rId5" Type="http://schemas.openxmlformats.org/officeDocument/2006/relationships/image" Target="../media/image32.wmf"/><Relationship Id="rId4"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10" Type="http://schemas.openxmlformats.org/officeDocument/2006/relationships/image" Target="../media/image42.wmf"/><Relationship Id="rId4" Type="http://schemas.openxmlformats.org/officeDocument/2006/relationships/image" Target="../media/image36.wmf"/><Relationship Id="rId9"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29.wmf"/><Relationship Id="rId1" Type="http://schemas.openxmlformats.org/officeDocument/2006/relationships/image" Target="../media/image53.wmf"/><Relationship Id="rId6" Type="http://schemas.openxmlformats.org/officeDocument/2006/relationships/image" Target="../media/image8.wmf"/><Relationship Id="rId5" Type="http://schemas.openxmlformats.org/officeDocument/2006/relationships/image" Target="../media/image56.wmf"/><Relationship Id="rId4"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5625A3-1610-4930-AB95-311CF873DEAD}" type="datetimeFigureOut">
              <a:rPr lang="en-US"/>
              <a:pPr>
                <a:defRPr/>
              </a:pPr>
              <a:t>4/5/2015</a:t>
            </a:fld>
            <a:endParaRPr lang="en-US"/>
          </a:p>
        </p:txBody>
      </p:sp>
      <p:sp>
        <p:nvSpPr>
          <p:cNvPr id="5" name="Footer Placeholder 4"/>
          <p:cNvSpPr>
            <a:spLocks noGrp="1"/>
          </p:cNvSpPr>
          <p:nvPr>
            <p:ph type="ftr" sz="quarter" idx="11"/>
          </p:nvPr>
        </p:nvSpPr>
        <p:spPr>
          <a:xfrm>
            <a:off x="3124200" y="6492875"/>
            <a:ext cx="2895600" cy="365125"/>
          </a:xfrm>
          <a:prstGeom prst="rect">
            <a:avLst/>
          </a:prstGeom>
        </p:spPr>
        <p:txBody>
          <a:bodyPr/>
          <a:lstStyle>
            <a:lvl1pPr algn="ctr" eaLnBrk="0" fontAlgn="auto" hangingPunct="0">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a:cs typeface="+mn-cs"/>
              </a:defRPr>
            </a:lvl1pPr>
          </a:lstStyle>
          <a:p>
            <a:pPr>
              <a:defRPr/>
            </a:pPr>
            <a:fld id="{D316DE32-0CC1-4813-8994-D8AE49844C66}" type="slidenum">
              <a:rPr lang="en-US"/>
              <a:pPr>
                <a:defRPr/>
              </a:pPr>
              <a:t>‹#›</a:t>
            </a:fld>
            <a:endParaRPr lang="en-US"/>
          </a:p>
        </p:txBody>
      </p:sp>
    </p:spTree>
    <p:extLst>
      <p:ext uri="{BB962C8B-B14F-4D97-AF65-F5344CB8AC3E}">
        <p14:creationId xmlns:p14="http://schemas.microsoft.com/office/powerpoint/2010/main" val="16847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2CBD68-F045-45E4-AE29-01F98CBE67AF}" type="datetimeFigureOut">
              <a:rPr lang="en-US"/>
              <a:pPr>
                <a:defRPr/>
              </a:pPr>
              <a:t>4/5/2015</a:t>
            </a:fld>
            <a:endParaRPr lang="en-US"/>
          </a:p>
        </p:txBody>
      </p:sp>
      <p:sp>
        <p:nvSpPr>
          <p:cNvPr id="5" name="Footer Placeholder 4"/>
          <p:cNvSpPr>
            <a:spLocks noGrp="1"/>
          </p:cNvSpPr>
          <p:nvPr>
            <p:ph type="ftr" sz="quarter" idx="11"/>
          </p:nvPr>
        </p:nvSpPr>
        <p:spPr>
          <a:xfrm>
            <a:off x="3124200" y="6492875"/>
            <a:ext cx="2895600" cy="365125"/>
          </a:xfrm>
          <a:prstGeom prst="rect">
            <a:avLst/>
          </a:prstGeom>
        </p:spPr>
        <p:txBody>
          <a:bodyPr/>
          <a:lstStyle>
            <a:lvl1pPr algn="ctr" eaLnBrk="0" fontAlgn="auto" hangingPunct="0">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a:cs typeface="+mn-cs"/>
              </a:defRPr>
            </a:lvl1pPr>
          </a:lstStyle>
          <a:p>
            <a:pPr>
              <a:defRPr/>
            </a:pPr>
            <a:fld id="{E1B56DCC-95C2-4921-94BD-ED155F7A4D01}" type="slidenum">
              <a:rPr lang="en-US"/>
              <a:pPr>
                <a:defRPr/>
              </a:pPr>
              <a:t>‹#›</a:t>
            </a:fld>
            <a:endParaRPr lang="en-US"/>
          </a:p>
        </p:txBody>
      </p:sp>
    </p:spTree>
    <p:extLst>
      <p:ext uri="{BB962C8B-B14F-4D97-AF65-F5344CB8AC3E}">
        <p14:creationId xmlns:p14="http://schemas.microsoft.com/office/powerpoint/2010/main" val="2230083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6EA96D-040F-46DC-B0C8-BD687CECDA7E}" type="datetimeFigureOut">
              <a:rPr lang="en-US"/>
              <a:pPr>
                <a:defRPr/>
              </a:pPr>
              <a:t>4/5/2015</a:t>
            </a:fld>
            <a:endParaRPr lang="en-US"/>
          </a:p>
        </p:txBody>
      </p:sp>
      <p:sp>
        <p:nvSpPr>
          <p:cNvPr id="5" name="Footer Placeholder 4"/>
          <p:cNvSpPr>
            <a:spLocks noGrp="1"/>
          </p:cNvSpPr>
          <p:nvPr>
            <p:ph type="ftr" sz="quarter" idx="11"/>
          </p:nvPr>
        </p:nvSpPr>
        <p:spPr>
          <a:xfrm>
            <a:off x="3124200" y="6492875"/>
            <a:ext cx="2895600" cy="365125"/>
          </a:xfrm>
          <a:prstGeom prst="rect">
            <a:avLst/>
          </a:prstGeom>
        </p:spPr>
        <p:txBody>
          <a:bodyPr/>
          <a:lstStyle>
            <a:lvl1pPr algn="ctr" eaLnBrk="0" fontAlgn="auto" hangingPunct="0">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a:cs typeface="+mn-cs"/>
              </a:defRPr>
            </a:lvl1pPr>
          </a:lstStyle>
          <a:p>
            <a:pPr>
              <a:defRPr/>
            </a:pPr>
            <a:fld id="{B59D160C-A520-4AD9-ABBD-CEA1629C282B}" type="slidenum">
              <a:rPr lang="en-US"/>
              <a:pPr>
                <a:defRPr/>
              </a:pPr>
              <a:t>‹#›</a:t>
            </a:fld>
            <a:endParaRPr lang="en-US"/>
          </a:p>
        </p:txBody>
      </p:sp>
    </p:spTree>
    <p:extLst>
      <p:ext uri="{BB962C8B-B14F-4D97-AF65-F5344CB8AC3E}">
        <p14:creationId xmlns:p14="http://schemas.microsoft.com/office/powerpoint/2010/main" val="575916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p:txBody>
          <a:bodyPr/>
          <a:lstStyle>
            <a:lvl1pPr>
              <a:defRPr/>
            </a:lvl1pPr>
          </a:lstStyle>
          <a:p>
            <a:pPr>
              <a:defRPr/>
            </a:pPr>
            <a:endParaRPr lang="en-US"/>
          </a:p>
        </p:txBody>
      </p:sp>
      <p:sp>
        <p:nvSpPr>
          <p:cNvPr id="6" name="Rectangle 18"/>
          <p:cNvSpPr>
            <a:spLocks noGrp="1" noChangeArrowheads="1"/>
          </p:cNvSpPr>
          <p:nvPr>
            <p:ph type="ftr" sz="quarter" idx="11"/>
          </p:nvPr>
        </p:nvSpPr>
        <p:spPr>
          <a:xfrm>
            <a:off x="3429000" y="6248400"/>
            <a:ext cx="2895600" cy="457200"/>
          </a:xfrm>
          <a:prstGeom prst="rect">
            <a:avLst/>
          </a:prstGeom>
        </p:spPr>
        <p:txBody>
          <a:bodyPr/>
          <a:lstStyle>
            <a:lvl1pPr algn="ctr" eaLnBrk="0" hangingPunct="0">
              <a:spcBef>
                <a:spcPct val="50000"/>
              </a:spcBef>
              <a:defRPr>
                <a:cs typeface="+mn-cs"/>
              </a:defRPr>
            </a:lvl1pPr>
          </a:lstStyle>
          <a:p>
            <a:pPr>
              <a:defRPr/>
            </a:pPr>
            <a:endParaRPr lang="en-US"/>
          </a:p>
        </p:txBody>
      </p:sp>
      <p:sp>
        <p:nvSpPr>
          <p:cNvPr id="7" name="Rectangle 19"/>
          <p:cNvSpPr>
            <a:spLocks noGrp="1" noChangeArrowheads="1"/>
          </p:cNvSpPr>
          <p:nvPr>
            <p:ph type="sldNum" sz="quarter" idx="12"/>
          </p:nvPr>
        </p:nvSpPr>
        <p:spPr>
          <a:xfrm>
            <a:off x="6553200" y="6356350"/>
            <a:ext cx="2133600" cy="365125"/>
          </a:xfrm>
          <a:prstGeom prst="rect">
            <a:avLst/>
          </a:prstGeom>
        </p:spPr>
        <p:txBody>
          <a:bodyPr/>
          <a:lstStyle>
            <a:lvl1pPr algn="ctr" eaLnBrk="0" hangingPunct="0">
              <a:spcBef>
                <a:spcPct val="50000"/>
              </a:spcBef>
              <a:defRPr>
                <a:cs typeface="+mn-cs"/>
              </a:defRPr>
            </a:lvl1pPr>
          </a:lstStyle>
          <a:p>
            <a:pPr>
              <a:defRPr/>
            </a:pPr>
            <a:fld id="{516C8100-38CD-454D-8F8E-ED97FF2E90D5}" type="slidenum">
              <a:rPr lang="en-US"/>
              <a:pPr>
                <a:defRPr/>
              </a:pPr>
              <a:t>‹#›</a:t>
            </a:fld>
            <a:endParaRPr lang="en-US"/>
          </a:p>
        </p:txBody>
      </p:sp>
    </p:spTree>
    <p:extLst>
      <p:ext uri="{BB962C8B-B14F-4D97-AF65-F5344CB8AC3E}">
        <p14:creationId xmlns:p14="http://schemas.microsoft.com/office/powerpoint/2010/main" val="2594094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7"/>
          <p:cNvSpPr>
            <a:spLocks noGrp="1" noChangeArrowheads="1"/>
          </p:cNvSpPr>
          <p:nvPr>
            <p:ph type="dt" sz="half" idx="10"/>
          </p:nvPr>
        </p:nvSpPr>
        <p:spPr/>
        <p:txBody>
          <a:bodyPr/>
          <a:lstStyle>
            <a:lvl1pPr>
              <a:defRPr/>
            </a:lvl1pPr>
          </a:lstStyle>
          <a:p>
            <a:pPr>
              <a:defRPr/>
            </a:pPr>
            <a:endParaRPr lang="en-US"/>
          </a:p>
        </p:txBody>
      </p:sp>
      <p:sp>
        <p:nvSpPr>
          <p:cNvPr id="7" name="Rectangle 18"/>
          <p:cNvSpPr>
            <a:spLocks noGrp="1" noChangeArrowheads="1"/>
          </p:cNvSpPr>
          <p:nvPr>
            <p:ph type="ftr" sz="quarter" idx="11"/>
          </p:nvPr>
        </p:nvSpPr>
        <p:spPr>
          <a:xfrm>
            <a:off x="3429000" y="6248400"/>
            <a:ext cx="2895600" cy="457200"/>
          </a:xfrm>
          <a:prstGeom prst="rect">
            <a:avLst/>
          </a:prstGeom>
        </p:spPr>
        <p:txBody>
          <a:bodyPr/>
          <a:lstStyle>
            <a:lvl1pPr algn="ctr" eaLnBrk="0" hangingPunct="0">
              <a:spcBef>
                <a:spcPct val="50000"/>
              </a:spcBef>
              <a:defRPr>
                <a:cs typeface="+mn-cs"/>
              </a:defRPr>
            </a:lvl1pPr>
          </a:lstStyle>
          <a:p>
            <a:pPr>
              <a:defRPr/>
            </a:pPr>
            <a:endParaRPr lang="en-US"/>
          </a:p>
        </p:txBody>
      </p:sp>
      <p:sp>
        <p:nvSpPr>
          <p:cNvPr id="8" name="Rectangle 19"/>
          <p:cNvSpPr>
            <a:spLocks noGrp="1" noChangeArrowheads="1"/>
          </p:cNvSpPr>
          <p:nvPr>
            <p:ph type="sldNum" sz="quarter" idx="12"/>
          </p:nvPr>
        </p:nvSpPr>
        <p:spPr>
          <a:xfrm>
            <a:off x="6705600" y="6248400"/>
            <a:ext cx="1905000" cy="457200"/>
          </a:xfrm>
          <a:prstGeom prst="rect">
            <a:avLst/>
          </a:prstGeom>
        </p:spPr>
        <p:txBody>
          <a:bodyPr/>
          <a:lstStyle>
            <a:lvl1pPr algn="ctr" eaLnBrk="0" hangingPunct="0">
              <a:spcBef>
                <a:spcPct val="50000"/>
              </a:spcBef>
              <a:defRPr>
                <a:cs typeface="+mn-cs"/>
              </a:defRPr>
            </a:lvl1pPr>
          </a:lstStyle>
          <a:p>
            <a:pPr>
              <a:defRPr/>
            </a:pPr>
            <a:fld id="{62499FB6-2CD7-477C-806C-1F9E8FC93C68}" type="slidenum">
              <a:rPr lang="en-US"/>
              <a:pPr>
                <a:defRPr/>
              </a:pPr>
              <a:t>‹#›</a:t>
            </a:fld>
            <a:endParaRPr lang="en-US"/>
          </a:p>
        </p:txBody>
      </p:sp>
    </p:spTree>
    <p:extLst>
      <p:ext uri="{BB962C8B-B14F-4D97-AF65-F5344CB8AC3E}">
        <p14:creationId xmlns:p14="http://schemas.microsoft.com/office/powerpoint/2010/main" val="817970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6800" y="304800"/>
            <a:ext cx="7543800" cy="1431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0668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0668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p:txBody>
          <a:bodyPr/>
          <a:lstStyle>
            <a:lvl1pPr>
              <a:defRPr/>
            </a:lvl1pPr>
          </a:lstStyle>
          <a:p>
            <a:pPr>
              <a:defRPr/>
            </a:pPr>
            <a:endParaRPr lang="en-US"/>
          </a:p>
        </p:txBody>
      </p:sp>
      <p:sp>
        <p:nvSpPr>
          <p:cNvPr id="8" name="Rectangle 18"/>
          <p:cNvSpPr>
            <a:spLocks noGrp="1" noChangeArrowheads="1"/>
          </p:cNvSpPr>
          <p:nvPr>
            <p:ph type="ftr" sz="quarter" idx="11"/>
          </p:nvPr>
        </p:nvSpPr>
        <p:spPr>
          <a:xfrm>
            <a:off x="3429000" y="6248400"/>
            <a:ext cx="2895600" cy="457200"/>
          </a:xfrm>
          <a:prstGeom prst="rect">
            <a:avLst/>
          </a:prstGeom>
        </p:spPr>
        <p:txBody>
          <a:bodyPr/>
          <a:lstStyle>
            <a:lvl1pPr algn="ctr" eaLnBrk="0" hangingPunct="0">
              <a:spcBef>
                <a:spcPct val="50000"/>
              </a:spcBef>
              <a:defRPr>
                <a:cs typeface="+mn-cs"/>
              </a:defRPr>
            </a:lvl1pPr>
          </a:lstStyle>
          <a:p>
            <a:pPr>
              <a:defRPr/>
            </a:pPr>
            <a:endParaRPr lang="en-US"/>
          </a:p>
        </p:txBody>
      </p:sp>
      <p:sp>
        <p:nvSpPr>
          <p:cNvPr id="9" name="Rectangle 19"/>
          <p:cNvSpPr>
            <a:spLocks noGrp="1" noChangeArrowheads="1"/>
          </p:cNvSpPr>
          <p:nvPr>
            <p:ph type="sldNum" sz="quarter" idx="12"/>
          </p:nvPr>
        </p:nvSpPr>
        <p:spPr>
          <a:xfrm>
            <a:off x="6705600" y="6248400"/>
            <a:ext cx="1905000" cy="457200"/>
          </a:xfrm>
          <a:prstGeom prst="rect">
            <a:avLst/>
          </a:prstGeom>
        </p:spPr>
        <p:txBody>
          <a:bodyPr/>
          <a:lstStyle>
            <a:lvl1pPr algn="ctr" eaLnBrk="0" hangingPunct="0">
              <a:spcBef>
                <a:spcPct val="50000"/>
              </a:spcBef>
              <a:defRPr>
                <a:cs typeface="+mn-cs"/>
              </a:defRPr>
            </a:lvl1pPr>
          </a:lstStyle>
          <a:p>
            <a:pPr>
              <a:defRPr/>
            </a:pPr>
            <a:fld id="{96FD5DE7-1D98-4CB8-8F08-1D4062F3B044}" type="slidenum">
              <a:rPr lang="en-US"/>
              <a:pPr>
                <a:defRPr/>
              </a:pPr>
              <a:t>‹#›</a:t>
            </a:fld>
            <a:endParaRPr lang="en-US"/>
          </a:p>
        </p:txBody>
      </p:sp>
    </p:spTree>
    <p:extLst>
      <p:ext uri="{BB962C8B-B14F-4D97-AF65-F5344CB8AC3E}">
        <p14:creationId xmlns:p14="http://schemas.microsoft.com/office/powerpoint/2010/main" val="3716980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7"/>
          <p:cNvSpPr>
            <a:spLocks noGrp="1" noChangeArrowheads="1"/>
          </p:cNvSpPr>
          <p:nvPr>
            <p:ph type="dt" sz="half" idx="10"/>
          </p:nvPr>
        </p:nvSpPr>
        <p:spPr/>
        <p:txBody>
          <a:bodyPr/>
          <a:lstStyle>
            <a:lvl1pPr>
              <a:defRPr/>
            </a:lvl1pPr>
          </a:lstStyle>
          <a:p>
            <a:pPr>
              <a:defRPr/>
            </a:pPr>
            <a:endParaRPr lang="en-US"/>
          </a:p>
        </p:txBody>
      </p:sp>
      <p:sp>
        <p:nvSpPr>
          <p:cNvPr id="7" name="Rectangle 18"/>
          <p:cNvSpPr>
            <a:spLocks noGrp="1" noChangeArrowheads="1"/>
          </p:cNvSpPr>
          <p:nvPr>
            <p:ph type="ftr" sz="quarter" idx="11"/>
          </p:nvPr>
        </p:nvSpPr>
        <p:spPr>
          <a:xfrm>
            <a:off x="3429000" y="6248400"/>
            <a:ext cx="2895600" cy="457200"/>
          </a:xfrm>
          <a:prstGeom prst="rect">
            <a:avLst/>
          </a:prstGeom>
        </p:spPr>
        <p:txBody>
          <a:bodyPr/>
          <a:lstStyle>
            <a:lvl1pPr algn="ctr" eaLnBrk="0" hangingPunct="0">
              <a:spcBef>
                <a:spcPct val="50000"/>
              </a:spcBef>
              <a:defRPr>
                <a:cs typeface="+mn-cs"/>
              </a:defRPr>
            </a:lvl1pPr>
          </a:lstStyle>
          <a:p>
            <a:pPr>
              <a:defRPr/>
            </a:pPr>
            <a:endParaRPr lang="en-US"/>
          </a:p>
        </p:txBody>
      </p:sp>
      <p:sp>
        <p:nvSpPr>
          <p:cNvPr id="8" name="Rectangle 19"/>
          <p:cNvSpPr>
            <a:spLocks noGrp="1" noChangeArrowheads="1"/>
          </p:cNvSpPr>
          <p:nvPr>
            <p:ph type="sldNum" sz="quarter" idx="12"/>
          </p:nvPr>
        </p:nvSpPr>
        <p:spPr>
          <a:xfrm>
            <a:off x="6705600" y="6248400"/>
            <a:ext cx="1905000" cy="457200"/>
          </a:xfrm>
          <a:prstGeom prst="rect">
            <a:avLst/>
          </a:prstGeom>
        </p:spPr>
        <p:txBody>
          <a:bodyPr/>
          <a:lstStyle>
            <a:lvl1pPr algn="ctr" eaLnBrk="0" hangingPunct="0">
              <a:spcBef>
                <a:spcPct val="50000"/>
              </a:spcBef>
              <a:defRPr>
                <a:cs typeface="+mn-cs"/>
              </a:defRPr>
            </a:lvl1pPr>
          </a:lstStyle>
          <a:p>
            <a:pPr>
              <a:defRPr/>
            </a:pPr>
            <a:fld id="{CE3A6CA4-499F-4AF8-8BBC-0954A89A035D}" type="slidenum">
              <a:rPr lang="en-US"/>
              <a:pPr>
                <a:defRPr/>
              </a:pPr>
              <a:t>‹#›</a:t>
            </a:fld>
            <a:endParaRPr lang="en-US"/>
          </a:p>
        </p:txBody>
      </p:sp>
    </p:spTree>
    <p:extLst>
      <p:ext uri="{BB962C8B-B14F-4D97-AF65-F5344CB8AC3E}">
        <p14:creationId xmlns:p14="http://schemas.microsoft.com/office/powerpoint/2010/main" val="2292139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5B9C29-D0BE-474E-A477-C39A8AA40EBB}" type="datetimeFigureOut">
              <a:rPr lang="en-US" smtClean="0">
                <a:solidFill>
                  <a:prstClr val="black">
                    <a:tint val="75000"/>
                  </a:prstClr>
                </a:solidFill>
              </a:rPr>
              <a:pPr/>
              <a:t>4/5/2015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5E0C3D-3D96-43B6-9489-81ADEF6D69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2379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E25E1C9-0E90-40B5-927A-4C7A01158D83}" type="datetimeFigureOut">
              <a:rPr lang="en-US"/>
              <a:pPr>
                <a:defRPr/>
              </a:pPr>
              <a:t>4/5/2015</a:t>
            </a:fld>
            <a:endParaRPr lang="en-US" dirty="0"/>
          </a:p>
        </p:txBody>
      </p:sp>
    </p:spTree>
    <p:extLst>
      <p:ext uri="{BB962C8B-B14F-4D97-AF65-F5344CB8AC3E}">
        <p14:creationId xmlns:p14="http://schemas.microsoft.com/office/powerpoint/2010/main" val="195302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55E4486-1BA0-4E12-8C59-BDBB4C5D9B61}" type="datetimeFigureOut">
              <a:rPr lang="en-US"/>
              <a:pPr>
                <a:defRPr/>
              </a:pPr>
              <a:t>4/5/2015</a:t>
            </a:fld>
            <a:endParaRPr lang="en-US"/>
          </a:p>
        </p:txBody>
      </p:sp>
      <p:sp>
        <p:nvSpPr>
          <p:cNvPr id="5" name="Footer Placeholder 4"/>
          <p:cNvSpPr>
            <a:spLocks noGrp="1"/>
          </p:cNvSpPr>
          <p:nvPr>
            <p:ph type="ftr" sz="quarter" idx="11"/>
          </p:nvPr>
        </p:nvSpPr>
        <p:spPr>
          <a:xfrm>
            <a:off x="3124200" y="6492875"/>
            <a:ext cx="2895600" cy="365125"/>
          </a:xfrm>
          <a:prstGeom prst="rect">
            <a:avLst/>
          </a:prstGeom>
        </p:spPr>
        <p:txBody>
          <a:bodyPr/>
          <a:lstStyle>
            <a:lvl1pPr algn="ctr" eaLnBrk="0" fontAlgn="auto" hangingPunct="0">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a:cs typeface="+mn-cs"/>
              </a:defRPr>
            </a:lvl1pPr>
          </a:lstStyle>
          <a:p>
            <a:pPr>
              <a:defRPr/>
            </a:pPr>
            <a:fld id="{23BD0768-EEC9-4511-AF10-E3AD650D6B77}" type="slidenum">
              <a:rPr lang="en-US"/>
              <a:pPr>
                <a:defRPr/>
              </a:pPr>
              <a:t>‹#›</a:t>
            </a:fld>
            <a:endParaRPr lang="en-US"/>
          </a:p>
        </p:txBody>
      </p:sp>
    </p:spTree>
    <p:extLst>
      <p:ext uri="{BB962C8B-B14F-4D97-AF65-F5344CB8AC3E}">
        <p14:creationId xmlns:p14="http://schemas.microsoft.com/office/powerpoint/2010/main" val="1366850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3C1B271-2D6C-4D17-94D3-257D21FD45FB}" type="datetimeFigureOut">
              <a:rPr lang="en-US"/>
              <a:pPr>
                <a:defRPr/>
              </a:pPr>
              <a:t>4/5/2015</a:t>
            </a:fld>
            <a:endParaRPr lang="en-US"/>
          </a:p>
        </p:txBody>
      </p:sp>
      <p:sp>
        <p:nvSpPr>
          <p:cNvPr id="6" name="Footer Placeholder 4"/>
          <p:cNvSpPr>
            <a:spLocks noGrp="1"/>
          </p:cNvSpPr>
          <p:nvPr>
            <p:ph type="ftr" sz="quarter" idx="11"/>
          </p:nvPr>
        </p:nvSpPr>
        <p:spPr>
          <a:xfrm>
            <a:off x="3124200" y="6492875"/>
            <a:ext cx="2895600" cy="365125"/>
          </a:xfrm>
          <a:prstGeom prst="rect">
            <a:avLst/>
          </a:prstGeom>
        </p:spPr>
        <p:txBody>
          <a:bodyPr/>
          <a:lstStyle>
            <a:lvl1pPr algn="ctr" eaLnBrk="0" fontAlgn="auto" hangingPunct="0">
              <a:spcBef>
                <a:spcPts val="0"/>
              </a:spcBef>
              <a:spcAft>
                <a:spcPts val="0"/>
              </a:spcAft>
              <a:defRPr>
                <a:latin typeface="+mn-lt"/>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a:cs typeface="+mn-cs"/>
              </a:defRPr>
            </a:lvl1pPr>
          </a:lstStyle>
          <a:p>
            <a:pPr>
              <a:defRPr/>
            </a:pPr>
            <a:fld id="{4E04087B-D7B3-4EBD-B78B-96C37503D168}" type="slidenum">
              <a:rPr lang="en-US"/>
              <a:pPr>
                <a:defRPr/>
              </a:pPr>
              <a:t>‹#›</a:t>
            </a:fld>
            <a:endParaRPr lang="en-US"/>
          </a:p>
        </p:txBody>
      </p:sp>
    </p:spTree>
    <p:extLst>
      <p:ext uri="{BB962C8B-B14F-4D97-AF65-F5344CB8AC3E}">
        <p14:creationId xmlns:p14="http://schemas.microsoft.com/office/powerpoint/2010/main" val="369323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20F7470-4E37-4903-8975-319CFF900A93}" type="datetimeFigureOut">
              <a:rPr lang="en-US"/>
              <a:pPr>
                <a:defRPr/>
              </a:pPr>
              <a:t>4/5/2015</a:t>
            </a:fld>
            <a:endParaRPr lang="en-US"/>
          </a:p>
        </p:txBody>
      </p:sp>
      <p:sp>
        <p:nvSpPr>
          <p:cNvPr id="8" name="Footer Placeholder 4"/>
          <p:cNvSpPr>
            <a:spLocks noGrp="1"/>
          </p:cNvSpPr>
          <p:nvPr>
            <p:ph type="ftr" sz="quarter" idx="11"/>
          </p:nvPr>
        </p:nvSpPr>
        <p:spPr>
          <a:xfrm>
            <a:off x="3124200" y="6492875"/>
            <a:ext cx="2895600" cy="365125"/>
          </a:xfrm>
          <a:prstGeom prst="rect">
            <a:avLst/>
          </a:prstGeom>
        </p:spPr>
        <p:txBody>
          <a:bodyPr/>
          <a:lstStyle>
            <a:lvl1pPr algn="ctr" eaLnBrk="0" fontAlgn="auto" hangingPunct="0">
              <a:spcBef>
                <a:spcPts val="0"/>
              </a:spcBef>
              <a:spcAft>
                <a:spcPts val="0"/>
              </a:spcAft>
              <a:defRPr>
                <a:latin typeface="+mn-lt"/>
                <a:cs typeface="+mn-cs"/>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a:cs typeface="+mn-cs"/>
              </a:defRPr>
            </a:lvl1pPr>
          </a:lstStyle>
          <a:p>
            <a:pPr>
              <a:defRPr/>
            </a:pPr>
            <a:fld id="{40804983-1E85-408A-A71C-3B12671C259F}" type="slidenum">
              <a:rPr lang="en-US"/>
              <a:pPr>
                <a:defRPr/>
              </a:pPr>
              <a:t>‹#›</a:t>
            </a:fld>
            <a:endParaRPr lang="en-US"/>
          </a:p>
        </p:txBody>
      </p:sp>
    </p:spTree>
    <p:extLst>
      <p:ext uri="{BB962C8B-B14F-4D97-AF65-F5344CB8AC3E}">
        <p14:creationId xmlns:p14="http://schemas.microsoft.com/office/powerpoint/2010/main" val="205463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EF350C0-5686-4D17-809D-4B7E943244D7}" type="datetimeFigureOut">
              <a:rPr lang="en-US"/>
              <a:pPr>
                <a:defRPr/>
              </a:pPr>
              <a:t>4/5/2015</a:t>
            </a:fld>
            <a:endParaRPr lang="en-US"/>
          </a:p>
        </p:txBody>
      </p:sp>
      <p:sp>
        <p:nvSpPr>
          <p:cNvPr id="4" name="Footer Placeholder 4"/>
          <p:cNvSpPr>
            <a:spLocks noGrp="1"/>
          </p:cNvSpPr>
          <p:nvPr>
            <p:ph type="ftr" sz="quarter" idx="11"/>
          </p:nvPr>
        </p:nvSpPr>
        <p:spPr>
          <a:xfrm>
            <a:off x="3124200" y="6492875"/>
            <a:ext cx="2895600" cy="365125"/>
          </a:xfrm>
          <a:prstGeom prst="rect">
            <a:avLst/>
          </a:prstGeom>
        </p:spPr>
        <p:txBody>
          <a:bodyPr/>
          <a:lstStyle>
            <a:lvl1pPr algn="ctr" eaLnBrk="0" fontAlgn="auto" hangingPunct="0">
              <a:spcBef>
                <a:spcPts val="0"/>
              </a:spcBef>
              <a:spcAft>
                <a:spcPts val="0"/>
              </a:spcAft>
              <a:defRPr>
                <a:latin typeface="+mn-lt"/>
                <a:cs typeface="+mn-cs"/>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a:cs typeface="+mn-cs"/>
              </a:defRPr>
            </a:lvl1pPr>
          </a:lstStyle>
          <a:p>
            <a:pPr>
              <a:defRPr/>
            </a:pPr>
            <a:fld id="{F4E26022-1630-4893-A450-B354CFB919A3}" type="slidenum">
              <a:rPr lang="en-US"/>
              <a:pPr>
                <a:defRPr/>
              </a:pPr>
              <a:t>‹#›</a:t>
            </a:fld>
            <a:endParaRPr lang="en-US"/>
          </a:p>
        </p:txBody>
      </p:sp>
    </p:spTree>
    <p:extLst>
      <p:ext uri="{BB962C8B-B14F-4D97-AF65-F5344CB8AC3E}">
        <p14:creationId xmlns:p14="http://schemas.microsoft.com/office/powerpoint/2010/main" val="270148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474D12-87D1-41CA-B746-B026220C6DCA}" type="datetimeFigureOut">
              <a:rPr lang="en-US"/>
              <a:pPr>
                <a:defRPr/>
              </a:pPr>
              <a:t>4/5/2015</a:t>
            </a:fld>
            <a:endParaRPr lang="en-US"/>
          </a:p>
        </p:txBody>
      </p:sp>
      <p:sp>
        <p:nvSpPr>
          <p:cNvPr id="3" name="Footer Placeholder 4"/>
          <p:cNvSpPr>
            <a:spLocks noGrp="1"/>
          </p:cNvSpPr>
          <p:nvPr>
            <p:ph type="ftr" sz="quarter" idx="11"/>
          </p:nvPr>
        </p:nvSpPr>
        <p:spPr>
          <a:xfrm>
            <a:off x="3124200" y="6492875"/>
            <a:ext cx="2895600" cy="365125"/>
          </a:xfrm>
          <a:prstGeom prst="rect">
            <a:avLst/>
          </a:prstGeom>
        </p:spPr>
        <p:txBody>
          <a:bodyPr/>
          <a:lstStyle>
            <a:lvl1pPr algn="ctr" eaLnBrk="0" fontAlgn="auto" hangingPunct="0">
              <a:spcBef>
                <a:spcPts val="0"/>
              </a:spcBef>
              <a:spcAft>
                <a:spcPts val="0"/>
              </a:spcAft>
              <a:defRPr>
                <a:latin typeface="+mn-lt"/>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a:cs typeface="+mn-cs"/>
              </a:defRPr>
            </a:lvl1pPr>
          </a:lstStyle>
          <a:p>
            <a:pPr>
              <a:defRPr/>
            </a:pPr>
            <a:fld id="{6B2D9A74-B8A6-4819-ACAD-5F552AD8E496}" type="slidenum">
              <a:rPr lang="en-US"/>
              <a:pPr>
                <a:defRPr/>
              </a:pPr>
              <a:t>‹#›</a:t>
            </a:fld>
            <a:endParaRPr lang="en-US"/>
          </a:p>
        </p:txBody>
      </p:sp>
    </p:spTree>
    <p:extLst>
      <p:ext uri="{BB962C8B-B14F-4D97-AF65-F5344CB8AC3E}">
        <p14:creationId xmlns:p14="http://schemas.microsoft.com/office/powerpoint/2010/main" val="3336626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5AF530-824B-4FE3-AC28-8F5EF1065C5F}" type="datetimeFigureOut">
              <a:rPr lang="en-US"/>
              <a:pPr>
                <a:defRPr/>
              </a:pPr>
              <a:t>4/5/2015</a:t>
            </a:fld>
            <a:endParaRPr lang="en-US"/>
          </a:p>
        </p:txBody>
      </p:sp>
      <p:sp>
        <p:nvSpPr>
          <p:cNvPr id="6" name="Footer Placeholder 4"/>
          <p:cNvSpPr>
            <a:spLocks noGrp="1"/>
          </p:cNvSpPr>
          <p:nvPr>
            <p:ph type="ftr" sz="quarter" idx="11"/>
          </p:nvPr>
        </p:nvSpPr>
        <p:spPr>
          <a:xfrm>
            <a:off x="3124200" y="6492875"/>
            <a:ext cx="2895600" cy="365125"/>
          </a:xfrm>
          <a:prstGeom prst="rect">
            <a:avLst/>
          </a:prstGeom>
        </p:spPr>
        <p:txBody>
          <a:bodyPr/>
          <a:lstStyle>
            <a:lvl1pPr algn="ctr" eaLnBrk="0" fontAlgn="auto" hangingPunct="0">
              <a:spcBef>
                <a:spcPts val="0"/>
              </a:spcBef>
              <a:spcAft>
                <a:spcPts val="0"/>
              </a:spcAft>
              <a:defRPr>
                <a:latin typeface="+mn-lt"/>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a:cs typeface="+mn-cs"/>
              </a:defRPr>
            </a:lvl1pPr>
          </a:lstStyle>
          <a:p>
            <a:pPr>
              <a:defRPr/>
            </a:pPr>
            <a:fld id="{90A784A1-5A0C-4D02-BECA-81C5EE544104}" type="slidenum">
              <a:rPr lang="en-US"/>
              <a:pPr>
                <a:defRPr/>
              </a:pPr>
              <a:t>‹#›</a:t>
            </a:fld>
            <a:endParaRPr lang="en-US"/>
          </a:p>
        </p:txBody>
      </p:sp>
    </p:spTree>
    <p:extLst>
      <p:ext uri="{BB962C8B-B14F-4D97-AF65-F5344CB8AC3E}">
        <p14:creationId xmlns:p14="http://schemas.microsoft.com/office/powerpoint/2010/main" val="2544175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0635F5-0748-4947-8088-93716B128D4C}" type="datetimeFigureOut">
              <a:rPr lang="en-US"/>
              <a:pPr>
                <a:defRPr/>
              </a:pPr>
              <a:t>4/5/2015</a:t>
            </a:fld>
            <a:endParaRPr lang="en-US"/>
          </a:p>
        </p:txBody>
      </p:sp>
      <p:sp>
        <p:nvSpPr>
          <p:cNvPr id="6" name="Footer Placeholder 4"/>
          <p:cNvSpPr>
            <a:spLocks noGrp="1"/>
          </p:cNvSpPr>
          <p:nvPr>
            <p:ph type="ftr" sz="quarter" idx="11"/>
          </p:nvPr>
        </p:nvSpPr>
        <p:spPr>
          <a:xfrm>
            <a:off x="3124200" y="6492875"/>
            <a:ext cx="2895600" cy="365125"/>
          </a:xfrm>
          <a:prstGeom prst="rect">
            <a:avLst/>
          </a:prstGeom>
        </p:spPr>
        <p:txBody>
          <a:bodyPr/>
          <a:lstStyle>
            <a:lvl1pPr algn="ctr" eaLnBrk="0" fontAlgn="auto" hangingPunct="0">
              <a:spcBef>
                <a:spcPts val="0"/>
              </a:spcBef>
              <a:spcAft>
                <a:spcPts val="0"/>
              </a:spcAft>
              <a:defRPr>
                <a:latin typeface="+mn-lt"/>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a:cs typeface="+mn-cs"/>
              </a:defRPr>
            </a:lvl1pPr>
          </a:lstStyle>
          <a:p>
            <a:pPr>
              <a:defRPr/>
            </a:pPr>
            <a:fld id="{DA0CBD44-D49A-4F79-848F-766A66A950E5}" type="slidenum">
              <a:rPr lang="en-US"/>
              <a:pPr>
                <a:defRPr/>
              </a:pPr>
              <a:t>‹#›</a:t>
            </a:fld>
            <a:endParaRPr lang="en-US"/>
          </a:p>
        </p:txBody>
      </p:sp>
    </p:spTree>
    <p:extLst>
      <p:ext uri="{BB962C8B-B14F-4D97-AF65-F5344CB8AC3E}">
        <p14:creationId xmlns:p14="http://schemas.microsoft.com/office/powerpoint/2010/main" val="1249534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900" baseline="0">
                <a:solidFill>
                  <a:schemeClr val="tx1">
                    <a:tint val="75000"/>
                  </a:schemeClr>
                </a:solidFill>
                <a:latin typeface="+mn-lt"/>
                <a:cs typeface="+mn-cs"/>
              </a:defRPr>
            </a:lvl1pPr>
          </a:lstStyle>
          <a:p>
            <a:pPr>
              <a:defRPr/>
            </a:pPr>
            <a:fld id="{A19E3202-A894-48A2-AD1D-7CB7FC409BA0}" type="datetimeFigureOut">
              <a:rPr lang="en-US"/>
              <a:pPr>
                <a:defRPr/>
              </a:pPr>
              <a:t>4/5/2015</a:t>
            </a:fld>
            <a:endParaRPr lang="en-US" dirty="0"/>
          </a:p>
        </p:txBody>
      </p:sp>
      <p:sp>
        <p:nvSpPr>
          <p:cNvPr id="7" name="Freeform 6"/>
          <p:cNvSpPr/>
          <p:nvPr/>
        </p:nvSpPr>
        <p:spPr>
          <a:xfrm>
            <a:off x="304800" y="6477000"/>
            <a:ext cx="8485188" cy="9525"/>
          </a:xfrm>
          <a:custGeom>
            <a:avLst/>
            <a:gdLst>
              <a:gd name="connsiteX0" fmla="*/ 0 w 8485632"/>
              <a:gd name="connsiteY0" fmla="*/ 9144 h 9144"/>
              <a:gd name="connsiteX1" fmla="*/ 8485632 w 8485632"/>
              <a:gd name="connsiteY1" fmla="*/ 0 h 9144"/>
            </a:gdLst>
            <a:ahLst/>
            <a:cxnLst>
              <a:cxn ang="0">
                <a:pos x="connsiteX0" y="connsiteY0"/>
              </a:cxn>
              <a:cxn ang="0">
                <a:pos x="connsiteX1" y="connsiteY1"/>
              </a:cxn>
            </a:cxnLst>
            <a:rect l="l" t="t" r="r" b="b"/>
            <a:pathLst>
              <a:path w="8485632" h="9144">
                <a:moveTo>
                  <a:pt x="0" y="9144"/>
                </a:moveTo>
                <a:lnTo>
                  <a:pt x="8485632" y="0"/>
                </a:lnTo>
              </a:path>
            </a:pathLst>
          </a:cu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a:p>
        </p:txBody>
      </p:sp>
      <p:grpSp>
        <p:nvGrpSpPr>
          <p:cNvPr id="2" name="Group 8"/>
          <p:cNvGrpSpPr>
            <a:grpSpLocks/>
          </p:cNvGrpSpPr>
          <p:nvPr/>
        </p:nvGrpSpPr>
        <p:grpSpPr bwMode="auto">
          <a:xfrm>
            <a:off x="7162800" y="6553200"/>
            <a:ext cx="1447800" cy="215900"/>
            <a:chOff x="7162800" y="6553200"/>
            <a:chExt cx="1447800" cy="215444"/>
          </a:xfrm>
        </p:grpSpPr>
        <p:pic>
          <p:nvPicPr>
            <p:cNvPr id="1031" name="Picture 9" descr="clemson hydro.jpg"/>
            <p:cNvPicPr>
              <a:picLocks noChangeAspect="1"/>
            </p:cNvPicPr>
            <p:nvPr userDrawn="1"/>
          </p:nvPicPr>
          <p:blipFill>
            <a:blip r:embed="rId17" cstate="print"/>
            <a:srcRect/>
            <a:stretch>
              <a:fillRect/>
            </a:stretch>
          </p:blipFill>
          <p:spPr bwMode="auto">
            <a:xfrm>
              <a:off x="7162800" y="6553200"/>
              <a:ext cx="609600" cy="179948"/>
            </a:xfrm>
            <a:prstGeom prst="rect">
              <a:avLst/>
            </a:prstGeom>
            <a:noFill/>
            <a:ln w="9525">
              <a:noFill/>
              <a:miter lim="800000"/>
              <a:headEnd/>
              <a:tailEnd/>
            </a:ln>
          </p:spPr>
        </p:pic>
        <p:sp>
          <p:nvSpPr>
            <p:cNvPr id="1032" name="TextBox 10"/>
            <p:cNvSpPr txBox="1">
              <a:spLocks noChangeArrowheads="1"/>
            </p:cNvSpPr>
            <p:nvPr userDrawn="1"/>
          </p:nvSpPr>
          <p:spPr bwMode="auto">
            <a:xfrm>
              <a:off x="7772400" y="6553200"/>
              <a:ext cx="838200" cy="215444"/>
            </a:xfrm>
            <a:prstGeom prst="rect">
              <a:avLst/>
            </a:prstGeom>
            <a:noFill/>
            <a:ln w="9525">
              <a:noFill/>
              <a:miter lim="800000"/>
              <a:headEnd/>
              <a:tailEnd/>
            </a:ln>
          </p:spPr>
          <p:txBody>
            <a:bodyPr>
              <a:spAutoFit/>
            </a:bodyPr>
            <a:lstStyle/>
            <a:p>
              <a:pPr algn="ctr" eaLnBrk="0" hangingPunct="0"/>
              <a:r>
                <a:rPr lang="en-US" sz="800">
                  <a:solidFill>
                    <a:srgbClr val="0B5395"/>
                  </a:solidFill>
                  <a:latin typeface="Calibri" pitchFamily="34" charset="0"/>
                </a:rPr>
                <a:t>Clemson Hydro</a:t>
              </a:r>
            </a:p>
          </p:txBody>
        </p:sp>
        <p:sp>
          <p:nvSpPr>
            <p:cNvPr id="12" name="Freeform 11"/>
            <p:cNvSpPr/>
            <p:nvPr userDrawn="1"/>
          </p:nvSpPr>
          <p:spPr>
            <a:xfrm>
              <a:off x="7807325" y="6729041"/>
              <a:ext cx="695325" cy="0"/>
            </a:xfrm>
            <a:custGeom>
              <a:avLst/>
              <a:gdLst>
                <a:gd name="connsiteX0" fmla="*/ 0 w 695325"/>
                <a:gd name="connsiteY0" fmla="*/ 0 h 0"/>
                <a:gd name="connsiteX1" fmla="*/ 695325 w 695325"/>
                <a:gd name="connsiteY1" fmla="*/ 0 h 0"/>
              </a:gdLst>
              <a:ahLst/>
              <a:cxnLst>
                <a:cxn ang="0">
                  <a:pos x="connsiteX0" y="connsiteY0"/>
                </a:cxn>
                <a:cxn ang="0">
                  <a:pos x="connsiteX1" y="connsiteY1"/>
                </a:cxn>
              </a:cxnLst>
              <a:rect l="l" t="t" r="r" b="b"/>
              <a:pathLst>
                <a:path w="695325">
                  <a:moveTo>
                    <a:pt x="0" y="0"/>
                  </a:moveTo>
                  <a:lnTo>
                    <a:pt x="695325"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en-US"/>
            </a:p>
          </p:txBody>
        </p:sp>
      </p:grpSp>
    </p:spTree>
    <p:extLst>
      <p:ext uri="{BB962C8B-B14F-4D97-AF65-F5344CB8AC3E}">
        <p14:creationId xmlns:p14="http://schemas.microsoft.com/office/powerpoint/2010/main" val="300009172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B9C29-D0BE-474E-A477-C39A8AA40EBB}" type="datetimeFigureOut">
              <a:rPr lang="en-US" smtClean="0">
                <a:solidFill>
                  <a:prstClr val="black">
                    <a:tint val="75000"/>
                  </a:prstClr>
                </a:solidFill>
              </a:rPr>
              <a:pPr/>
              <a:t>4/5/2015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E0C3D-3D96-43B6-9489-81ADEF6D69BB}" type="slidenum">
              <a:rPr lang="en-US" smtClean="0">
                <a:solidFill>
                  <a:prstClr val="black">
                    <a:tint val="75000"/>
                  </a:prstClr>
                </a:solidFill>
              </a:rPr>
              <a:pPr/>
              <a:t>‹#›</a:t>
            </a:fld>
            <a:endParaRPr lang="en-US">
              <a:solidFill>
                <a:prstClr val="black">
                  <a:tint val="75000"/>
                </a:prstClr>
              </a:solidFill>
            </a:endParaRPr>
          </a:p>
        </p:txBody>
      </p:sp>
      <p:pic>
        <p:nvPicPr>
          <p:cNvPr id="4098"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94028"/>
          <a:stretch/>
        </p:blipFill>
        <p:spPr bwMode="auto">
          <a:xfrm>
            <a:off x="0" y="6448424"/>
            <a:ext cx="9144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697933"/>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21.bin"/><Relationship Id="rId18" Type="http://schemas.openxmlformats.org/officeDocument/2006/relationships/image" Target="../media/image40.wmf"/><Relationship Id="rId3" Type="http://schemas.openxmlformats.org/officeDocument/2006/relationships/oleObject" Target="../embeddings/oleObject16.bin"/><Relationship Id="rId21" Type="http://schemas.openxmlformats.org/officeDocument/2006/relationships/oleObject" Target="../embeddings/oleObject25.bin"/><Relationship Id="rId7" Type="http://schemas.openxmlformats.org/officeDocument/2006/relationships/oleObject" Target="../embeddings/oleObject18.bin"/><Relationship Id="rId12" Type="http://schemas.openxmlformats.org/officeDocument/2006/relationships/image" Target="../media/image37.wmf"/><Relationship Id="rId17" Type="http://schemas.openxmlformats.org/officeDocument/2006/relationships/oleObject" Target="../embeddings/oleObject23.bin"/><Relationship Id="rId2" Type="http://schemas.openxmlformats.org/officeDocument/2006/relationships/slideLayout" Target="../slideLayouts/slideLayout2.xml"/><Relationship Id="rId16" Type="http://schemas.openxmlformats.org/officeDocument/2006/relationships/image" Target="../media/image39.wmf"/><Relationship Id="rId20" Type="http://schemas.openxmlformats.org/officeDocument/2006/relationships/image" Target="../media/image41.wmf"/><Relationship Id="rId1" Type="http://schemas.openxmlformats.org/officeDocument/2006/relationships/vmlDrawing" Target="../drawings/vmlDrawing4.vml"/><Relationship Id="rId6" Type="http://schemas.openxmlformats.org/officeDocument/2006/relationships/image" Target="../media/image34.wmf"/><Relationship Id="rId11" Type="http://schemas.openxmlformats.org/officeDocument/2006/relationships/oleObject" Target="../embeddings/oleObject20.bin"/><Relationship Id="rId5" Type="http://schemas.openxmlformats.org/officeDocument/2006/relationships/oleObject" Target="../embeddings/oleObject17.bin"/><Relationship Id="rId15" Type="http://schemas.openxmlformats.org/officeDocument/2006/relationships/oleObject" Target="../embeddings/oleObject22.bin"/><Relationship Id="rId10" Type="http://schemas.openxmlformats.org/officeDocument/2006/relationships/image" Target="../media/image36.wmf"/><Relationship Id="rId19" Type="http://schemas.openxmlformats.org/officeDocument/2006/relationships/oleObject" Target="../embeddings/oleObject24.bin"/><Relationship Id="rId4" Type="http://schemas.openxmlformats.org/officeDocument/2006/relationships/image" Target="../media/image33.wmf"/><Relationship Id="rId9" Type="http://schemas.openxmlformats.org/officeDocument/2006/relationships/oleObject" Target="../embeddings/oleObject19.bin"/><Relationship Id="rId14" Type="http://schemas.openxmlformats.org/officeDocument/2006/relationships/image" Target="../media/image38.wmf"/><Relationship Id="rId22" Type="http://schemas.openxmlformats.org/officeDocument/2006/relationships/image" Target="../media/image42.wmf"/></Relationships>
</file>

<file path=ppt/slides/_rels/slide12.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47.wmf"/><Relationship Id="rId2" Type="http://schemas.openxmlformats.org/officeDocument/2006/relationships/slideLayout" Target="../slideLayouts/slideLayout2.xml"/><Relationship Id="rId16" Type="http://schemas.openxmlformats.org/officeDocument/2006/relationships/image" Target="../media/image49.wmf"/><Relationship Id="rId1" Type="http://schemas.openxmlformats.org/officeDocument/2006/relationships/vmlDrawing" Target="../drawings/vmlDrawing5.vml"/><Relationship Id="rId6" Type="http://schemas.openxmlformats.org/officeDocument/2006/relationships/image" Target="../media/image44.w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29.bin"/><Relationship Id="rId14" Type="http://schemas.openxmlformats.org/officeDocument/2006/relationships/image" Target="../media/image48.wmf"/></Relationships>
</file>

<file path=ppt/slides/_rels/slide13.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0.wmf"/><Relationship Id="rId5" Type="http://schemas.openxmlformats.org/officeDocument/2006/relationships/oleObject" Target="../embeddings/oleObject34.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36.bin"/></Relationships>
</file>

<file path=ppt/slides/_rels/slide14.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9.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55.wmf"/><Relationship Id="rId4" Type="http://schemas.openxmlformats.org/officeDocument/2006/relationships/image" Target="../media/image53.wmf"/><Relationship Id="rId9" Type="http://schemas.openxmlformats.org/officeDocument/2006/relationships/oleObject" Target="../embeddings/oleObject40.bin"/><Relationship Id="rId14" Type="http://schemas.openxmlformats.org/officeDocument/2006/relationships/image" Target="../media/image8.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8.wmf"/><Relationship Id="rId5" Type="http://schemas.openxmlformats.org/officeDocument/2006/relationships/oleObject" Target="../embeddings/oleObject44.bin"/><Relationship Id="rId4" Type="http://schemas.openxmlformats.org/officeDocument/2006/relationships/image" Target="../media/image57.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1.jpeg"/><Relationship Id="rId7" Type="http://schemas.openxmlformats.org/officeDocument/2006/relationships/image" Target="../media/image9.wmf"/><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8.bin"/><Relationship Id="rId18" Type="http://schemas.openxmlformats.org/officeDocument/2006/relationships/image" Target="../media/image26.wmf"/><Relationship Id="rId3" Type="http://schemas.openxmlformats.org/officeDocument/2006/relationships/image" Target="../media/image27.png"/><Relationship Id="rId7" Type="http://schemas.openxmlformats.org/officeDocument/2006/relationships/oleObject" Target="../embeddings/oleObject5.bin"/><Relationship Id="rId12" Type="http://schemas.openxmlformats.org/officeDocument/2006/relationships/image" Target="../media/image23.wmf"/><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25.wmf"/><Relationship Id="rId1" Type="http://schemas.openxmlformats.org/officeDocument/2006/relationships/vmlDrawing" Target="../drawings/vmlDrawing2.vml"/><Relationship Id="rId6" Type="http://schemas.openxmlformats.org/officeDocument/2006/relationships/image" Target="../media/image28.gif"/><Relationship Id="rId11" Type="http://schemas.openxmlformats.org/officeDocument/2006/relationships/oleObject" Target="../embeddings/oleObject7.bin"/><Relationship Id="rId5" Type="http://schemas.openxmlformats.org/officeDocument/2006/relationships/image" Target="../media/image20.wmf"/><Relationship Id="rId15" Type="http://schemas.openxmlformats.org/officeDocument/2006/relationships/oleObject" Target="../embeddings/oleObject9.bin"/><Relationship Id="rId10" Type="http://schemas.openxmlformats.org/officeDocument/2006/relationships/image" Target="../media/image22.wmf"/><Relationship Id="rId4" Type="http://schemas.openxmlformats.org/officeDocument/2006/relationships/oleObject" Target="../embeddings/oleObject4.bin"/><Relationship Id="rId9" Type="http://schemas.openxmlformats.org/officeDocument/2006/relationships/oleObject" Target="../embeddings/oleObject6.bin"/><Relationship Id="rId14" Type="http://schemas.openxmlformats.org/officeDocument/2006/relationships/image" Target="../media/image24.wmf"/></Relationships>
</file>

<file path=ppt/slides/_rels/slide9.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9.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r>
              <a:rPr lang="en-US" dirty="0" smtClean="0"/>
              <a:t>Deformation of Solids</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28800"/>
            <a:ext cx="54864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158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Governing Equation</a:t>
            </a:r>
            <a:br>
              <a:rPr lang="en-US" dirty="0" smtClean="0"/>
            </a:br>
            <a:r>
              <a:rPr lang="en-US" sz="3100" dirty="0" err="1" smtClean="0"/>
              <a:t>Navier</a:t>
            </a:r>
            <a:r>
              <a:rPr lang="en-US" sz="3100" dirty="0" smtClean="0"/>
              <a:t> Equation</a:t>
            </a:r>
            <a:endParaRPr lang="en-US" sz="3100" dirty="0"/>
          </a:p>
        </p:txBody>
      </p:sp>
      <p:sp>
        <p:nvSpPr>
          <p:cNvPr id="3" name="Content Placeholder 2"/>
          <p:cNvSpPr>
            <a:spLocks noGrp="1"/>
          </p:cNvSpPr>
          <p:nvPr>
            <p:ph idx="1"/>
          </p:nvPr>
        </p:nvSpPr>
        <p:spPr>
          <a:xfrm>
            <a:off x="1600200" y="1981200"/>
            <a:ext cx="7086600" cy="4144963"/>
          </a:xfrm>
        </p:spPr>
        <p:txBody>
          <a:bodyPr>
            <a:normAutofit/>
          </a:bodyPr>
          <a:lstStyle/>
          <a:p>
            <a:r>
              <a:rPr lang="en-US" sz="2800" dirty="0" smtClean="0"/>
              <a:t>Conservation of Momentum</a:t>
            </a:r>
          </a:p>
          <a:p>
            <a:r>
              <a:rPr lang="en-US" sz="2800" dirty="0" smtClean="0"/>
              <a:t>Definition of Stress and Strain</a:t>
            </a:r>
          </a:p>
          <a:p>
            <a:r>
              <a:rPr lang="en-US" sz="2800" dirty="0" smtClean="0"/>
              <a:t>Hooke’s Law—Constitutive Law</a:t>
            </a:r>
          </a:p>
          <a:p>
            <a:r>
              <a:rPr lang="en-US" sz="2800" dirty="0" smtClean="0"/>
              <a:t>A little algebra</a:t>
            </a:r>
          </a:p>
        </p:txBody>
      </p:sp>
    </p:spTree>
    <p:extLst>
      <p:ext uri="{BB962C8B-B14F-4D97-AF65-F5344CB8AC3E}">
        <p14:creationId xmlns:p14="http://schemas.microsoft.com/office/powerpoint/2010/main" val="1274655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143280783"/>
              </p:ext>
            </p:extLst>
          </p:nvPr>
        </p:nvGraphicFramePr>
        <p:xfrm>
          <a:off x="3160713" y="868363"/>
          <a:ext cx="1447800" cy="938212"/>
        </p:xfrm>
        <a:graphic>
          <a:graphicData uri="http://schemas.openxmlformats.org/presentationml/2006/ole">
            <mc:AlternateContent xmlns:mc="http://schemas.openxmlformats.org/markup-compatibility/2006">
              <mc:Choice xmlns:v="urn:schemas-microsoft-com:vml" Requires="v">
                <p:oleObj spid="_x0000_s12445" name="Equation" r:id="rId3" imgW="901440" imgH="583920" progId="Equation.DSMT4">
                  <p:embed/>
                </p:oleObj>
              </mc:Choice>
              <mc:Fallback>
                <p:oleObj name="Equation" r:id="rId3" imgW="901440" imgH="583920" progId="Equation.DSMT4">
                  <p:embed/>
                  <p:pic>
                    <p:nvPicPr>
                      <p:cNvPr id="0" name=""/>
                      <p:cNvPicPr>
                        <a:picLocks noChangeAspect="1" noChangeArrowheads="1"/>
                      </p:cNvPicPr>
                      <p:nvPr/>
                    </p:nvPicPr>
                    <p:blipFill>
                      <a:blip r:embed="rId4"/>
                      <a:srcRect/>
                      <a:stretch>
                        <a:fillRect/>
                      </a:stretch>
                    </p:blipFill>
                    <p:spPr bwMode="auto">
                      <a:xfrm>
                        <a:off x="3160713" y="868363"/>
                        <a:ext cx="14478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2072955" y="245164"/>
            <a:ext cx="4537261" cy="523220"/>
          </a:xfrm>
          <a:prstGeom prst="rect">
            <a:avLst/>
          </a:prstGeom>
          <a:noFill/>
        </p:spPr>
        <p:txBody>
          <a:bodyPr wrap="square" rtlCol="0">
            <a:spAutoFit/>
          </a:bodyPr>
          <a:lstStyle/>
          <a:p>
            <a:r>
              <a:rPr lang="en-US" sz="2800" dirty="0" smtClean="0"/>
              <a:t>Conservation of Momentum</a:t>
            </a:r>
            <a:endParaRPr lang="en-US" sz="2800" dirty="0"/>
          </a:p>
        </p:txBody>
      </p:sp>
      <p:sp>
        <p:nvSpPr>
          <p:cNvPr id="1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3863320719"/>
              </p:ext>
            </p:extLst>
          </p:nvPr>
        </p:nvGraphicFramePr>
        <p:xfrm>
          <a:off x="1427614" y="1828529"/>
          <a:ext cx="1016000" cy="874713"/>
        </p:xfrm>
        <a:graphic>
          <a:graphicData uri="http://schemas.openxmlformats.org/presentationml/2006/ole">
            <mc:AlternateContent xmlns:mc="http://schemas.openxmlformats.org/markup-compatibility/2006">
              <mc:Choice xmlns:v="urn:schemas-microsoft-com:vml" Requires="v">
                <p:oleObj spid="_x0000_s12446" name="Equation" r:id="rId5" imgW="495000" imgH="431640" progId="Equation.DSMT4">
                  <p:embed/>
                </p:oleObj>
              </mc:Choice>
              <mc:Fallback>
                <p:oleObj name="Equation" r:id="rId5" imgW="495000" imgH="431640" progId="Equation.DSMT4">
                  <p:embed/>
                  <p:pic>
                    <p:nvPicPr>
                      <p:cNvPr id="0" name=""/>
                      <p:cNvPicPr>
                        <a:picLocks noChangeAspect="1" noChangeArrowheads="1"/>
                      </p:cNvPicPr>
                      <p:nvPr/>
                    </p:nvPicPr>
                    <p:blipFill>
                      <a:blip r:embed="rId6"/>
                      <a:srcRect/>
                      <a:stretch>
                        <a:fillRect/>
                      </a:stretch>
                    </p:blipFill>
                    <p:spPr bwMode="auto">
                      <a:xfrm>
                        <a:off x="1427614" y="1828529"/>
                        <a:ext cx="1016000" cy="874713"/>
                      </a:xfrm>
                      <a:prstGeom prst="rect">
                        <a:avLst/>
                      </a:prstGeom>
                      <a:noFill/>
                    </p:spPr>
                  </p:pic>
                </p:oleObj>
              </mc:Fallback>
            </mc:AlternateContent>
          </a:graphicData>
        </a:graphic>
      </p:graphicFrame>
      <p:sp>
        <p:nvSpPr>
          <p:cNvPr id="19" name="Rectangle 6"/>
          <p:cNvSpPr>
            <a:spLocks noChangeArrowheads="1"/>
          </p:cNvSpPr>
          <p:nvPr/>
        </p:nvSpPr>
        <p:spPr bwMode="auto">
          <a:xfrm>
            <a:off x="1407428" y="2901378"/>
            <a:ext cx="1905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en-US" sz="2000" b="0" i="0" u="none" strike="noStrike" cap="none" normalizeH="0" baseline="0" dirty="0" err="1" smtClean="0">
                <a:ln>
                  <a:noFill/>
                </a:ln>
                <a:solidFill>
                  <a:schemeClr val="tx1"/>
                </a:solidFill>
                <a:effectLst/>
                <a:latin typeface="Symbol" pitchFamily="18" charset="2"/>
                <a:ea typeface="Times New Roman" pitchFamily="18" charset="0"/>
                <a:cs typeface="Times New Roman" pitchFamily="18" charset="0"/>
              </a:rPr>
              <a:t>r</a:t>
            </a:r>
            <a:r>
              <a:rPr lang="en-US" b="1" i="1" dirty="0" err="1" smtClean="0"/>
              <a:t>v</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441234197"/>
              </p:ext>
            </p:extLst>
          </p:nvPr>
        </p:nvGraphicFramePr>
        <p:xfrm>
          <a:off x="4149725" y="2771775"/>
          <a:ext cx="1579563" cy="660400"/>
        </p:xfrm>
        <a:graphic>
          <a:graphicData uri="http://schemas.openxmlformats.org/presentationml/2006/ole">
            <mc:AlternateContent xmlns:mc="http://schemas.openxmlformats.org/markup-compatibility/2006">
              <mc:Choice xmlns:v="urn:schemas-microsoft-com:vml" Requires="v">
                <p:oleObj spid="_x0000_s12447" name="Equation" r:id="rId7" imgW="1130040" imgH="507960" progId="Equation.DSMT4">
                  <p:embed/>
                </p:oleObj>
              </mc:Choice>
              <mc:Fallback>
                <p:oleObj name="Equation" r:id="rId7" imgW="1130040" imgH="507960" progId="Equation.DSMT4">
                  <p:embed/>
                  <p:pic>
                    <p:nvPicPr>
                      <p:cNvPr id="0" name=""/>
                      <p:cNvPicPr>
                        <a:picLocks noChangeAspect="1" noChangeArrowheads="1"/>
                      </p:cNvPicPr>
                      <p:nvPr/>
                    </p:nvPicPr>
                    <p:blipFill>
                      <a:blip r:embed="rId8"/>
                      <a:srcRect/>
                      <a:stretch>
                        <a:fillRect/>
                      </a:stretch>
                    </p:blipFill>
                    <p:spPr bwMode="auto">
                      <a:xfrm>
                        <a:off x="4149725" y="2771775"/>
                        <a:ext cx="1579563" cy="660400"/>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52375728"/>
              </p:ext>
            </p:extLst>
          </p:nvPr>
        </p:nvGraphicFramePr>
        <p:xfrm>
          <a:off x="6740525" y="2770188"/>
          <a:ext cx="1065213" cy="661987"/>
        </p:xfrm>
        <a:graphic>
          <a:graphicData uri="http://schemas.openxmlformats.org/presentationml/2006/ole">
            <mc:AlternateContent xmlns:mc="http://schemas.openxmlformats.org/markup-compatibility/2006">
              <mc:Choice xmlns:v="urn:schemas-microsoft-com:vml" Requires="v">
                <p:oleObj spid="_x0000_s12448" name="Equation" r:id="rId9" imgW="634680" imgH="393480" progId="Equation.DSMT4">
                  <p:embed/>
                </p:oleObj>
              </mc:Choice>
              <mc:Fallback>
                <p:oleObj name="Equation" r:id="rId9" imgW="634680" imgH="393480" progId="Equation.DSMT4">
                  <p:embed/>
                  <p:pic>
                    <p:nvPicPr>
                      <p:cNvPr id="0" name=""/>
                      <p:cNvPicPr>
                        <a:picLocks noChangeAspect="1" noChangeArrowheads="1"/>
                      </p:cNvPicPr>
                      <p:nvPr/>
                    </p:nvPicPr>
                    <p:blipFill>
                      <a:blip r:embed="rId10"/>
                      <a:srcRect/>
                      <a:stretch>
                        <a:fillRect/>
                      </a:stretch>
                    </p:blipFill>
                    <p:spPr bwMode="auto">
                      <a:xfrm>
                        <a:off x="6740525" y="2770188"/>
                        <a:ext cx="1065213"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Rectangle 20"/>
          <p:cNvSpPr/>
          <p:nvPr/>
        </p:nvSpPr>
        <p:spPr>
          <a:xfrm>
            <a:off x="2240886" y="3764327"/>
            <a:ext cx="1492913" cy="369332"/>
          </a:xfrm>
          <a:prstGeom prst="rect">
            <a:avLst/>
          </a:prstGeom>
        </p:spPr>
        <p:txBody>
          <a:bodyPr wrap="square">
            <a:spAutoFit/>
          </a:bodyPr>
          <a:lstStyle/>
          <a:p>
            <a:r>
              <a:rPr lang="en-US" b="1" dirty="0">
                <a:latin typeface="ESSTIXThirteen"/>
                <a:ea typeface="Times New Roman"/>
                <a:cs typeface="Times New Roman"/>
              </a:rPr>
              <a:t>A</a:t>
            </a:r>
            <a:r>
              <a:rPr lang="en-US" i="1" dirty="0">
                <a:latin typeface="Times New Roman"/>
                <a:ea typeface="Times New Roman"/>
              </a:rPr>
              <a:t>=</a:t>
            </a:r>
            <a:r>
              <a:rPr lang="en-US" b="1" dirty="0">
                <a:latin typeface="Times New Roman"/>
                <a:ea typeface="Times New Roman"/>
              </a:rPr>
              <a:t> </a:t>
            </a:r>
            <a:r>
              <a:rPr lang="en-US" b="1" dirty="0" err="1">
                <a:latin typeface="Times New Roman"/>
                <a:ea typeface="Times New Roman"/>
              </a:rPr>
              <a:t>v</a:t>
            </a:r>
            <a:r>
              <a:rPr lang="en-US" i="1" dirty="0" err="1" smtClean="0">
                <a:latin typeface="Times New Roman"/>
                <a:ea typeface="Times New Roman"/>
              </a:rPr>
              <a:t>c</a:t>
            </a:r>
            <a:r>
              <a:rPr lang="en-US" b="1" dirty="0" smtClean="0">
                <a:latin typeface="Times New Roman"/>
                <a:ea typeface="Times New Roman"/>
              </a:rPr>
              <a:t>= </a:t>
            </a:r>
            <a:r>
              <a:rPr lang="en-US" b="1" dirty="0" err="1" smtClean="0">
                <a:latin typeface="Times New Roman"/>
                <a:ea typeface="Times New Roman"/>
              </a:rPr>
              <a:t>vv</a:t>
            </a:r>
            <a:r>
              <a:rPr lang="en-US" dirty="0" err="1" smtClean="0">
                <a:latin typeface="Symbol"/>
                <a:ea typeface="Times New Roman"/>
                <a:cs typeface="Times New Roman"/>
              </a:rPr>
              <a:t>r</a:t>
            </a:r>
            <a:endParaRPr lang="en-US" dirty="0"/>
          </a:p>
        </p:txBody>
      </p:sp>
      <p:sp>
        <p:nvSpPr>
          <p:cNvPr id="24" name="TextBox 23"/>
          <p:cNvSpPr txBox="1"/>
          <p:nvPr/>
        </p:nvSpPr>
        <p:spPr>
          <a:xfrm>
            <a:off x="152400" y="2911810"/>
            <a:ext cx="1920555" cy="3416320"/>
          </a:xfrm>
          <a:prstGeom prst="rect">
            <a:avLst/>
          </a:prstGeom>
          <a:noFill/>
        </p:spPr>
        <p:txBody>
          <a:bodyPr wrap="square" rtlCol="0">
            <a:spAutoFit/>
          </a:bodyPr>
          <a:lstStyle/>
          <a:p>
            <a:r>
              <a:rPr lang="en-US" dirty="0" smtClean="0"/>
              <a:t>Storage</a:t>
            </a:r>
          </a:p>
          <a:p>
            <a:endParaRPr lang="en-US" dirty="0"/>
          </a:p>
          <a:p>
            <a:endParaRPr lang="en-US" dirty="0" smtClean="0"/>
          </a:p>
          <a:p>
            <a:r>
              <a:rPr lang="en-US" dirty="0" err="1" smtClean="0"/>
              <a:t>Advective</a:t>
            </a:r>
            <a:r>
              <a:rPr lang="en-US" dirty="0" smtClean="0"/>
              <a:t> Flux</a:t>
            </a:r>
          </a:p>
          <a:p>
            <a:endParaRPr lang="en-US" dirty="0"/>
          </a:p>
          <a:p>
            <a:r>
              <a:rPr lang="en-US" dirty="0" smtClean="0"/>
              <a:t>Diffusive Flux</a:t>
            </a:r>
          </a:p>
          <a:p>
            <a:endParaRPr lang="en-US" dirty="0"/>
          </a:p>
          <a:p>
            <a:endParaRPr lang="en-US" dirty="0" smtClean="0"/>
          </a:p>
          <a:p>
            <a:r>
              <a:rPr lang="en-US" dirty="0" smtClean="0"/>
              <a:t>Source</a:t>
            </a:r>
          </a:p>
          <a:p>
            <a:endParaRPr lang="en-US" dirty="0"/>
          </a:p>
          <a:p>
            <a:endParaRPr lang="en-US" dirty="0" smtClean="0"/>
          </a:p>
          <a:p>
            <a:r>
              <a:rPr lang="en-US" dirty="0" smtClean="0"/>
              <a:t>Governing</a:t>
            </a:r>
            <a:endParaRPr lang="en-US" dirty="0"/>
          </a:p>
        </p:txBody>
      </p:sp>
      <p:graphicFrame>
        <p:nvGraphicFramePr>
          <p:cNvPr id="23" name="Object 22"/>
          <p:cNvGraphicFramePr>
            <a:graphicFrameLocks noChangeAspect="1"/>
          </p:cNvGraphicFramePr>
          <p:nvPr>
            <p:extLst>
              <p:ext uri="{D42A27DB-BD31-4B8C-83A1-F6EECF244321}">
                <p14:modId xmlns:p14="http://schemas.microsoft.com/office/powerpoint/2010/main" val="2926720529"/>
              </p:ext>
            </p:extLst>
          </p:nvPr>
        </p:nvGraphicFramePr>
        <p:xfrm>
          <a:off x="4374242" y="3764326"/>
          <a:ext cx="1464714" cy="579073"/>
        </p:xfrm>
        <a:graphic>
          <a:graphicData uri="http://schemas.openxmlformats.org/presentationml/2006/ole">
            <mc:AlternateContent xmlns:mc="http://schemas.openxmlformats.org/markup-compatibility/2006">
              <mc:Choice xmlns:v="urn:schemas-microsoft-com:vml" Requires="v">
                <p:oleObj spid="_x0000_s12449" name="Equation" r:id="rId11" imgW="1091880" imgH="431640" progId="Equation.DSMT4">
                  <p:embed/>
                </p:oleObj>
              </mc:Choice>
              <mc:Fallback>
                <p:oleObj name="Equation" r:id="rId11" imgW="1091880" imgH="431640" progId="Equation.DSMT4">
                  <p:embed/>
                  <p:pic>
                    <p:nvPicPr>
                      <p:cNvPr id="0" name=""/>
                      <p:cNvPicPr/>
                      <p:nvPr/>
                    </p:nvPicPr>
                    <p:blipFill>
                      <a:blip r:embed="rId12"/>
                      <a:stretch>
                        <a:fillRect/>
                      </a:stretch>
                    </p:blipFill>
                    <p:spPr>
                      <a:xfrm>
                        <a:off x="4374242" y="3764326"/>
                        <a:ext cx="1464714" cy="579073"/>
                      </a:xfrm>
                      <a:prstGeom prst="rect">
                        <a:avLst/>
                      </a:prstGeom>
                    </p:spPr>
                  </p:pic>
                </p:oleObj>
              </mc:Fallback>
            </mc:AlternateContent>
          </a:graphicData>
        </a:graphic>
      </p:graphicFrame>
      <p:sp>
        <p:nvSpPr>
          <p:cNvPr id="27" name="TextBox 26"/>
          <p:cNvSpPr txBox="1"/>
          <p:nvPr/>
        </p:nvSpPr>
        <p:spPr>
          <a:xfrm>
            <a:off x="6096000" y="3948993"/>
            <a:ext cx="2878256" cy="369332"/>
          </a:xfrm>
          <a:prstGeom prst="rect">
            <a:avLst/>
          </a:prstGeom>
          <a:noFill/>
        </p:spPr>
        <p:txBody>
          <a:bodyPr wrap="square" rtlCol="0">
            <a:spAutoFit/>
          </a:bodyPr>
          <a:lstStyle/>
          <a:p>
            <a:r>
              <a:rPr lang="en-US" dirty="0" smtClean="0"/>
              <a:t>Units of stress or pressure</a:t>
            </a:r>
            <a:endParaRPr lang="en-US" dirty="0"/>
          </a:p>
        </p:txBody>
      </p:sp>
      <p:sp>
        <p:nvSpPr>
          <p:cNvPr id="2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Object 28"/>
          <p:cNvGraphicFramePr>
            <a:graphicFrameLocks noChangeAspect="1"/>
          </p:cNvGraphicFramePr>
          <p:nvPr>
            <p:extLst>
              <p:ext uri="{D42A27DB-BD31-4B8C-83A1-F6EECF244321}">
                <p14:modId xmlns:p14="http://schemas.microsoft.com/office/powerpoint/2010/main" val="1491961179"/>
              </p:ext>
            </p:extLst>
          </p:nvPr>
        </p:nvGraphicFramePr>
        <p:xfrm>
          <a:off x="2334528" y="4300656"/>
          <a:ext cx="977900" cy="337820"/>
        </p:xfrm>
        <a:graphic>
          <a:graphicData uri="http://schemas.openxmlformats.org/presentationml/2006/ole">
            <mc:AlternateContent xmlns:mc="http://schemas.openxmlformats.org/markup-compatibility/2006">
              <mc:Choice xmlns:v="urn:schemas-microsoft-com:vml" Requires="v">
                <p:oleObj spid="_x0000_s12450" name="Equation" r:id="rId13" imgW="520248" imgH="177646" progId="Equation.DSMT4">
                  <p:embed/>
                </p:oleObj>
              </mc:Choice>
              <mc:Fallback>
                <p:oleObj name="Equation" r:id="rId13" imgW="520248" imgH="177646"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34528" y="4300656"/>
                        <a:ext cx="977900" cy="337820"/>
                      </a:xfrm>
                      <a:prstGeom prst="rect">
                        <a:avLst/>
                      </a:prstGeom>
                      <a:noFill/>
                    </p:spPr>
                  </p:pic>
                </p:oleObj>
              </mc:Fallback>
            </mc:AlternateContent>
          </a:graphicData>
        </a:graphic>
      </p:graphicFrame>
      <p:sp>
        <p:nvSpPr>
          <p:cNvPr id="10240"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41" name="Object 10240"/>
          <p:cNvGraphicFramePr>
            <a:graphicFrameLocks noChangeAspect="1"/>
          </p:cNvGraphicFramePr>
          <p:nvPr>
            <p:extLst>
              <p:ext uri="{D42A27DB-BD31-4B8C-83A1-F6EECF244321}">
                <p14:modId xmlns:p14="http://schemas.microsoft.com/office/powerpoint/2010/main" val="2339438486"/>
              </p:ext>
            </p:extLst>
          </p:nvPr>
        </p:nvGraphicFramePr>
        <p:xfrm>
          <a:off x="2311912" y="4876800"/>
          <a:ext cx="842210" cy="381000"/>
        </p:xfrm>
        <a:graphic>
          <a:graphicData uri="http://schemas.openxmlformats.org/presentationml/2006/ole">
            <mc:AlternateContent xmlns:mc="http://schemas.openxmlformats.org/markup-compatibility/2006">
              <mc:Choice xmlns:v="urn:schemas-microsoft-com:vml" Requires="v">
                <p:oleObj spid="_x0000_s12451" name="Equation" r:id="rId15" imgW="393359" imgH="177646" progId="Equation.DSMT4">
                  <p:embed/>
                </p:oleObj>
              </mc:Choice>
              <mc:Fallback>
                <p:oleObj name="Equation" r:id="rId15" imgW="393359" imgH="177646"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11912" y="4876800"/>
                        <a:ext cx="842210" cy="381000"/>
                      </a:xfrm>
                      <a:prstGeom prst="rect">
                        <a:avLst/>
                      </a:prstGeom>
                      <a:noFill/>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47778024"/>
              </p:ext>
            </p:extLst>
          </p:nvPr>
        </p:nvGraphicFramePr>
        <p:xfrm>
          <a:off x="3702050" y="4800600"/>
          <a:ext cx="869950" cy="579438"/>
        </p:xfrm>
        <a:graphic>
          <a:graphicData uri="http://schemas.openxmlformats.org/presentationml/2006/ole">
            <mc:AlternateContent xmlns:mc="http://schemas.openxmlformats.org/markup-compatibility/2006">
              <mc:Choice xmlns:v="urn:schemas-microsoft-com:vml" Requires="v">
                <p:oleObj spid="_x0000_s12452" name="Equation" r:id="rId17" imgW="647640" imgH="431640" progId="Equation.DSMT4">
                  <p:embed/>
                </p:oleObj>
              </mc:Choice>
              <mc:Fallback>
                <p:oleObj name="Equation" r:id="rId17" imgW="647640" imgH="431640" progId="Equation.DSMT4">
                  <p:embed/>
                  <p:pic>
                    <p:nvPicPr>
                      <p:cNvPr id="0" name=""/>
                      <p:cNvPicPr>
                        <a:picLocks noChangeAspect="1" noChangeArrowheads="1"/>
                      </p:cNvPicPr>
                      <p:nvPr/>
                    </p:nvPicPr>
                    <p:blipFill>
                      <a:blip r:embed="rId18"/>
                      <a:srcRect/>
                      <a:stretch>
                        <a:fillRect/>
                      </a:stretch>
                    </p:blipFill>
                    <p:spPr bwMode="auto">
                      <a:xfrm>
                        <a:off x="3702050" y="4800600"/>
                        <a:ext cx="86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Freeform 31"/>
          <p:cNvSpPr/>
          <p:nvPr/>
        </p:nvSpPr>
        <p:spPr>
          <a:xfrm>
            <a:off x="7010400" y="304800"/>
            <a:ext cx="1963856" cy="927169"/>
          </a:xfrm>
          <a:custGeom>
            <a:avLst/>
            <a:gdLst>
              <a:gd name="connsiteX0" fmla="*/ 1065423 w 1770977"/>
              <a:gd name="connsiteY0" fmla="*/ 54021 h 800370"/>
              <a:gd name="connsiteX1" fmla="*/ 27198 w 1770977"/>
              <a:gd name="connsiteY1" fmla="*/ 73071 h 800370"/>
              <a:gd name="connsiteX2" fmla="*/ 427248 w 1770977"/>
              <a:gd name="connsiteY2" fmla="*/ 758871 h 800370"/>
              <a:gd name="connsiteX3" fmla="*/ 1741698 w 1770977"/>
              <a:gd name="connsiteY3" fmla="*/ 673146 h 800370"/>
              <a:gd name="connsiteX4" fmla="*/ 1313073 w 1770977"/>
              <a:gd name="connsiteY4" fmla="*/ 254046 h 800370"/>
              <a:gd name="connsiteX5" fmla="*/ 998748 w 1770977"/>
              <a:gd name="connsiteY5" fmla="*/ 377871 h 800370"/>
              <a:gd name="connsiteX6" fmla="*/ 1065423 w 1770977"/>
              <a:gd name="connsiteY6" fmla="*/ 54021 h 800370"/>
              <a:gd name="connsiteX0" fmla="*/ 624513 w 1749167"/>
              <a:gd name="connsiteY0" fmla="*/ 26821 h 849370"/>
              <a:gd name="connsiteX1" fmla="*/ 5388 w 1749167"/>
              <a:gd name="connsiteY1" fmla="*/ 122071 h 849370"/>
              <a:gd name="connsiteX2" fmla="*/ 405438 w 1749167"/>
              <a:gd name="connsiteY2" fmla="*/ 807871 h 849370"/>
              <a:gd name="connsiteX3" fmla="*/ 1719888 w 1749167"/>
              <a:gd name="connsiteY3" fmla="*/ 722146 h 849370"/>
              <a:gd name="connsiteX4" fmla="*/ 1291263 w 1749167"/>
              <a:gd name="connsiteY4" fmla="*/ 303046 h 849370"/>
              <a:gd name="connsiteX5" fmla="*/ 976938 w 1749167"/>
              <a:gd name="connsiteY5" fmla="*/ 426871 h 849370"/>
              <a:gd name="connsiteX6" fmla="*/ 624513 w 1749167"/>
              <a:gd name="connsiteY6" fmla="*/ 26821 h 849370"/>
              <a:gd name="connsiteX0" fmla="*/ 813875 w 1963856"/>
              <a:gd name="connsiteY0" fmla="*/ 30290 h 927169"/>
              <a:gd name="connsiteX1" fmla="*/ 194750 w 1963856"/>
              <a:gd name="connsiteY1" fmla="*/ 125540 h 927169"/>
              <a:gd name="connsiteX2" fmla="*/ 137600 w 1963856"/>
              <a:gd name="connsiteY2" fmla="*/ 897065 h 927169"/>
              <a:gd name="connsiteX3" fmla="*/ 1909250 w 1963856"/>
              <a:gd name="connsiteY3" fmla="*/ 725615 h 927169"/>
              <a:gd name="connsiteX4" fmla="*/ 1480625 w 1963856"/>
              <a:gd name="connsiteY4" fmla="*/ 306515 h 927169"/>
              <a:gd name="connsiteX5" fmla="*/ 1166300 w 1963856"/>
              <a:gd name="connsiteY5" fmla="*/ 430340 h 927169"/>
              <a:gd name="connsiteX6" fmla="*/ 813875 w 1963856"/>
              <a:gd name="connsiteY6" fmla="*/ 30290 h 92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856" h="927169">
                <a:moveTo>
                  <a:pt x="813875" y="30290"/>
                </a:moveTo>
                <a:cubicBezTo>
                  <a:pt x="651950" y="-20510"/>
                  <a:pt x="307463" y="-18923"/>
                  <a:pt x="194750" y="125540"/>
                </a:cubicBezTo>
                <a:cubicBezTo>
                  <a:pt x="82037" y="270003"/>
                  <a:pt x="-148150" y="797053"/>
                  <a:pt x="137600" y="897065"/>
                </a:cubicBezTo>
                <a:cubicBezTo>
                  <a:pt x="423350" y="997077"/>
                  <a:pt x="1685413" y="824040"/>
                  <a:pt x="1909250" y="725615"/>
                </a:cubicBezTo>
                <a:cubicBezTo>
                  <a:pt x="2133088" y="627190"/>
                  <a:pt x="1604450" y="355727"/>
                  <a:pt x="1480625" y="306515"/>
                </a:cubicBezTo>
                <a:cubicBezTo>
                  <a:pt x="1356800" y="257303"/>
                  <a:pt x="1277425" y="476378"/>
                  <a:pt x="1166300" y="430340"/>
                </a:cubicBezTo>
                <a:cubicBezTo>
                  <a:pt x="1055175" y="384302"/>
                  <a:pt x="975800" y="81090"/>
                  <a:pt x="813875" y="30290"/>
                </a:cubicBezTo>
                <a:close/>
              </a:path>
            </a:pathLst>
          </a:cu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696200" y="990600"/>
            <a:ext cx="152400" cy="152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129343365"/>
              </p:ext>
            </p:extLst>
          </p:nvPr>
        </p:nvGraphicFramePr>
        <p:xfrm>
          <a:off x="2427288" y="5599113"/>
          <a:ext cx="2878137" cy="762000"/>
        </p:xfrm>
        <a:graphic>
          <a:graphicData uri="http://schemas.openxmlformats.org/presentationml/2006/ole">
            <mc:AlternateContent xmlns:mc="http://schemas.openxmlformats.org/markup-compatibility/2006">
              <mc:Choice xmlns:v="urn:schemas-microsoft-com:vml" Requires="v">
                <p:oleObj spid="_x0000_s12453" name="Equation" r:id="rId19" imgW="1511280" imgH="393480" progId="Equation.DSMT4">
                  <p:embed/>
                </p:oleObj>
              </mc:Choice>
              <mc:Fallback>
                <p:oleObj name="Equation" r:id="rId19" imgW="1511280" imgH="393480" progId="Equation.DSMT4">
                  <p:embed/>
                  <p:pic>
                    <p:nvPicPr>
                      <p:cNvPr id="0" name="Object 16"/>
                      <p:cNvPicPr>
                        <a:picLocks noChangeAspect="1" noChangeArrowheads="1"/>
                      </p:cNvPicPr>
                      <p:nvPr/>
                    </p:nvPicPr>
                    <p:blipFill>
                      <a:blip r:embed="rId20"/>
                      <a:srcRect/>
                      <a:stretch>
                        <a:fillRect/>
                      </a:stretch>
                    </p:blipFill>
                    <p:spPr bwMode="auto">
                      <a:xfrm>
                        <a:off x="2427288" y="5599113"/>
                        <a:ext cx="28781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981699661"/>
              </p:ext>
            </p:extLst>
          </p:nvPr>
        </p:nvGraphicFramePr>
        <p:xfrm>
          <a:off x="6631071" y="5642330"/>
          <a:ext cx="1730829" cy="685800"/>
        </p:xfrm>
        <a:graphic>
          <a:graphicData uri="http://schemas.openxmlformats.org/presentationml/2006/ole">
            <mc:AlternateContent xmlns:mc="http://schemas.openxmlformats.org/markup-compatibility/2006">
              <mc:Choice xmlns:v="urn:schemas-microsoft-com:vml" Requires="v">
                <p:oleObj spid="_x0000_s12454" name="Equation" r:id="rId21" imgW="1015920" imgH="393480" progId="Equation.DSMT4">
                  <p:embed/>
                </p:oleObj>
              </mc:Choice>
              <mc:Fallback>
                <p:oleObj name="Equation" r:id="rId21" imgW="1015920" imgH="393480" progId="Equation.DSMT4">
                  <p:embed/>
                  <p:pic>
                    <p:nvPicPr>
                      <p:cNvPr id="0" name="Object 14"/>
                      <p:cNvPicPr>
                        <a:picLocks noChangeAspect="1" noChangeArrowheads="1"/>
                      </p:cNvPicPr>
                      <p:nvPr/>
                    </p:nvPicPr>
                    <p:blipFill>
                      <a:blip r:embed="rId22"/>
                      <a:srcRect/>
                      <a:stretch>
                        <a:fillRect/>
                      </a:stretch>
                    </p:blipFill>
                    <p:spPr bwMode="auto">
                      <a:xfrm>
                        <a:off x="6631071" y="5642330"/>
                        <a:ext cx="1730829" cy="685800"/>
                      </a:xfrm>
                      <a:prstGeom prst="rect">
                        <a:avLst/>
                      </a:prstGeom>
                      <a:noFill/>
                    </p:spPr>
                  </p:pic>
                </p:oleObj>
              </mc:Fallback>
            </mc:AlternateContent>
          </a:graphicData>
        </a:graphic>
      </p:graphicFrame>
    </p:spTree>
    <p:extLst>
      <p:ext uri="{BB962C8B-B14F-4D97-AF65-F5344CB8AC3E}">
        <p14:creationId xmlns:p14="http://schemas.microsoft.com/office/powerpoint/2010/main" val="1964631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800" dirty="0" smtClean="0"/>
              <a:t>Constitutive Law</a:t>
            </a:r>
            <a:br>
              <a:rPr lang="en-US" sz="2800" dirty="0" smtClean="0"/>
            </a:br>
            <a:r>
              <a:rPr lang="en-US" sz="2400" dirty="0" smtClean="0"/>
              <a:t>Displacement</a:t>
            </a:r>
            <a:r>
              <a:rPr lang="en-US" sz="2400" dirty="0" smtClean="0"/>
              <a:t>, velocity, strain and strain rate</a:t>
            </a:r>
            <a:endParaRPr lang="en-US"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75641955"/>
              </p:ext>
            </p:extLst>
          </p:nvPr>
        </p:nvGraphicFramePr>
        <p:xfrm>
          <a:off x="1219200" y="2057400"/>
          <a:ext cx="914400" cy="1819563"/>
        </p:xfrm>
        <a:graphic>
          <a:graphicData uri="http://schemas.openxmlformats.org/presentationml/2006/ole">
            <mc:AlternateContent xmlns:mc="http://schemas.openxmlformats.org/markup-compatibility/2006">
              <mc:Choice xmlns:v="urn:schemas-microsoft-com:vml" Requires="v">
                <p:oleObj spid="_x0000_s15487" name="Equation" r:id="rId3" imgW="622080" imgH="1244520" progId="Equation.DSMT4">
                  <p:embed/>
                </p:oleObj>
              </mc:Choice>
              <mc:Fallback>
                <p:oleObj name="Equation" r:id="rId3" imgW="622080" imgH="1244520" progId="Equation.DSMT4">
                  <p:embed/>
                  <p:pic>
                    <p:nvPicPr>
                      <p:cNvPr id="0" name="Object 1"/>
                      <p:cNvPicPr>
                        <a:picLocks noChangeAspect="1" noChangeArrowheads="1"/>
                      </p:cNvPicPr>
                      <p:nvPr/>
                    </p:nvPicPr>
                    <p:blipFill>
                      <a:blip r:embed="rId4"/>
                      <a:srcRect/>
                      <a:stretch>
                        <a:fillRect/>
                      </a:stretch>
                    </p:blipFill>
                    <p:spPr bwMode="auto">
                      <a:xfrm>
                        <a:off x="1219200" y="2057400"/>
                        <a:ext cx="914400" cy="1819563"/>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105286595"/>
              </p:ext>
            </p:extLst>
          </p:nvPr>
        </p:nvGraphicFramePr>
        <p:xfrm>
          <a:off x="1143000" y="4030980"/>
          <a:ext cx="1371600" cy="1508760"/>
        </p:xfrm>
        <a:graphic>
          <a:graphicData uri="http://schemas.openxmlformats.org/presentationml/2006/ole">
            <mc:AlternateContent xmlns:mc="http://schemas.openxmlformats.org/markup-compatibility/2006">
              <mc:Choice xmlns:v="urn:schemas-microsoft-com:vml" Requires="v">
                <p:oleObj spid="_x0000_s15488" name="Equation" r:id="rId5" imgW="1270000" imgH="1397000" progId="Equation.DSMT4">
                  <p:embed/>
                </p:oleObj>
              </mc:Choice>
              <mc:Fallback>
                <p:oleObj name="Equation" r:id="rId5" imgW="1270000" imgH="1397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030980"/>
                        <a:ext cx="1371600" cy="150876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143907269"/>
              </p:ext>
            </p:extLst>
          </p:nvPr>
        </p:nvGraphicFramePr>
        <p:xfrm>
          <a:off x="1219199" y="5715000"/>
          <a:ext cx="1430215" cy="304800"/>
        </p:xfrm>
        <a:graphic>
          <a:graphicData uri="http://schemas.openxmlformats.org/presentationml/2006/ole">
            <mc:AlternateContent xmlns:mc="http://schemas.openxmlformats.org/markup-compatibility/2006">
              <mc:Choice xmlns:v="urn:schemas-microsoft-com:vml" Requires="v">
                <p:oleObj spid="_x0000_s15489" name="Equation" r:id="rId7" imgW="1155700" imgH="241300" progId="Equation.DSMT4">
                  <p:embed/>
                </p:oleObj>
              </mc:Choice>
              <mc:Fallback>
                <p:oleObj name="Equation" r:id="rId7" imgW="1155700" imgH="2413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199" y="5715000"/>
                        <a:ext cx="1430215" cy="304800"/>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001261342"/>
              </p:ext>
            </p:extLst>
          </p:nvPr>
        </p:nvGraphicFramePr>
        <p:xfrm>
          <a:off x="4606490" y="2209799"/>
          <a:ext cx="803709" cy="1696719"/>
        </p:xfrm>
        <a:graphic>
          <a:graphicData uri="http://schemas.openxmlformats.org/presentationml/2006/ole">
            <mc:AlternateContent xmlns:mc="http://schemas.openxmlformats.org/markup-compatibility/2006">
              <mc:Choice xmlns:v="urn:schemas-microsoft-com:vml" Requires="v">
                <p:oleObj spid="_x0000_s15490" name="Equation" r:id="rId9" imgW="571500" imgH="1206500" progId="Equation.DSMT4">
                  <p:embed/>
                </p:oleObj>
              </mc:Choice>
              <mc:Fallback>
                <p:oleObj name="Equation" r:id="rId9" imgW="571500" imgH="12065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6490" y="2209799"/>
                        <a:ext cx="803709" cy="1696719"/>
                      </a:xfrm>
                      <a:prstGeom prst="rect">
                        <a:avLst/>
                      </a:prstGeom>
                      <a:noFill/>
                    </p:spPr>
                  </p:pic>
                </p:oleObj>
              </mc:Fallback>
            </mc:AlternateContent>
          </a:graphicData>
        </a:graphic>
      </p:graphicFrame>
      <p:sp>
        <p:nvSpPr>
          <p:cNvPr id="1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826007987"/>
              </p:ext>
            </p:extLst>
          </p:nvPr>
        </p:nvGraphicFramePr>
        <p:xfrm>
          <a:off x="914400" y="1600200"/>
          <a:ext cx="1973385" cy="381000"/>
        </p:xfrm>
        <a:graphic>
          <a:graphicData uri="http://schemas.openxmlformats.org/presentationml/2006/ole">
            <mc:AlternateContent xmlns:mc="http://schemas.openxmlformats.org/markup-compatibility/2006">
              <mc:Choice xmlns:v="urn:schemas-microsoft-com:vml" Requires="v">
                <p:oleObj spid="_x0000_s15491" name="Equation" r:id="rId11" imgW="1282680" imgH="241200" progId="Equation.DSMT4">
                  <p:embed/>
                </p:oleObj>
              </mc:Choice>
              <mc:Fallback>
                <p:oleObj name="Equation" r:id="rId11" imgW="1282680" imgH="241200" progId="Equation.DSMT4">
                  <p:embed/>
                  <p:pic>
                    <p:nvPicPr>
                      <p:cNvPr id="0" name="Object 13"/>
                      <p:cNvPicPr>
                        <a:picLocks noChangeAspect="1" noChangeArrowheads="1"/>
                      </p:cNvPicPr>
                      <p:nvPr/>
                    </p:nvPicPr>
                    <p:blipFill>
                      <a:blip r:embed="rId12"/>
                      <a:srcRect/>
                      <a:stretch>
                        <a:fillRect/>
                      </a:stretch>
                    </p:blipFill>
                    <p:spPr bwMode="auto">
                      <a:xfrm>
                        <a:off x="914400" y="1600200"/>
                        <a:ext cx="1973385" cy="381000"/>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165666144"/>
              </p:ext>
            </p:extLst>
          </p:nvPr>
        </p:nvGraphicFramePr>
        <p:xfrm>
          <a:off x="4089400" y="1600200"/>
          <a:ext cx="1719263" cy="381000"/>
        </p:xfrm>
        <a:graphic>
          <a:graphicData uri="http://schemas.openxmlformats.org/presentationml/2006/ole">
            <mc:AlternateContent xmlns:mc="http://schemas.openxmlformats.org/markup-compatibility/2006">
              <mc:Choice xmlns:v="urn:schemas-microsoft-com:vml" Requires="v">
                <p:oleObj spid="_x0000_s15492" name="Equation" r:id="rId13" imgW="1117440" imgH="241200" progId="Equation.DSMT4">
                  <p:embed/>
                </p:oleObj>
              </mc:Choice>
              <mc:Fallback>
                <p:oleObj name="Equation" r:id="rId13" imgW="1117440" imgH="241200" progId="Equation.DSMT4">
                  <p:embed/>
                  <p:pic>
                    <p:nvPicPr>
                      <p:cNvPr id="0" name="Object 12"/>
                      <p:cNvPicPr>
                        <a:picLocks noChangeAspect="1" noChangeArrowheads="1"/>
                      </p:cNvPicPr>
                      <p:nvPr/>
                    </p:nvPicPr>
                    <p:blipFill>
                      <a:blip r:embed="rId14"/>
                      <a:srcRect/>
                      <a:stretch>
                        <a:fillRect/>
                      </a:stretch>
                    </p:blipFill>
                    <p:spPr bwMode="auto">
                      <a:xfrm>
                        <a:off x="4089400" y="1600200"/>
                        <a:ext cx="17192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2206512971"/>
              </p:ext>
            </p:extLst>
          </p:nvPr>
        </p:nvGraphicFramePr>
        <p:xfrm>
          <a:off x="4563979" y="4191000"/>
          <a:ext cx="884904" cy="762000"/>
        </p:xfrm>
        <a:graphic>
          <a:graphicData uri="http://schemas.openxmlformats.org/presentationml/2006/ole">
            <mc:AlternateContent xmlns:mc="http://schemas.openxmlformats.org/markup-compatibility/2006">
              <mc:Choice xmlns:v="urn:schemas-microsoft-com:vml" Requires="v">
                <p:oleObj spid="_x0000_s15493" name="Equation" r:id="rId15" imgW="457002" imgH="393529" progId="Equation.DSMT4">
                  <p:embed/>
                </p:oleObj>
              </mc:Choice>
              <mc:Fallback>
                <p:oleObj name="Equation" r:id="rId15" imgW="457002" imgH="393529" progId="Equation.DSMT4">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63979" y="4191000"/>
                        <a:ext cx="884904" cy="762000"/>
                      </a:xfrm>
                      <a:prstGeom prst="rect">
                        <a:avLst/>
                      </a:prstGeom>
                      <a:noFill/>
                    </p:spPr>
                  </p:pic>
                </p:oleObj>
              </mc:Fallback>
            </mc:AlternateContent>
          </a:graphicData>
        </a:graphic>
      </p:graphicFrame>
    </p:spTree>
    <p:extLst>
      <p:ext uri="{BB962C8B-B14F-4D97-AF65-F5344CB8AC3E}">
        <p14:creationId xmlns:p14="http://schemas.microsoft.com/office/powerpoint/2010/main" val="171142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Navier</a:t>
            </a:r>
            <a:r>
              <a:rPr lang="en-US" dirty="0" smtClean="0"/>
              <a:t> eqn. mixed stress and displacement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5696346"/>
              </p:ext>
            </p:extLst>
          </p:nvPr>
        </p:nvGraphicFramePr>
        <p:xfrm>
          <a:off x="3657600" y="2667000"/>
          <a:ext cx="884237" cy="762000"/>
        </p:xfrm>
        <a:graphic>
          <a:graphicData uri="http://schemas.openxmlformats.org/presentationml/2006/ole">
            <mc:AlternateContent xmlns:mc="http://schemas.openxmlformats.org/markup-compatibility/2006">
              <mc:Choice xmlns:v="urn:schemas-microsoft-com:vml" Requires="v">
                <p:oleObj spid="_x0000_s16448" name="Equation" r:id="rId3" imgW="457002" imgH="393529" progId="Equation.DSMT4">
                  <p:embed/>
                </p:oleObj>
              </mc:Choice>
              <mc:Fallback>
                <p:oleObj name="Equation" r:id="rId3" imgW="457002" imgH="393529" progId="Equation.DSMT4">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667000"/>
                        <a:ext cx="884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24848240"/>
              </p:ext>
            </p:extLst>
          </p:nvPr>
        </p:nvGraphicFramePr>
        <p:xfrm>
          <a:off x="3124200" y="1828800"/>
          <a:ext cx="2114550" cy="838200"/>
        </p:xfrm>
        <a:graphic>
          <a:graphicData uri="http://schemas.openxmlformats.org/presentationml/2006/ole">
            <mc:AlternateContent xmlns:mc="http://schemas.openxmlformats.org/markup-compatibility/2006">
              <mc:Choice xmlns:v="urn:schemas-microsoft-com:vml" Requires="v">
                <p:oleObj spid="_x0000_s16449" name="Equation" r:id="rId5" imgW="1016000" imgH="393700" progId="Equation.DSMT4">
                  <p:embed/>
                </p:oleObj>
              </mc:Choice>
              <mc:Fallback>
                <p:oleObj name="Equation" r:id="rId5" imgW="1016000" imgH="3937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828800"/>
                        <a:ext cx="21145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31309749"/>
              </p:ext>
            </p:extLst>
          </p:nvPr>
        </p:nvGraphicFramePr>
        <p:xfrm>
          <a:off x="3124200" y="3657600"/>
          <a:ext cx="2246313" cy="892175"/>
        </p:xfrm>
        <a:graphic>
          <a:graphicData uri="http://schemas.openxmlformats.org/presentationml/2006/ole">
            <mc:AlternateContent xmlns:mc="http://schemas.openxmlformats.org/markup-compatibility/2006">
              <mc:Choice xmlns:v="urn:schemas-microsoft-com:vml" Requires="v">
                <p:oleObj spid="_x0000_s16450" name="Equation" r:id="rId7" imgW="1079280" imgH="419040" progId="Equation.DSMT4">
                  <p:embed/>
                </p:oleObj>
              </mc:Choice>
              <mc:Fallback>
                <p:oleObj name="Equation" r:id="rId7" imgW="1079280" imgH="41904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3657600"/>
                        <a:ext cx="22463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44535320"/>
              </p:ext>
            </p:extLst>
          </p:nvPr>
        </p:nvGraphicFramePr>
        <p:xfrm>
          <a:off x="3505200" y="4876800"/>
          <a:ext cx="1400175" cy="377825"/>
        </p:xfrm>
        <a:graphic>
          <a:graphicData uri="http://schemas.openxmlformats.org/presentationml/2006/ole">
            <mc:AlternateContent xmlns:mc="http://schemas.openxmlformats.org/markup-compatibility/2006">
              <mc:Choice xmlns:v="urn:schemas-microsoft-com:vml" Requires="v">
                <p:oleObj spid="_x0000_s16451" name="Equation" r:id="rId9" imgW="672840" imgH="177480" progId="Equation.DSMT4">
                  <p:embed/>
                </p:oleObj>
              </mc:Choice>
              <mc:Fallback>
                <p:oleObj name="Equation" r:id="rId9" imgW="672840" imgH="177480" progId="Equation.DSMT4">
                  <p:embed/>
                  <p:pic>
                    <p:nvPicPr>
                      <p:cNvPr id="0" name="Object 6"/>
                      <p:cNvPicPr>
                        <a:picLocks noChangeAspect="1" noChangeArrowheads="1"/>
                      </p:cNvPicPr>
                      <p:nvPr/>
                    </p:nvPicPr>
                    <p:blipFill>
                      <a:blip r:embed="rId10"/>
                      <a:srcRect/>
                      <a:stretch>
                        <a:fillRect/>
                      </a:stretch>
                    </p:blipFill>
                    <p:spPr bwMode="auto">
                      <a:xfrm>
                        <a:off x="3505200" y="4876800"/>
                        <a:ext cx="14001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47301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Navier</a:t>
            </a:r>
            <a:r>
              <a:rPr lang="en-US" dirty="0" smtClean="0"/>
              <a:t> Eqn. in terms of </a:t>
            </a:r>
            <a:r>
              <a:rPr lang="en-US" dirty="0" smtClean="0"/>
              <a:t>displacement</a:t>
            </a:r>
            <a:br>
              <a:rPr lang="en-US" dirty="0" smtClean="0"/>
            </a:br>
            <a:r>
              <a:rPr lang="en-US" sz="3100" dirty="0" smtClean="0"/>
              <a:t>Steady state</a:t>
            </a:r>
            <a:endParaRPr lang="en-US" sz="31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911808634"/>
              </p:ext>
            </p:extLst>
          </p:nvPr>
        </p:nvGraphicFramePr>
        <p:xfrm>
          <a:off x="3352800" y="1676400"/>
          <a:ext cx="1801368" cy="685800"/>
        </p:xfrm>
        <a:graphic>
          <a:graphicData uri="http://schemas.openxmlformats.org/presentationml/2006/ole">
            <mc:AlternateContent xmlns:mc="http://schemas.openxmlformats.org/markup-compatibility/2006">
              <mc:Choice xmlns:v="urn:schemas-microsoft-com:vml" Requires="v">
                <p:oleObj spid="_x0000_s17498" name="Equation" r:id="rId3" imgW="1244600" imgH="469900" progId="Equation.DSMT4">
                  <p:embed/>
                </p:oleObj>
              </mc:Choice>
              <mc:Fallback>
                <p:oleObj name="Equation" r:id="rId3" imgW="1244600" imgH="469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676400"/>
                        <a:ext cx="1801368" cy="6858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122869557"/>
              </p:ext>
            </p:extLst>
          </p:nvPr>
        </p:nvGraphicFramePr>
        <p:xfrm>
          <a:off x="3352800" y="2514600"/>
          <a:ext cx="1856154" cy="381000"/>
        </p:xfrm>
        <a:graphic>
          <a:graphicData uri="http://schemas.openxmlformats.org/presentationml/2006/ole">
            <mc:AlternateContent xmlns:mc="http://schemas.openxmlformats.org/markup-compatibility/2006">
              <mc:Choice xmlns:v="urn:schemas-microsoft-com:vml" Requires="v">
                <p:oleObj spid="_x0000_s17499" name="Equation" r:id="rId5" imgW="1206500" imgH="241300" progId="Equation.DSMT4">
                  <p:embed/>
                </p:oleObj>
              </mc:Choice>
              <mc:Fallback>
                <p:oleObj name="Equation" r:id="rId5" imgW="1206500" imgH="241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2514600"/>
                        <a:ext cx="1856154" cy="381000"/>
                      </a:xfrm>
                      <a:prstGeom prst="rect">
                        <a:avLst/>
                      </a:prstGeom>
                      <a:noFill/>
                    </p:spPr>
                  </p:pic>
                </p:oleObj>
              </mc:Fallback>
            </mc:AlternateContent>
          </a:graphicData>
        </a:graphic>
      </p:graphicFrame>
      <p:sp>
        <p:nvSpPr>
          <p:cNvPr id="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989087787"/>
              </p:ext>
            </p:extLst>
          </p:nvPr>
        </p:nvGraphicFramePr>
        <p:xfrm>
          <a:off x="1981200" y="3200400"/>
          <a:ext cx="4908550" cy="457200"/>
        </p:xfrm>
        <a:graphic>
          <a:graphicData uri="http://schemas.openxmlformats.org/presentationml/2006/ole">
            <mc:AlternateContent xmlns:mc="http://schemas.openxmlformats.org/markup-compatibility/2006">
              <mc:Choice xmlns:v="urn:schemas-microsoft-com:vml" Requires="v">
                <p:oleObj spid="_x0000_s17500" name="Equation" r:id="rId7" imgW="4902120" imgH="457200" progId="Equation.DSMT4">
                  <p:embed/>
                </p:oleObj>
              </mc:Choice>
              <mc:Fallback>
                <p:oleObj name="Equation" r:id="rId7" imgW="4902120" imgH="457200" progId="Equation.DSMT4">
                  <p:embed/>
                  <p:pic>
                    <p:nvPicPr>
                      <p:cNvPr id="0" name="Object 7"/>
                      <p:cNvPicPr>
                        <a:picLocks noChangeAspect="1" noChangeArrowheads="1"/>
                      </p:cNvPicPr>
                      <p:nvPr/>
                    </p:nvPicPr>
                    <p:blipFill>
                      <a:blip r:embed="rId8"/>
                      <a:srcRect/>
                      <a:stretch>
                        <a:fillRect/>
                      </a:stretch>
                    </p:blipFill>
                    <p:spPr bwMode="auto">
                      <a:xfrm>
                        <a:off x="1981200" y="3200400"/>
                        <a:ext cx="49085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990277270"/>
              </p:ext>
            </p:extLst>
          </p:nvPr>
        </p:nvGraphicFramePr>
        <p:xfrm>
          <a:off x="2362200" y="4648200"/>
          <a:ext cx="3359702" cy="819150"/>
        </p:xfrm>
        <a:graphic>
          <a:graphicData uri="http://schemas.openxmlformats.org/presentationml/2006/ole">
            <mc:AlternateContent xmlns:mc="http://schemas.openxmlformats.org/markup-compatibility/2006">
              <mc:Choice xmlns:v="urn:schemas-microsoft-com:vml" Requires="v">
                <p:oleObj spid="_x0000_s17501" name="Equation" r:id="rId9" imgW="1930400" imgH="482600" progId="Equation.DSMT4">
                  <p:embed/>
                </p:oleObj>
              </mc:Choice>
              <mc:Fallback>
                <p:oleObj name="Equation" r:id="rId9" imgW="1930400" imgH="48260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4648200"/>
                        <a:ext cx="3359702" cy="819150"/>
                      </a:xfrm>
                      <a:prstGeom prst="rect">
                        <a:avLst/>
                      </a:prstGeom>
                      <a:noFill/>
                    </p:spPr>
                  </p:pic>
                </p:oleObj>
              </mc:Fallback>
            </mc:AlternateContent>
          </a:graphicData>
        </a:graphic>
      </p:graphicFrame>
      <p:sp>
        <p:nvSpPr>
          <p:cNvPr id="12" name="TextBox 11"/>
          <p:cNvSpPr txBox="1"/>
          <p:nvPr/>
        </p:nvSpPr>
        <p:spPr>
          <a:xfrm>
            <a:off x="3276600" y="4038600"/>
            <a:ext cx="2743200" cy="369332"/>
          </a:xfrm>
          <a:prstGeom prst="rect">
            <a:avLst/>
          </a:prstGeom>
          <a:noFill/>
        </p:spPr>
        <p:txBody>
          <a:bodyPr wrap="square" rtlCol="0">
            <a:spAutoFit/>
          </a:bodyPr>
          <a:lstStyle/>
          <a:p>
            <a:r>
              <a:rPr lang="en-US" dirty="0" smtClean="0"/>
              <a:t>See </a:t>
            </a:r>
            <a:r>
              <a:rPr lang="en-US" dirty="0" smtClean="0"/>
              <a:t>notes on the steps</a:t>
            </a:r>
            <a:endParaRPr lang="en-US" dirty="0"/>
          </a:p>
        </p:txBody>
      </p:sp>
      <p:grpSp>
        <p:nvGrpSpPr>
          <p:cNvPr id="15" name="Group 14"/>
          <p:cNvGrpSpPr/>
          <p:nvPr/>
        </p:nvGrpSpPr>
        <p:grpSpPr>
          <a:xfrm>
            <a:off x="4267200" y="6019800"/>
            <a:ext cx="3457575" cy="445532"/>
            <a:chOff x="4267200" y="6019800"/>
            <a:chExt cx="3457575" cy="445532"/>
          </a:xfrm>
        </p:grpSpPr>
        <p:graphicFrame>
          <p:nvGraphicFramePr>
            <p:cNvPr id="13" name="Object 12"/>
            <p:cNvGraphicFramePr>
              <a:graphicFrameLocks noChangeAspect="1"/>
            </p:cNvGraphicFramePr>
            <p:nvPr>
              <p:extLst>
                <p:ext uri="{D42A27DB-BD31-4B8C-83A1-F6EECF244321}">
                  <p14:modId xmlns:p14="http://schemas.microsoft.com/office/powerpoint/2010/main" val="1110076215"/>
                </p:ext>
              </p:extLst>
            </p:nvPr>
          </p:nvGraphicFramePr>
          <p:xfrm>
            <a:off x="6324600" y="6019800"/>
            <a:ext cx="1400175" cy="377825"/>
          </p:xfrm>
          <a:graphic>
            <a:graphicData uri="http://schemas.openxmlformats.org/presentationml/2006/ole">
              <mc:AlternateContent xmlns:mc="http://schemas.openxmlformats.org/markup-compatibility/2006">
                <mc:Choice xmlns:v="urn:schemas-microsoft-com:vml" Requires="v">
                  <p:oleObj spid="_x0000_s17502" name="Equation" r:id="rId11" imgW="672840" imgH="177480" progId="Equation.DSMT4">
                    <p:embed/>
                  </p:oleObj>
                </mc:Choice>
                <mc:Fallback>
                  <p:oleObj name="Equation" r:id="rId11" imgW="672840" imgH="17748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4600" y="6019800"/>
                          <a:ext cx="14001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p:cNvSpPr txBox="1"/>
            <p:nvPr/>
          </p:nvSpPr>
          <p:spPr>
            <a:xfrm>
              <a:off x="4267200" y="6096000"/>
              <a:ext cx="2895600" cy="369332"/>
            </a:xfrm>
            <a:prstGeom prst="rect">
              <a:avLst/>
            </a:prstGeom>
            <a:noFill/>
          </p:spPr>
          <p:txBody>
            <a:bodyPr wrap="square" rtlCol="0">
              <a:spAutoFit/>
            </a:bodyPr>
            <a:lstStyle/>
            <a:p>
              <a:r>
                <a:rPr lang="en-US" dirty="0" smtClean="0"/>
                <a:t>Same as</a:t>
              </a:r>
              <a:endParaRPr lang="en-US" dirty="0"/>
            </a:p>
          </p:txBody>
        </p:sp>
      </p:grpSp>
      <p:graphicFrame>
        <p:nvGraphicFramePr>
          <p:cNvPr id="3" name="Object 2"/>
          <p:cNvGraphicFramePr>
            <a:graphicFrameLocks noChangeAspect="1"/>
          </p:cNvGraphicFramePr>
          <p:nvPr>
            <p:extLst>
              <p:ext uri="{D42A27DB-BD31-4B8C-83A1-F6EECF244321}">
                <p14:modId xmlns:p14="http://schemas.microsoft.com/office/powerpoint/2010/main" val="2684633676"/>
              </p:ext>
            </p:extLst>
          </p:nvPr>
        </p:nvGraphicFramePr>
        <p:xfrm>
          <a:off x="6629400" y="1524000"/>
          <a:ext cx="1447800" cy="698938"/>
        </p:xfrm>
        <a:graphic>
          <a:graphicData uri="http://schemas.openxmlformats.org/presentationml/2006/ole">
            <mc:AlternateContent xmlns:mc="http://schemas.openxmlformats.org/markup-compatibility/2006">
              <mc:Choice xmlns:v="urn:schemas-microsoft-com:vml" Requires="v">
                <p:oleObj spid="_x0000_s17503" name="Equation" r:id="rId13" imgW="1473200" imgH="711200" progId="Equation.DSMT4">
                  <p:embed/>
                </p:oleObj>
              </mc:Choice>
              <mc:Fallback>
                <p:oleObj name="Equation" r:id="rId13" imgW="1473200" imgH="711200" progId="Equation.DSMT4">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29400" y="1524000"/>
                        <a:ext cx="1447800" cy="6989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7136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Boundary Conditions</a:t>
            </a:r>
            <a:endParaRPr lang="en-US" sz="4000" dirty="0"/>
          </a:p>
        </p:txBody>
      </p:sp>
      <p:sp>
        <p:nvSpPr>
          <p:cNvPr id="3" name="Content Placeholder 2"/>
          <p:cNvSpPr>
            <a:spLocks noGrp="1"/>
          </p:cNvSpPr>
          <p:nvPr>
            <p:ph idx="1"/>
          </p:nvPr>
        </p:nvSpPr>
        <p:spPr>
          <a:xfrm>
            <a:off x="457200" y="1447800"/>
            <a:ext cx="7848600" cy="4373563"/>
          </a:xfrm>
        </p:spPr>
        <p:txBody>
          <a:bodyPr>
            <a:normAutofit/>
          </a:bodyPr>
          <a:lstStyle/>
          <a:p>
            <a:r>
              <a:rPr lang="en-US" sz="2400" dirty="0" smtClean="0"/>
              <a:t>Displacement</a:t>
            </a:r>
          </a:p>
          <a:p>
            <a:pPr>
              <a:buNone/>
            </a:pPr>
            <a:endParaRPr lang="en-US" sz="2000" dirty="0" smtClean="0"/>
          </a:p>
          <a:p>
            <a:endParaRPr lang="en-US" sz="2400" dirty="0" smtClean="0"/>
          </a:p>
          <a:p>
            <a:endParaRPr lang="en-US" sz="2400" dirty="0" smtClean="0"/>
          </a:p>
          <a:p>
            <a:endParaRPr lang="en-US" sz="2400" dirty="0" smtClean="0"/>
          </a:p>
          <a:p>
            <a:r>
              <a:rPr lang="en-US" sz="2400" dirty="0" smtClean="0"/>
              <a:t>Stress</a:t>
            </a:r>
          </a:p>
        </p:txBody>
      </p:sp>
      <p:graphicFrame>
        <p:nvGraphicFramePr>
          <p:cNvPr id="4101" name="Object 5"/>
          <p:cNvGraphicFramePr>
            <a:graphicFrameLocks noChangeAspect="1"/>
          </p:cNvGraphicFramePr>
          <p:nvPr>
            <p:extLst>
              <p:ext uri="{D42A27DB-BD31-4B8C-83A1-F6EECF244321}">
                <p14:modId xmlns:p14="http://schemas.microsoft.com/office/powerpoint/2010/main" val="581158851"/>
              </p:ext>
            </p:extLst>
          </p:nvPr>
        </p:nvGraphicFramePr>
        <p:xfrm>
          <a:off x="1330325" y="1981200"/>
          <a:ext cx="3917950" cy="1255713"/>
        </p:xfrm>
        <a:graphic>
          <a:graphicData uri="http://schemas.openxmlformats.org/presentationml/2006/ole">
            <mc:AlternateContent xmlns:mc="http://schemas.openxmlformats.org/markup-compatibility/2006">
              <mc:Choice xmlns:v="urn:schemas-microsoft-com:vml" Requires="v">
                <p:oleObj spid="_x0000_s4141" name="Equation" r:id="rId3" imgW="2819160" imgH="888840" progId="Equation.DSMT4">
                  <p:embed/>
                </p:oleObj>
              </mc:Choice>
              <mc:Fallback>
                <p:oleObj name="Equation" r:id="rId3" imgW="2819160" imgH="888840" progId="Equation.DSMT4">
                  <p:embed/>
                  <p:pic>
                    <p:nvPicPr>
                      <p:cNvPr id="0" name="Picture 5"/>
                      <p:cNvPicPr>
                        <a:picLocks noChangeAspect="1" noChangeArrowheads="1"/>
                      </p:cNvPicPr>
                      <p:nvPr/>
                    </p:nvPicPr>
                    <p:blipFill>
                      <a:blip r:embed="rId4"/>
                      <a:srcRect/>
                      <a:stretch>
                        <a:fillRect/>
                      </a:stretch>
                    </p:blipFill>
                    <p:spPr bwMode="auto">
                      <a:xfrm>
                        <a:off x="1330325" y="1981200"/>
                        <a:ext cx="3917950" cy="1255713"/>
                      </a:xfrm>
                      <a:prstGeom prst="rect">
                        <a:avLst/>
                      </a:prstGeom>
                      <a:solidFill>
                        <a:schemeClr val="bg1"/>
                      </a:solidFill>
                    </p:spPr>
                  </p:pic>
                </p:oleObj>
              </mc:Fallback>
            </mc:AlternateContent>
          </a:graphicData>
        </a:graphic>
      </p:graphicFrame>
      <p:sp>
        <p:nvSpPr>
          <p:cNvPr id="19" name="TextBox 18"/>
          <p:cNvSpPr txBox="1"/>
          <p:nvPr/>
        </p:nvSpPr>
        <p:spPr>
          <a:xfrm>
            <a:off x="5181600" y="1600200"/>
            <a:ext cx="3505200" cy="1477328"/>
          </a:xfrm>
          <a:prstGeom prst="rect">
            <a:avLst/>
          </a:prstGeom>
          <a:noFill/>
          <a:ln w="28575">
            <a:solidFill>
              <a:schemeClr val="accent1"/>
            </a:solidFill>
          </a:ln>
        </p:spPr>
        <p:txBody>
          <a:bodyPr wrap="square" rtlCol="0">
            <a:spAutoFit/>
          </a:bodyPr>
          <a:lstStyle/>
          <a:p>
            <a:r>
              <a:rPr lang="en-US" b="1" dirty="0" smtClean="0"/>
              <a:t>u</a:t>
            </a:r>
            <a:r>
              <a:rPr lang="en-US" dirty="0" smtClean="0"/>
              <a:t>    displacement vector</a:t>
            </a:r>
          </a:p>
          <a:p>
            <a:pPr>
              <a:buFont typeface="Symbol"/>
              <a:buChar char="s"/>
            </a:pPr>
            <a:r>
              <a:rPr lang="en-US" dirty="0" smtClean="0"/>
              <a:t>    stress tensor</a:t>
            </a:r>
          </a:p>
          <a:p>
            <a:r>
              <a:rPr lang="en-US" dirty="0" smtClean="0"/>
              <a:t>P     pressure</a:t>
            </a:r>
          </a:p>
          <a:p>
            <a:r>
              <a:rPr lang="en-US" i="1" dirty="0" smtClean="0"/>
              <a:t>C</a:t>
            </a:r>
            <a:r>
              <a:rPr lang="en-US" baseline="-25000" dirty="0" smtClean="0"/>
              <a:t>1</a:t>
            </a:r>
            <a:r>
              <a:rPr lang="en-US" dirty="0" smtClean="0"/>
              <a:t>   known function</a:t>
            </a:r>
          </a:p>
          <a:p>
            <a:r>
              <a:rPr lang="en-US" b="1" dirty="0" smtClean="0"/>
              <a:t>n </a:t>
            </a:r>
            <a:r>
              <a:rPr lang="en-US" dirty="0" smtClean="0"/>
              <a:t>   unit vector normal to boundary</a:t>
            </a:r>
          </a:p>
        </p:txBody>
      </p:sp>
      <p:graphicFrame>
        <p:nvGraphicFramePr>
          <p:cNvPr id="4102" name="Object 6"/>
          <p:cNvGraphicFramePr>
            <a:graphicFrameLocks noChangeAspect="1"/>
          </p:cNvGraphicFramePr>
          <p:nvPr>
            <p:extLst>
              <p:ext uri="{D42A27DB-BD31-4B8C-83A1-F6EECF244321}">
                <p14:modId xmlns:p14="http://schemas.microsoft.com/office/powerpoint/2010/main" val="2730982841"/>
              </p:ext>
            </p:extLst>
          </p:nvPr>
        </p:nvGraphicFramePr>
        <p:xfrm>
          <a:off x="1295400" y="4114800"/>
          <a:ext cx="6178550" cy="985838"/>
        </p:xfrm>
        <a:graphic>
          <a:graphicData uri="http://schemas.openxmlformats.org/presentationml/2006/ole">
            <mc:AlternateContent xmlns:mc="http://schemas.openxmlformats.org/markup-compatibility/2006">
              <mc:Choice xmlns:v="urn:schemas-microsoft-com:vml" Requires="v">
                <p:oleObj spid="_x0000_s4142" name="Equation" r:id="rId5" imgW="4444920" imgH="698400" progId="Equation.DSMT4">
                  <p:embed/>
                </p:oleObj>
              </mc:Choice>
              <mc:Fallback>
                <p:oleObj name="Equation" r:id="rId5" imgW="4444920" imgH="6984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114800"/>
                        <a:ext cx="6178550" cy="985838"/>
                      </a:xfrm>
                      <a:prstGeom prst="rect">
                        <a:avLst/>
                      </a:prstGeom>
                      <a:noFill/>
                    </p:spPr>
                  </p:pic>
                </p:oleObj>
              </mc:Fallback>
            </mc:AlternateContent>
          </a:graphicData>
        </a:graphic>
      </p:graphicFrame>
      <p:sp>
        <p:nvSpPr>
          <p:cNvPr id="10" name="TextBox 9"/>
          <p:cNvSpPr txBox="1"/>
          <p:nvPr/>
        </p:nvSpPr>
        <p:spPr>
          <a:xfrm>
            <a:off x="990600" y="5334000"/>
            <a:ext cx="5638800" cy="923330"/>
          </a:xfrm>
          <a:prstGeom prst="rect">
            <a:avLst/>
          </a:prstGeom>
          <a:noFill/>
        </p:spPr>
        <p:txBody>
          <a:bodyPr wrap="square" rtlCol="0">
            <a:spAutoFit/>
          </a:bodyPr>
          <a:lstStyle/>
          <a:p>
            <a:r>
              <a:rPr lang="en-US" dirty="0" smtClean="0"/>
              <a:t>You must have geometry constrained so the entire region cannot move.  Either at least one boundary “fixed” or multiple “roller” boundaries.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Properties and Volume Force</a:t>
            </a:r>
            <a:endParaRPr lang="en-US" dirty="0"/>
          </a:p>
        </p:txBody>
      </p:sp>
      <p:sp>
        <p:nvSpPr>
          <p:cNvPr id="6" name="TextBox 5"/>
          <p:cNvSpPr txBox="1"/>
          <p:nvPr/>
        </p:nvSpPr>
        <p:spPr>
          <a:xfrm>
            <a:off x="1143000" y="2057400"/>
            <a:ext cx="6477000" cy="2031325"/>
          </a:xfrm>
          <a:prstGeom prst="rect">
            <a:avLst/>
          </a:prstGeom>
          <a:noFill/>
          <a:ln w="25400">
            <a:solidFill>
              <a:schemeClr val="accent1"/>
            </a:solidFill>
          </a:ln>
        </p:spPr>
        <p:txBody>
          <a:bodyPr wrap="square" rtlCol="0">
            <a:spAutoFit/>
          </a:bodyPr>
          <a:lstStyle/>
          <a:p>
            <a:pPr algn="ctr"/>
            <a:r>
              <a:rPr lang="en-US" u="sng" dirty="0" smtClean="0"/>
              <a:t>Properties</a:t>
            </a:r>
          </a:p>
          <a:p>
            <a:r>
              <a:rPr lang="en-US" i="1" dirty="0" smtClean="0">
                <a:latin typeface="Symbol" pitchFamily="18" charset="2"/>
              </a:rPr>
              <a:t>E</a:t>
            </a:r>
            <a:r>
              <a:rPr lang="en-US" dirty="0" smtClean="0">
                <a:latin typeface="Symbol" pitchFamily="18" charset="2"/>
              </a:rPr>
              <a:t>:</a:t>
            </a:r>
            <a:r>
              <a:rPr lang="en-US" dirty="0" smtClean="0"/>
              <a:t>    Young’s Modulus [M/(TL</a:t>
            </a:r>
            <a:r>
              <a:rPr lang="en-US" baseline="30000" dirty="0" smtClean="0"/>
              <a:t>2</a:t>
            </a:r>
            <a:r>
              <a:rPr lang="en-US" dirty="0" smtClean="0"/>
              <a:t>)]    (1-75 </a:t>
            </a:r>
            <a:r>
              <a:rPr lang="en-US" dirty="0" err="1" smtClean="0"/>
              <a:t>GPa</a:t>
            </a:r>
            <a:r>
              <a:rPr lang="en-US" dirty="0" smtClean="0"/>
              <a:t> rock) (0.01-1 </a:t>
            </a:r>
            <a:r>
              <a:rPr lang="en-US" dirty="0" err="1" smtClean="0"/>
              <a:t>GPa</a:t>
            </a:r>
            <a:r>
              <a:rPr lang="en-US" dirty="0" smtClean="0"/>
              <a:t>) soil </a:t>
            </a:r>
          </a:p>
          <a:p>
            <a:r>
              <a:rPr lang="en-US" dirty="0" smtClean="0">
                <a:latin typeface="Symbol" pitchFamily="18" charset="2"/>
              </a:rPr>
              <a:t>n:   </a:t>
            </a:r>
            <a:r>
              <a:rPr lang="en-US" dirty="0" smtClean="0"/>
              <a:t>  Poisson’s ratio [-]     (0-0.5)    (0.2-0.35) rock (0.3-0.45) soil</a:t>
            </a:r>
          </a:p>
          <a:p>
            <a:r>
              <a:rPr lang="en-US" dirty="0" smtClean="0">
                <a:latin typeface="Symbol" pitchFamily="18" charset="2"/>
              </a:rPr>
              <a:t>r</a:t>
            </a:r>
            <a:r>
              <a:rPr lang="en-US" dirty="0" smtClean="0"/>
              <a:t>:     density  [M/L</a:t>
            </a:r>
            <a:r>
              <a:rPr lang="en-US" baseline="30000" dirty="0" smtClean="0"/>
              <a:t>3</a:t>
            </a:r>
            <a:r>
              <a:rPr lang="en-US" dirty="0" smtClean="0"/>
              <a:t>]                         (2000-2700 kg/m</a:t>
            </a:r>
            <a:r>
              <a:rPr lang="en-US" baseline="30000" dirty="0" smtClean="0"/>
              <a:t>3</a:t>
            </a:r>
            <a:r>
              <a:rPr lang="en-US" dirty="0" smtClean="0"/>
              <a:t>) rock  </a:t>
            </a:r>
          </a:p>
          <a:p>
            <a:r>
              <a:rPr lang="en-US" dirty="0" smtClean="0"/>
              <a:t>			        (1600-2100 kg/m</a:t>
            </a:r>
            <a:r>
              <a:rPr lang="en-US" baseline="30000" dirty="0" smtClean="0"/>
              <a:t>3</a:t>
            </a:r>
            <a:r>
              <a:rPr lang="en-US" dirty="0" smtClean="0"/>
              <a:t>)  soil </a:t>
            </a:r>
          </a:p>
          <a:p>
            <a:r>
              <a:rPr lang="en-US" dirty="0" smtClean="0"/>
              <a:t>F</a:t>
            </a:r>
            <a:r>
              <a:rPr lang="en-US" baseline="-25000" dirty="0" smtClean="0"/>
              <a:t>v</a:t>
            </a:r>
            <a:r>
              <a:rPr lang="en-US" dirty="0" smtClean="0"/>
              <a:t>:     Volume force, Body force      10</a:t>
            </a:r>
            <a:r>
              <a:rPr lang="en-US" baseline="30000" dirty="0" smtClean="0"/>
              <a:t>4</a:t>
            </a:r>
            <a:r>
              <a:rPr lang="en-US" dirty="0" smtClean="0"/>
              <a:t> Pa/m water </a:t>
            </a:r>
            <a:endParaRPr lang="en-US" baseline="-25000" dirty="0" smtClean="0"/>
          </a:p>
          <a:p>
            <a:endParaRPr lang="en-US" dirty="0" smtClean="0"/>
          </a:p>
        </p:txBody>
      </p:sp>
      <p:sp>
        <p:nvSpPr>
          <p:cNvPr id="7" name="TextBox 6"/>
          <p:cNvSpPr txBox="1"/>
          <p:nvPr/>
        </p:nvSpPr>
        <p:spPr>
          <a:xfrm>
            <a:off x="1143000" y="4419600"/>
            <a:ext cx="6477000" cy="1200329"/>
          </a:xfrm>
          <a:prstGeom prst="rect">
            <a:avLst/>
          </a:prstGeom>
          <a:noFill/>
        </p:spPr>
        <p:txBody>
          <a:bodyPr wrap="square" rtlCol="0">
            <a:spAutoFit/>
          </a:bodyPr>
          <a:lstStyle/>
          <a:p>
            <a:r>
              <a:rPr lang="en-US" dirty="0" smtClean="0"/>
              <a:t>The most common volume force is unit weight, which creates stresses due to gravity loading.  Water pressure gradients also create a volume </a:t>
            </a:r>
            <a:r>
              <a:rPr lang="en-US" dirty="0"/>
              <a:t>force in porous media.  </a:t>
            </a: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convention</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 stress = tension</a:t>
            </a:r>
          </a:p>
          <a:p>
            <a:r>
              <a:rPr lang="en-US" sz="2400" dirty="0" smtClean="0"/>
              <a:t>-stress =  compression</a:t>
            </a:r>
          </a:p>
          <a:p>
            <a:r>
              <a:rPr lang="en-US" sz="2400" dirty="0" smtClean="0"/>
              <a:t>1</a:t>
            </a:r>
            <a:r>
              <a:rPr lang="en-US" sz="2400" baseline="30000" dirty="0" smtClean="0"/>
              <a:t>st</a:t>
            </a:r>
            <a:r>
              <a:rPr lang="en-US" sz="2400" dirty="0" smtClean="0"/>
              <a:t> principle stress =  most tensile; 3</a:t>
            </a:r>
            <a:r>
              <a:rPr lang="en-US" sz="2400" baseline="30000" dirty="0" smtClean="0"/>
              <a:t>rd</a:t>
            </a:r>
            <a:r>
              <a:rPr lang="en-US" sz="2400" dirty="0" smtClean="0"/>
              <a:t> principle stress=most compressive</a:t>
            </a:r>
          </a:p>
          <a:p>
            <a:r>
              <a:rPr lang="en-US" sz="2400" dirty="0" smtClean="0"/>
              <a:t>1</a:t>
            </a:r>
            <a:r>
              <a:rPr lang="en-US" sz="2400" baseline="30000" dirty="0" smtClean="0"/>
              <a:t>st</a:t>
            </a:r>
            <a:r>
              <a:rPr lang="en-US" sz="2400" dirty="0" smtClean="0"/>
              <a:t> principle strain = most </a:t>
            </a:r>
            <a:r>
              <a:rPr lang="en-US" sz="2400" dirty="0" err="1" smtClean="0"/>
              <a:t>dilational</a:t>
            </a:r>
            <a:r>
              <a:rPr lang="en-US" sz="2400" dirty="0" smtClean="0"/>
              <a:t>; 3</a:t>
            </a:r>
            <a:r>
              <a:rPr lang="en-US" sz="2400" baseline="30000" dirty="0" smtClean="0"/>
              <a:t>rd</a:t>
            </a:r>
            <a:r>
              <a:rPr lang="en-US" sz="2400" dirty="0" smtClean="0"/>
              <a:t> principle strain = most compressive.</a:t>
            </a:r>
          </a:p>
          <a:p>
            <a:r>
              <a:rPr lang="en-US" sz="2400" dirty="0" smtClean="0"/>
              <a:t>Boundary conditions</a:t>
            </a:r>
          </a:p>
          <a:p>
            <a:pPr lvl="1"/>
            <a:r>
              <a:rPr lang="en-US" sz="2000" dirty="0" smtClean="0"/>
              <a:t>Boundary stress acts in coordinate direction using “Global coordinate” (+y = up; +x=left to right). </a:t>
            </a:r>
          </a:p>
          <a:p>
            <a:pPr lvl="1"/>
            <a:r>
              <a:rPr lang="en-US" sz="2000" dirty="0" smtClean="0"/>
              <a:t>Boundary stress acts in outward normal direction when using “Boundary system”</a:t>
            </a:r>
          </a:p>
          <a:p>
            <a:pPr lvl="1"/>
            <a:r>
              <a:rPr lang="en-US" sz="2000" dirty="0" smtClean="0"/>
              <a:t>Boundary pressure acts on inward normal direction when using “boundary system”</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1</a:t>
            </a:r>
            <a:br>
              <a:rPr lang="en-US" dirty="0" smtClean="0"/>
            </a:br>
            <a:r>
              <a:rPr lang="en-US" dirty="0" smtClean="0"/>
              <a:t>Boundary load on a block</a:t>
            </a:r>
            <a:endParaRPr lang="en-US" dirty="0"/>
          </a:p>
        </p:txBody>
      </p:sp>
      <p:grpSp>
        <p:nvGrpSpPr>
          <p:cNvPr id="17" name="Group 16"/>
          <p:cNvGrpSpPr/>
          <p:nvPr/>
        </p:nvGrpSpPr>
        <p:grpSpPr>
          <a:xfrm>
            <a:off x="1066800" y="2743200"/>
            <a:ext cx="7315200" cy="3258741"/>
            <a:chOff x="1066800" y="1752600"/>
            <a:chExt cx="7315200" cy="3258741"/>
          </a:xfrm>
        </p:grpSpPr>
        <p:sp>
          <p:nvSpPr>
            <p:cNvPr id="9" name="Rectangle 8"/>
            <p:cNvSpPr/>
            <p:nvPr/>
          </p:nvSpPr>
          <p:spPr>
            <a:xfrm>
              <a:off x="3276600" y="1752600"/>
              <a:ext cx="2362200" cy="23622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flipV="1">
              <a:off x="3200400" y="4114800"/>
              <a:ext cx="243840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66800" y="4642009"/>
              <a:ext cx="7315200" cy="369332"/>
            </a:xfrm>
            <a:prstGeom prst="rect">
              <a:avLst/>
            </a:prstGeom>
            <a:noFill/>
          </p:spPr>
          <p:txBody>
            <a:bodyPr wrap="square" rtlCol="0">
              <a:spAutoFit/>
            </a:bodyPr>
            <a:lstStyle/>
            <a:p>
              <a:endParaRPr lang="en-US" dirty="0"/>
            </a:p>
          </p:txBody>
        </p:sp>
      </p:grpSp>
      <p:sp>
        <p:nvSpPr>
          <p:cNvPr id="20" name="Down Arrow 19"/>
          <p:cNvSpPr/>
          <p:nvPr/>
        </p:nvSpPr>
        <p:spPr>
          <a:xfrm>
            <a:off x="4343400" y="1752600"/>
            <a:ext cx="457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667000" y="5715000"/>
            <a:ext cx="5029200" cy="369332"/>
          </a:xfrm>
          <a:prstGeom prst="rect">
            <a:avLst/>
          </a:prstGeom>
          <a:noFill/>
        </p:spPr>
        <p:txBody>
          <a:bodyPr wrap="square" rtlCol="0">
            <a:spAutoFit/>
          </a:bodyPr>
          <a:lstStyle/>
          <a:p>
            <a:r>
              <a:rPr lang="en-US" dirty="0" smtClean="0"/>
              <a:t>E=1E9 Pa, v= 0.25, p=2500 kg/m</a:t>
            </a:r>
            <a:r>
              <a:rPr lang="en-US" baseline="30000" dirty="0" smtClean="0"/>
              <a:t>3</a:t>
            </a:r>
            <a:r>
              <a:rPr lang="en-US" dirty="0" smtClean="0"/>
              <a:t>.  </a:t>
            </a:r>
            <a:endParaRPr lang="en-US" dirty="0"/>
          </a:p>
        </p:txBody>
      </p:sp>
      <p:sp>
        <p:nvSpPr>
          <p:cNvPr id="22" name="TextBox 21"/>
          <p:cNvSpPr txBox="1"/>
          <p:nvPr/>
        </p:nvSpPr>
        <p:spPr>
          <a:xfrm>
            <a:off x="3505200" y="5105400"/>
            <a:ext cx="1524000" cy="369332"/>
          </a:xfrm>
          <a:prstGeom prst="rect">
            <a:avLst/>
          </a:prstGeom>
          <a:noFill/>
        </p:spPr>
        <p:txBody>
          <a:bodyPr wrap="square" rtlCol="0">
            <a:spAutoFit/>
          </a:bodyPr>
          <a:lstStyle/>
          <a:p>
            <a:r>
              <a:rPr lang="en-US" dirty="0" smtClean="0"/>
              <a:t>fixed</a:t>
            </a:r>
            <a:endParaRPr lang="en-US" dirty="0"/>
          </a:p>
        </p:txBody>
      </p:sp>
      <p:sp>
        <p:nvSpPr>
          <p:cNvPr id="23" name="TextBox 22"/>
          <p:cNvSpPr txBox="1"/>
          <p:nvPr/>
        </p:nvSpPr>
        <p:spPr>
          <a:xfrm>
            <a:off x="4829629" y="1567934"/>
            <a:ext cx="3124200" cy="369332"/>
          </a:xfrm>
          <a:prstGeom prst="rect">
            <a:avLst/>
          </a:prstGeom>
          <a:noFill/>
        </p:spPr>
        <p:txBody>
          <a:bodyPr wrap="square" rtlCol="0">
            <a:spAutoFit/>
          </a:bodyPr>
          <a:lstStyle/>
          <a:p>
            <a:r>
              <a:rPr lang="en-US" dirty="0" smtClean="0"/>
              <a:t>Specified load, </a:t>
            </a:r>
            <a:r>
              <a:rPr lang="en-US" dirty="0" err="1" smtClean="0">
                <a:latin typeface="Symbol" pitchFamily="18" charset="2"/>
              </a:rPr>
              <a:t>s</a:t>
            </a:r>
            <a:r>
              <a:rPr lang="en-US" baseline="-25000" dirty="0" err="1" smtClean="0"/>
              <a:t>y</a:t>
            </a:r>
            <a:r>
              <a:rPr lang="en-US" dirty="0" smtClean="0"/>
              <a:t>=-1E6 Pa</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0" y="533400"/>
            <a:ext cx="2057400" cy="923330"/>
          </a:xfrm>
          <a:prstGeom prst="rect">
            <a:avLst/>
          </a:prstGeom>
          <a:noFill/>
        </p:spPr>
        <p:txBody>
          <a:bodyPr wrap="square" rtlCol="0">
            <a:spAutoFit/>
          </a:bodyPr>
          <a:lstStyle/>
          <a:p>
            <a:r>
              <a:rPr lang="en-US" dirty="0" smtClean="0"/>
              <a:t>Baseline result</a:t>
            </a:r>
          </a:p>
          <a:p>
            <a:r>
              <a:rPr lang="en-US" dirty="0" smtClean="0"/>
              <a:t>3</a:t>
            </a:r>
            <a:r>
              <a:rPr lang="en-US" baseline="30000" dirty="0" smtClean="0"/>
              <a:t>rd</a:t>
            </a:r>
            <a:r>
              <a:rPr lang="en-US" dirty="0" smtClean="0"/>
              <a:t> principle stress (most compressive)</a:t>
            </a:r>
            <a:endParaRPr lang="en-US" dirty="0"/>
          </a:p>
        </p:txBody>
      </p:sp>
      <p:pic>
        <p:nvPicPr>
          <p:cNvPr id="19460" name="Picture 4"/>
          <p:cNvPicPr>
            <a:picLocks noChangeAspect="1" noChangeArrowheads="1"/>
          </p:cNvPicPr>
          <p:nvPr/>
        </p:nvPicPr>
        <p:blipFill>
          <a:blip r:embed="rId2" cstate="print"/>
          <a:srcRect/>
          <a:stretch>
            <a:fillRect/>
          </a:stretch>
        </p:blipFill>
        <p:spPr bwMode="auto">
          <a:xfrm>
            <a:off x="1981200" y="1676400"/>
            <a:ext cx="4572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944562"/>
          </a:xfrm>
        </p:spPr>
        <p:txBody>
          <a:bodyPr/>
          <a:lstStyle/>
          <a:p>
            <a:r>
              <a:rPr lang="en-US" dirty="0" smtClean="0"/>
              <a:t>Tensile test</a:t>
            </a:r>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593971"/>
            <a:ext cx="3276600" cy="4370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Fig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86200"/>
            <a:ext cx="2924476" cy="25882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362" y="976000"/>
            <a:ext cx="2952550" cy="2803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 y="6242664"/>
            <a:ext cx="45720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473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0" y="533400"/>
            <a:ext cx="2057400" cy="923330"/>
          </a:xfrm>
          <a:prstGeom prst="rect">
            <a:avLst/>
          </a:prstGeom>
          <a:noFill/>
        </p:spPr>
        <p:txBody>
          <a:bodyPr wrap="square" rtlCol="0">
            <a:spAutoFit/>
          </a:bodyPr>
          <a:lstStyle/>
          <a:p>
            <a:r>
              <a:rPr lang="en-US" dirty="0" smtClean="0"/>
              <a:t>Baseline result</a:t>
            </a:r>
          </a:p>
          <a:p>
            <a:r>
              <a:rPr lang="en-US" dirty="0" smtClean="0"/>
              <a:t>3</a:t>
            </a:r>
            <a:r>
              <a:rPr lang="en-US" baseline="30000" dirty="0" smtClean="0"/>
              <a:t>rd</a:t>
            </a:r>
            <a:r>
              <a:rPr lang="en-US" dirty="0" smtClean="0"/>
              <a:t> principle stress (most compressive)</a:t>
            </a:r>
            <a:endParaRPr lang="en-US" dirty="0"/>
          </a:p>
        </p:txBody>
      </p:sp>
      <p:sp>
        <p:nvSpPr>
          <p:cNvPr id="7" name="TextBox 6"/>
          <p:cNvSpPr txBox="1"/>
          <p:nvPr/>
        </p:nvSpPr>
        <p:spPr>
          <a:xfrm>
            <a:off x="6553200" y="1981200"/>
            <a:ext cx="2362200" cy="1754326"/>
          </a:xfrm>
          <a:prstGeom prst="rect">
            <a:avLst/>
          </a:prstGeom>
          <a:solidFill>
            <a:srgbClr val="FFFFCC"/>
          </a:solidFill>
        </p:spPr>
        <p:txBody>
          <a:bodyPr wrap="square" rtlCol="0">
            <a:spAutoFit/>
          </a:bodyPr>
          <a:lstStyle/>
          <a:p>
            <a:r>
              <a:rPr lang="en-US" dirty="0" smtClean="0"/>
              <a:t>Notice sides bulging out from compression.</a:t>
            </a:r>
          </a:p>
          <a:p>
            <a:endParaRPr lang="en-US" dirty="0" smtClean="0"/>
          </a:p>
          <a:p>
            <a:r>
              <a:rPr lang="en-US" dirty="0" smtClean="0"/>
              <a:t>Also notice stress concentration in corners at bottom.</a:t>
            </a:r>
            <a:endParaRPr lang="en-US" dirty="0"/>
          </a:p>
        </p:txBody>
      </p:sp>
      <p:pic>
        <p:nvPicPr>
          <p:cNvPr id="24578" name="Picture 2"/>
          <p:cNvPicPr>
            <a:picLocks noChangeAspect="1" noChangeArrowheads="1"/>
          </p:cNvPicPr>
          <p:nvPr/>
        </p:nvPicPr>
        <p:blipFill>
          <a:blip r:embed="rId2" cstate="print"/>
          <a:srcRect/>
          <a:stretch>
            <a:fillRect/>
          </a:stretch>
        </p:blipFill>
        <p:spPr bwMode="auto">
          <a:xfrm>
            <a:off x="1066800" y="1143000"/>
            <a:ext cx="51816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2</a:t>
            </a:r>
            <a:br>
              <a:rPr lang="en-US" dirty="0" smtClean="0"/>
            </a:br>
            <a:r>
              <a:rPr lang="en-US" dirty="0" smtClean="0"/>
              <a:t>Boundary load on a block</a:t>
            </a:r>
            <a:endParaRPr lang="en-US" dirty="0"/>
          </a:p>
        </p:txBody>
      </p:sp>
      <p:grpSp>
        <p:nvGrpSpPr>
          <p:cNvPr id="3" name="Group 16"/>
          <p:cNvGrpSpPr/>
          <p:nvPr/>
        </p:nvGrpSpPr>
        <p:grpSpPr>
          <a:xfrm>
            <a:off x="1066800" y="2743200"/>
            <a:ext cx="7315200" cy="3258741"/>
            <a:chOff x="1066800" y="1752600"/>
            <a:chExt cx="7315200" cy="3258741"/>
          </a:xfrm>
        </p:grpSpPr>
        <p:sp>
          <p:nvSpPr>
            <p:cNvPr id="9" name="Rectangle 8"/>
            <p:cNvSpPr/>
            <p:nvPr/>
          </p:nvSpPr>
          <p:spPr>
            <a:xfrm>
              <a:off x="3276600" y="1752600"/>
              <a:ext cx="2362200" cy="23622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flipV="1">
              <a:off x="3200400" y="4114800"/>
              <a:ext cx="243840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66800" y="4642009"/>
              <a:ext cx="7315200" cy="369332"/>
            </a:xfrm>
            <a:prstGeom prst="rect">
              <a:avLst/>
            </a:prstGeom>
            <a:noFill/>
          </p:spPr>
          <p:txBody>
            <a:bodyPr wrap="square" rtlCol="0">
              <a:spAutoFit/>
            </a:bodyPr>
            <a:lstStyle/>
            <a:p>
              <a:endParaRPr lang="en-US" dirty="0"/>
            </a:p>
          </p:txBody>
        </p:sp>
      </p:grpSp>
      <p:sp>
        <p:nvSpPr>
          <p:cNvPr id="20" name="Down Arrow 19"/>
          <p:cNvSpPr/>
          <p:nvPr/>
        </p:nvSpPr>
        <p:spPr>
          <a:xfrm>
            <a:off x="4343400" y="1752600"/>
            <a:ext cx="457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667000" y="5715000"/>
            <a:ext cx="5029200" cy="369332"/>
          </a:xfrm>
          <a:prstGeom prst="rect">
            <a:avLst/>
          </a:prstGeom>
          <a:noFill/>
        </p:spPr>
        <p:txBody>
          <a:bodyPr wrap="square" rtlCol="0">
            <a:spAutoFit/>
          </a:bodyPr>
          <a:lstStyle/>
          <a:p>
            <a:r>
              <a:rPr lang="en-US" dirty="0" smtClean="0"/>
              <a:t>E=1E9 Pa, v= 0.25, p=2500 kg/m</a:t>
            </a:r>
            <a:r>
              <a:rPr lang="en-US" baseline="30000" dirty="0" smtClean="0"/>
              <a:t>3</a:t>
            </a:r>
            <a:r>
              <a:rPr lang="en-US" dirty="0" smtClean="0"/>
              <a:t>.  </a:t>
            </a:r>
            <a:endParaRPr lang="en-US" dirty="0"/>
          </a:p>
        </p:txBody>
      </p:sp>
      <p:sp>
        <p:nvSpPr>
          <p:cNvPr id="22" name="TextBox 21"/>
          <p:cNvSpPr txBox="1"/>
          <p:nvPr/>
        </p:nvSpPr>
        <p:spPr>
          <a:xfrm>
            <a:off x="3505200" y="5105400"/>
            <a:ext cx="1524000" cy="369332"/>
          </a:xfrm>
          <a:prstGeom prst="rect">
            <a:avLst/>
          </a:prstGeom>
          <a:noFill/>
        </p:spPr>
        <p:txBody>
          <a:bodyPr wrap="square" rtlCol="0">
            <a:spAutoFit/>
          </a:bodyPr>
          <a:lstStyle/>
          <a:p>
            <a:r>
              <a:rPr lang="en-US" dirty="0" smtClean="0"/>
              <a:t>roller</a:t>
            </a:r>
            <a:endParaRPr lang="en-US" dirty="0"/>
          </a:p>
        </p:txBody>
      </p:sp>
      <p:sp>
        <p:nvSpPr>
          <p:cNvPr id="23" name="TextBox 22"/>
          <p:cNvSpPr txBox="1"/>
          <p:nvPr/>
        </p:nvSpPr>
        <p:spPr>
          <a:xfrm>
            <a:off x="5638800" y="1752600"/>
            <a:ext cx="3124200" cy="369332"/>
          </a:xfrm>
          <a:prstGeom prst="rect">
            <a:avLst/>
          </a:prstGeom>
          <a:noFill/>
        </p:spPr>
        <p:txBody>
          <a:bodyPr wrap="square" rtlCol="0">
            <a:spAutoFit/>
          </a:bodyPr>
          <a:lstStyle/>
          <a:p>
            <a:r>
              <a:rPr lang="en-US" dirty="0" smtClean="0"/>
              <a:t>Specified load, </a:t>
            </a:r>
            <a:r>
              <a:rPr lang="en-US" dirty="0" err="1" smtClean="0">
                <a:latin typeface="Symbol" pitchFamily="18" charset="2"/>
              </a:rPr>
              <a:t>s</a:t>
            </a:r>
            <a:r>
              <a:rPr lang="en-US" dirty="0" err="1" smtClean="0"/>
              <a:t>y</a:t>
            </a:r>
            <a:r>
              <a:rPr lang="en-US" dirty="0" smtClean="0"/>
              <a:t>=-1E6 Pa</a:t>
            </a:r>
            <a:endParaRPr lang="en-US" dirty="0"/>
          </a:p>
        </p:txBody>
      </p:sp>
      <p:sp>
        <p:nvSpPr>
          <p:cNvPr id="11" name="TextBox 10"/>
          <p:cNvSpPr txBox="1"/>
          <p:nvPr/>
        </p:nvSpPr>
        <p:spPr>
          <a:xfrm>
            <a:off x="533400" y="2286000"/>
            <a:ext cx="2438400" cy="1477328"/>
          </a:xfrm>
          <a:prstGeom prst="rect">
            <a:avLst/>
          </a:prstGeom>
          <a:solidFill>
            <a:srgbClr val="FFFFCC"/>
          </a:solidFill>
        </p:spPr>
        <p:txBody>
          <a:bodyPr wrap="square" rtlCol="0">
            <a:spAutoFit/>
          </a:bodyPr>
          <a:lstStyle/>
          <a:p>
            <a:r>
              <a:rPr lang="en-US" dirty="0" smtClean="0"/>
              <a:t>How to remove the stress concentration in corners?</a:t>
            </a:r>
          </a:p>
          <a:p>
            <a:endParaRPr lang="en-US" dirty="0" smtClean="0"/>
          </a:p>
          <a:p>
            <a:r>
              <a:rPr lang="en-US" dirty="0" smtClean="0"/>
              <a:t>Try roller boundary. </a:t>
            </a:r>
            <a:endParaRPr lang="en-US" dirty="0"/>
          </a:p>
        </p:txBody>
      </p:sp>
      <p:sp>
        <p:nvSpPr>
          <p:cNvPr id="12" name="TextBox 11"/>
          <p:cNvSpPr txBox="1"/>
          <p:nvPr/>
        </p:nvSpPr>
        <p:spPr>
          <a:xfrm>
            <a:off x="6553200" y="4343400"/>
            <a:ext cx="2590800" cy="1477328"/>
          </a:xfrm>
          <a:prstGeom prst="rect">
            <a:avLst/>
          </a:prstGeom>
          <a:solidFill>
            <a:srgbClr val="FFFFCC"/>
          </a:solidFill>
        </p:spPr>
        <p:txBody>
          <a:bodyPr wrap="square" rtlCol="0">
            <a:spAutoFit/>
          </a:bodyPr>
          <a:lstStyle/>
          <a:p>
            <a:r>
              <a:rPr lang="en-US" dirty="0" smtClean="0"/>
              <a:t>This will not converge because the geometry is not sufficiently constrained—the entire body could move.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p:cNvGrpSpPr/>
          <p:nvPr/>
        </p:nvGrpSpPr>
        <p:grpSpPr>
          <a:xfrm>
            <a:off x="1066800" y="2743200"/>
            <a:ext cx="7315200" cy="3258741"/>
            <a:chOff x="1066800" y="1752600"/>
            <a:chExt cx="7315200" cy="3258741"/>
          </a:xfrm>
        </p:grpSpPr>
        <p:sp>
          <p:nvSpPr>
            <p:cNvPr id="9" name="Rectangle 8"/>
            <p:cNvSpPr/>
            <p:nvPr/>
          </p:nvSpPr>
          <p:spPr>
            <a:xfrm>
              <a:off x="3200400" y="1752600"/>
              <a:ext cx="2438400" cy="23622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flipV="1">
              <a:off x="3200400" y="4114800"/>
              <a:ext cx="243840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66800" y="4642009"/>
              <a:ext cx="7315200" cy="369332"/>
            </a:xfrm>
            <a:prstGeom prst="rect">
              <a:avLst/>
            </a:prstGeom>
            <a:noFill/>
          </p:spPr>
          <p:txBody>
            <a:bodyPr wrap="square" rtlCol="0">
              <a:spAutoFit/>
            </a:bodyPr>
            <a:lstStyle/>
            <a:p>
              <a:endParaRPr lang="en-US" dirty="0"/>
            </a:p>
          </p:txBody>
        </p:sp>
      </p:grpSp>
      <p:sp>
        <p:nvSpPr>
          <p:cNvPr id="2" name="Title 1"/>
          <p:cNvSpPr>
            <a:spLocks noGrp="1"/>
          </p:cNvSpPr>
          <p:nvPr>
            <p:ph type="title"/>
          </p:nvPr>
        </p:nvSpPr>
        <p:spPr/>
        <p:txBody>
          <a:bodyPr>
            <a:normAutofit fontScale="90000"/>
          </a:bodyPr>
          <a:lstStyle/>
          <a:p>
            <a:r>
              <a:rPr lang="en-US" dirty="0" smtClean="0"/>
              <a:t>Example 2</a:t>
            </a:r>
            <a:br>
              <a:rPr lang="en-US" dirty="0" smtClean="0"/>
            </a:br>
            <a:r>
              <a:rPr lang="en-US" dirty="0" smtClean="0"/>
              <a:t>Boundary load on a block</a:t>
            </a:r>
            <a:endParaRPr lang="en-US" dirty="0"/>
          </a:p>
        </p:txBody>
      </p:sp>
      <p:sp>
        <p:nvSpPr>
          <p:cNvPr id="20" name="Down Arrow 19"/>
          <p:cNvSpPr/>
          <p:nvPr/>
        </p:nvSpPr>
        <p:spPr>
          <a:xfrm>
            <a:off x="4343400" y="1752600"/>
            <a:ext cx="457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667000" y="5715000"/>
            <a:ext cx="5029200" cy="369332"/>
          </a:xfrm>
          <a:prstGeom prst="rect">
            <a:avLst/>
          </a:prstGeom>
          <a:noFill/>
        </p:spPr>
        <p:txBody>
          <a:bodyPr wrap="square" rtlCol="0">
            <a:spAutoFit/>
          </a:bodyPr>
          <a:lstStyle/>
          <a:p>
            <a:r>
              <a:rPr lang="en-US" dirty="0" smtClean="0"/>
              <a:t>E=1E9 Pa, v= 0.25, p=2500 kg/m</a:t>
            </a:r>
            <a:r>
              <a:rPr lang="en-US" baseline="30000" dirty="0" smtClean="0"/>
              <a:t>3</a:t>
            </a:r>
            <a:r>
              <a:rPr lang="en-US" dirty="0" smtClean="0"/>
              <a:t>.  </a:t>
            </a:r>
            <a:endParaRPr lang="en-US" dirty="0"/>
          </a:p>
        </p:txBody>
      </p:sp>
      <p:sp>
        <p:nvSpPr>
          <p:cNvPr id="22" name="TextBox 21"/>
          <p:cNvSpPr txBox="1"/>
          <p:nvPr/>
        </p:nvSpPr>
        <p:spPr>
          <a:xfrm>
            <a:off x="3505200" y="5105400"/>
            <a:ext cx="1524000" cy="369332"/>
          </a:xfrm>
          <a:prstGeom prst="rect">
            <a:avLst/>
          </a:prstGeom>
          <a:noFill/>
        </p:spPr>
        <p:txBody>
          <a:bodyPr wrap="square" rtlCol="0">
            <a:spAutoFit/>
          </a:bodyPr>
          <a:lstStyle/>
          <a:p>
            <a:r>
              <a:rPr lang="en-US" dirty="0" smtClean="0"/>
              <a:t>roller</a:t>
            </a:r>
            <a:endParaRPr lang="en-US" dirty="0"/>
          </a:p>
        </p:txBody>
      </p:sp>
      <p:sp>
        <p:nvSpPr>
          <p:cNvPr id="23" name="TextBox 22"/>
          <p:cNvSpPr txBox="1"/>
          <p:nvPr/>
        </p:nvSpPr>
        <p:spPr>
          <a:xfrm>
            <a:off x="5025571" y="1567934"/>
            <a:ext cx="3124200" cy="369332"/>
          </a:xfrm>
          <a:prstGeom prst="rect">
            <a:avLst/>
          </a:prstGeom>
          <a:noFill/>
        </p:spPr>
        <p:txBody>
          <a:bodyPr wrap="square" rtlCol="0">
            <a:spAutoFit/>
          </a:bodyPr>
          <a:lstStyle/>
          <a:p>
            <a:r>
              <a:rPr lang="en-US" dirty="0" smtClean="0"/>
              <a:t>Specified load, </a:t>
            </a:r>
            <a:r>
              <a:rPr lang="en-US" dirty="0" err="1" smtClean="0">
                <a:latin typeface="Symbol" pitchFamily="18" charset="2"/>
              </a:rPr>
              <a:t>s</a:t>
            </a:r>
            <a:r>
              <a:rPr lang="en-US" dirty="0" err="1" smtClean="0"/>
              <a:t>y</a:t>
            </a:r>
            <a:r>
              <a:rPr lang="en-US" dirty="0" smtClean="0"/>
              <a:t>=-1E6 Pa</a:t>
            </a:r>
            <a:endParaRPr lang="en-US" dirty="0"/>
          </a:p>
        </p:txBody>
      </p:sp>
      <p:sp>
        <p:nvSpPr>
          <p:cNvPr id="13" name="Rectangle 12"/>
          <p:cNvSpPr/>
          <p:nvPr/>
        </p:nvSpPr>
        <p:spPr>
          <a:xfrm>
            <a:off x="5638800" y="2743200"/>
            <a:ext cx="45719" cy="2438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200400" y="2743200"/>
            <a:ext cx="45719" cy="2438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562100" y="1962834"/>
            <a:ext cx="2209800" cy="646331"/>
          </a:xfrm>
          <a:prstGeom prst="rect">
            <a:avLst/>
          </a:prstGeom>
          <a:noFill/>
        </p:spPr>
        <p:txBody>
          <a:bodyPr wrap="square" rtlCol="0">
            <a:spAutoFit/>
          </a:bodyPr>
          <a:lstStyle/>
          <a:p>
            <a:r>
              <a:rPr lang="en-US" dirty="0" smtClean="0"/>
              <a:t>Use roller boundaries on 3 sides.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482" name="Picture 2"/>
          <p:cNvPicPr>
            <a:picLocks noChangeAspect="1" noChangeArrowheads="1"/>
          </p:cNvPicPr>
          <p:nvPr/>
        </p:nvPicPr>
        <p:blipFill>
          <a:blip r:embed="rId2" cstate="print"/>
          <a:srcRect/>
          <a:stretch>
            <a:fillRect/>
          </a:stretch>
        </p:blipFill>
        <p:spPr bwMode="auto">
          <a:xfrm>
            <a:off x="2667000" y="2209800"/>
            <a:ext cx="3886200" cy="2914650"/>
          </a:xfrm>
          <a:prstGeom prst="rect">
            <a:avLst/>
          </a:prstGeom>
          <a:noFill/>
          <a:ln w="9525">
            <a:noFill/>
            <a:miter lim="800000"/>
            <a:headEnd/>
            <a:tailEnd/>
          </a:ln>
        </p:spPr>
      </p:pic>
      <p:sp>
        <p:nvSpPr>
          <p:cNvPr id="5" name="TextBox 4"/>
          <p:cNvSpPr txBox="1"/>
          <p:nvPr/>
        </p:nvSpPr>
        <p:spPr>
          <a:xfrm>
            <a:off x="1905000" y="5257800"/>
            <a:ext cx="4876800" cy="646331"/>
          </a:xfrm>
          <a:prstGeom prst="rect">
            <a:avLst/>
          </a:prstGeom>
          <a:noFill/>
        </p:spPr>
        <p:txBody>
          <a:bodyPr wrap="square" rtlCol="0">
            <a:spAutoFit/>
          </a:bodyPr>
          <a:lstStyle/>
          <a:p>
            <a:r>
              <a:rPr lang="en-US" dirty="0" smtClean="0"/>
              <a:t>The roller boundaries cause the deformation to be homogeneous through the body.  </a:t>
            </a:r>
            <a:endParaRPr lang="en-U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952" y="1219200"/>
            <a:ext cx="51752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3</a:t>
            </a:r>
            <a:br>
              <a:rPr lang="en-US" dirty="0" smtClean="0"/>
            </a:br>
            <a:r>
              <a:rPr lang="en-US" dirty="0" smtClean="0"/>
              <a:t>Body Force</a:t>
            </a:r>
            <a:endParaRPr lang="en-US" dirty="0"/>
          </a:p>
        </p:txBody>
      </p:sp>
      <p:grpSp>
        <p:nvGrpSpPr>
          <p:cNvPr id="3" name="Group 16"/>
          <p:cNvGrpSpPr/>
          <p:nvPr/>
        </p:nvGrpSpPr>
        <p:grpSpPr>
          <a:xfrm>
            <a:off x="1066800" y="2743200"/>
            <a:ext cx="7315200" cy="3258741"/>
            <a:chOff x="1066800" y="1752600"/>
            <a:chExt cx="7315200" cy="3258741"/>
          </a:xfrm>
        </p:grpSpPr>
        <p:sp>
          <p:nvSpPr>
            <p:cNvPr id="9" name="Rectangle 8"/>
            <p:cNvSpPr/>
            <p:nvPr/>
          </p:nvSpPr>
          <p:spPr>
            <a:xfrm>
              <a:off x="3276600" y="1752600"/>
              <a:ext cx="2362200" cy="23622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flipV="1">
              <a:off x="3200400" y="4114800"/>
              <a:ext cx="243840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66800" y="4642009"/>
              <a:ext cx="7315200" cy="369332"/>
            </a:xfrm>
            <a:prstGeom prst="rect">
              <a:avLst/>
            </a:prstGeom>
            <a:noFill/>
          </p:spPr>
          <p:txBody>
            <a:bodyPr wrap="square" rtlCol="0">
              <a:spAutoFit/>
            </a:bodyPr>
            <a:lstStyle/>
            <a:p>
              <a:endParaRPr lang="en-US" dirty="0"/>
            </a:p>
          </p:txBody>
        </p:sp>
      </p:grpSp>
      <p:sp>
        <p:nvSpPr>
          <p:cNvPr id="20" name="Down Arrow 19"/>
          <p:cNvSpPr/>
          <p:nvPr/>
        </p:nvSpPr>
        <p:spPr>
          <a:xfrm>
            <a:off x="4283529" y="3429000"/>
            <a:ext cx="457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667000" y="5715000"/>
            <a:ext cx="5029200" cy="369332"/>
          </a:xfrm>
          <a:prstGeom prst="rect">
            <a:avLst/>
          </a:prstGeom>
          <a:noFill/>
        </p:spPr>
        <p:txBody>
          <a:bodyPr wrap="square" rtlCol="0">
            <a:spAutoFit/>
          </a:bodyPr>
          <a:lstStyle/>
          <a:p>
            <a:r>
              <a:rPr lang="en-US" dirty="0" smtClean="0"/>
              <a:t>E=1E9 Pa, </a:t>
            </a:r>
            <a:r>
              <a:rPr lang="en-US" dirty="0" smtClean="0">
                <a:latin typeface="Symbol" pitchFamily="18" charset="2"/>
              </a:rPr>
              <a:t>n</a:t>
            </a:r>
            <a:r>
              <a:rPr lang="en-US" dirty="0" smtClean="0"/>
              <a:t>= 0.25, </a:t>
            </a:r>
            <a:r>
              <a:rPr lang="en-US" dirty="0" smtClean="0">
                <a:latin typeface="Symbol" pitchFamily="18" charset="2"/>
              </a:rPr>
              <a:t>r</a:t>
            </a:r>
            <a:r>
              <a:rPr lang="en-US" dirty="0" smtClean="0"/>
              <a:t>=2500 kg/m</a:t>
            </a:r>
            <a:r>
              <a:rPr lang="en-US" baseline="30000" dirty="0" smtClean="0"/>
              <a:t>3</a:t>
            </a:r>
            <a:r>
              <a:rPr lang="en-US" dirty="0" smtClean="0"/>
              <a:t>.  </a:t>
            </a:r>
            <a:endParaRPr lang="en-US" dirty="0"/>
          </a:p>
        </p:txBody>
      </p:sp>
      <p:sp>
        <p:nvSpPr>
          <p:cNvPr id="22" name="TextBox 21"/>
          <p:cNvSpPr txBox="1"/>
          <p:nvPr/>
        </p:nvSpPr>
        <p:spPr>
          <a:xfrm>
            <a:off x="3505200" y="5105400"/>
            <a:ext cx="1524000" cy="369332"/>
          </a:xfrm>
          <a:prstGeom prst="rect">
            <a:avLst/>
          </a:prstGeom>
          <a:noFill/>
        </p:spPr>
        <p:txBody>
          <a:bodyPr wrap="square" rtlCol="0">
            <a:spAutoFit/>
          </a:bodyPr>
          <a:lstStyle/>
          <a:p>
            <a:r>
              <a:rPr lang="en-US" dirty="0" smtClean="0"/>
              <a:t>fixed</a:t>
            </a:r>
            <a:endParaRPr lang="en-US" dirty="0"/>
          </a:p>
        </p:txBody>
      </p:sp>
      <p:sp>
        <p:nvSpPr>
          <p:cNvPr id="23" name="TextBox 22"/>
          <p:cNvSpPr txBox="1"/>
          <p:nvPr/>
        </p:nvSpPr>
        <p:spPr>
          <a:xfrm>
            <a:off x="3314700" y="2110264"/>
            <a:ext cx="3429000" cy="369332"/>
          </a:xfrm>
          <a:prstGeom prst="rect">
            <a:avLst/>
          </a:prstGeom>
          <a:noFill/>
        </p:spPr>
        <p:txBody>
          <a:bodyPr wrap="square" rtlCol="0">
            <a:spAutoFit/>
          </a:bodyPr>
          <a:lstStyle/>
          <a:p>
            <a:r>
              <a:rPr lang="en-US" dirty="0" smtClean="0"/>
              <a:t>Body force </a:t>
            </a:r>
            <a:r>
              <a:rPr lang="en-US" dirty="0" err="1" smtClean="0"/>
              <a:t>Fy</a:t>
            </a:r>
            <a:r>
              <a:rPr lang="en-US" dirty="0" smtClean="0"/>
              <a:t> = -</a:t>
            </a:r>
            <a:r>
              <a:rPr lang="en-US" dirty="0" err="1" smtClean="0">
                <a:latin typeface="Symbol" pitchFamily="18" charset="2"/>
              </a:rPr>
              <a:t>r</a:t>
            </a:r>
            <a:r>
              <a:rPr lang="en-US" dirty="0" err="1" smtClean="0"/>
              <a:t>g</a:t>
            </a:r>
            <a:r>
              <a:rPr lang="en-US" dirty="0" smtClean="0"/>
              <a:t> = -2500*9.81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dirty="0" smtClean="0"/>
              <a:t>Stresses </a:t>
            </a:r>
            <a:br>
              <a:rPr lang="en-US" dirty="0" smtClean="0"/>
            </a:br>
            <a:r>
              <a:rPr lang="en-US" sz="3200" dirty="0" smtClean="0"/>
              <a:t>Body force and roller </a:t>
            </a:r>
            <a:r>
              <a:rPr lang="en-US" sz="3200" dirty="0" err="1" smtClean="0"/>
              <a:t>b.c.</a:t>
            </a:r>
            <a:endParaRPr lang="en-US" sz="3200" dirty="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05000"/>
            <a:ext cx="510540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Stresses </a:t>
            </a:r>
            <a:br>
              <a:rPr lang="en-US" dirty="0" smtClean="0"/>
            </a:br>
            <a:r>
              <a:rPr lang="en-US" sz="3200" dirty="0" smtClean="0"/>
              <a:t>Body force and roller </a:t>
            </a:r>
            <a:r>
              <a:rPr lang="en-US" sz="3200" dirty="0" err="1" smtClean="0"/>
              <a:t>b.c.</a:t>
            </a:r>
            <a:endParaRPr lang="en-US" sz="3200" dirty="0"/>
          </a:p>
        </p:txBody>
      </p:sp>
      <p:pic>
        <p:nvPicPr>
          <p:cNvPr id="19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76400"/>
            <a:ext cx="5486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7549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a:t>
            </a:r>
            <a:br>
              <a:rPr lang="en-US" dirty="0" smtClean="0"/>
            </a:br>
            <a:r>
              <a:rPr lang="en-US" dirty="0" smtClean="0"/>
              <a:t>Stress Concentration </a:t>
            </a:r>
            <a:endParaRPr lang="en-US" dirty="0"/>
          </a:p>
        </p:txBody>
      </p:sp>
      <p:grpSp>
        <p:nvGrpSpPr>
          <p:cNvPr id="4" name="Group 16"/>
          <p:cNvGrpSpPr/>
          <p:nvPr/>
        </p:nvGrpSpPr>
        <p:grpSpPr>
          <a:xfrm>
            <a:off x="1124201" y="2735246"/>
            <a:ext cx="7315200" cy="3411141"/>
            <a:chOff x="1066800" y="1752600"/>
            <a:chExt cx="7315200" cy="3258741"/>
          </a:xfrm>
        </p:grpSpPr>
        <p:sp>
          <p:nvSpPr>
            <p:cNvPr id="5" name="Rectangle 4"/>
            <p:cNvSpPr/>
            <p:nvPr/>
          </p:nvSpPr>
          <p:spPr>
            <a:xfrm>
              <a:off x="3276600" y="1752600"/>
              <a:ext cx="2362200" cy="23622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flipV="1">
              <a:off x="3200400" y="4114800"/>
              <a:ext cx="243840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6800" y="4642009"/>
              <a:ext cx="7315200" cy="369332"/>
            </a:xfrm>
            <a:prstGeom prst="rect">
              <a:avLst/>
            </a:prstGeom>
            <a:noFill/>
          </p:spPr>
          <p:txBody>
            <a:bodyPr wrap="square" rtlCol="0">
              <a:spAutoFit/>
            </a:bodyPr>
            <a:lstStyle/>
            <a:p>
              <a:endParaRPr lang="en-US" dirty="0"/>
            </a:p>
          </p:txBody>
        </p:sp>
      </p:grpSp>
      <p:sp>
        <p:nvSpPr>
          <p:cNvPr id="8" name="Oval 7"/>
          <p:cNvSpPr/>
          <p:nvPr/>
        </p:nvSpPr>
        <p:spPr>
          <a:xfrm>
            <a:off x="4113647" y="3814081"/>
            <a:ext cx="9144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33157" y="1985281"/>
            <a:ext cx="439737"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393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73469"/>
            <a:ext cx="2841990" cy="2131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3600" dirty="0" smtClean="0"/>
              <a:t>Stresses concentrated by a circular hole</a:t>
            </a:r>
            <a:endParaRPr lang="en-US" sz="3600"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76400"/>
            <a:ext cx="41910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91114" y="3533473"/>
            <a:ext cx="1371600" cy="276999"/>
          </a:xfrm>
          <a:prstGeom prst="rect">
            <a:avLst/>
          </a:prstGeom>
          <a:noFill/>
        </p:spPr>
        <p:txBody>
          <a:bodyPr wrap="square" rtlCol="0">
            <a:spAutoFit/>
          </a:bodyPr>
          <a:lstStyle/>
          <a:p>
            <a:r>
              <a:rPr lang="en-US" sz="1200" dirty="0" smtClean="0"/>
              <a:t>Radius =0.1m</a:t>
            </a:r>
            <a:endParaRPr lang="en-US" sz="1200" dirty="0"/>
          </a:p>
        </p:txBody>
      </p:sp>
      <p:sp>
        <p:nvSpPr>
          <p:cNvPr id="8" name="Rectangle 7"/>
          <p:cNvSpPr/>
          <p:nvPr/>
        </p:nvSpPr>
        <p:spPr>
          <a:xfrm>
            <a:off x="1218398" y="2314273"/>
            <a:ext cx="1860884"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200000">
            <a:off x="1986414" y="1904999"/>
            <a:ext cx="381000" cy="3048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99398" y="2591000"/>
            <a:ext cx="1263316" cy="400110"/>
          </a:xfrm>
          <a:prstGeom prst="rect">
            <a:avLst/>
          </a:prstGeom>
          <a:noFill/>
        </p:spPr>
        <p:txBody>
          <a:bodyPr wrap="square" rtlCol="0">
            <a:spAutoFit/>
          </a:bodyPr>
          <a:lstStyle/>
          <a:p>
            <a:r>
              <a:rPr lang="en-US" sz="1000" dirty="0" smtClean="0"/>
              <a:t>Boundary load = 1E6 Pa, roller on others</a:t>
            </a:r>
            <a:endParaRPr lang="en-US" sz="1000" dirty="0"/>
          </a:p>
        </p:txBody>
      </p:sp>
      <p:sp>
        <p:nvSpPr>
          <p:cNvPr id="11" name="Oval 10"/>
          <p:cNvSpPr/>
          <p:nvPr/>
        </p:nvSpPr>
        <p:spPr>
          <a:xfrm>
            <a:off x="1058779" y="25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74019" y="296544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65998" y="391893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065998" y="3429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437373" y="421446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765434" y="421446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258728" y="42160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26356" y="42160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092116" y="254046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107356" y="29911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099335" y="39446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099335" y="345486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495800" y="5181600"/>
            <a:ext cx="4191000" cy="646331"/>
          </a:xfrm>
          <a:prstGeom prst="rect">
            <a:avLst/>
          </a:prstGeom>
          <a:noFill/>
        </p:spPr>
        <p:txBody>
          <a:bodyPr wrap="square" rtlCol="0">
            <a:spAutoFit/>
          </a:bodyPr>
          <a:lstStyle/>
          <a:p>
            <a:r>
              <a:rPr lang="en-US" dirty="0" smtClean="0"/>
              <a:t>Applied tension = 1E6 Pa</a:t>
            </a:r>
          </a:p>
          <a:p>
            <a:r>
              <a:rPr lang="en-US" dirty="0" smtClean="0"/>
              <a:t>Max Tension on wall of hole = 2.7E6Pa</a:t>
            </a:r>
            <a:endParaRPr lang="en-US" dirty="0"/>
          </a:p>
        </p:txBody>
      </p:sp>
    </p:spTree>
    <p:extLst>
      <p:ext uri="{BB962C8B-B14F-4D97-AF65-F5344CB8AC3E}">
        <p14:creationId xmlns:p14="http://schemas.microsoft.com/office/powerpoint/2010/main" val="1020541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694" y="3494036"/>
            <a:ext cx="373380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8039" y="478122"/>
            <a:ext cx="3604661" cy="2703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1348735" y="1034017"/>
            <a:ext cx="2461661" cy="2077453"/>
            <a:chOff x="999423" y="418899"/>
            <a:chExt cx="2871537" cy="2524827"/>
          </a:xfrm>
        </p:grpSpPr>
        <p:pic>
          <p:nvPicPr>
            <p:cNvPr id="2355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423" y="790073"/>
              <a:ext cx="2871537" cy="2153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72916" y="2085473"/>
              <a:ext cx="1371600" cy="486273"/>
            </a:xfrm>
            <a:prstGeom prst="rect">
              <a:avLst/>
            </a:prstGeom>
            <a:noFill/>
          </p:spPr>
          <p:txBody>
            <a:bodyPr wrap="square" rtlCol="0">
              <a:spAutoFit/>
            </a:bodyPr>
            <a:lstStyle/>
            <a:p>
              <a:r>
                <a:rPr lang="en-US" sz="1000" dirty="0" smtClean="0"/>
                <a:t>Ellipse semi-axes= 0.2 and 0.02 m</a:t>
              </a:r>
              <a:endParaRPr lang="en-US" sz="1000" dirty="0"/>
            </a:p>
          </p:txBody>
        </p:sp>
        <p:sp>
          <p:nvSpPr>
            <p:cNvPr id="5" name="Rectangle 4"/>
            <p:cNvSpPr/>
            <p:nvPr/>
          </p:nvSpPr>
          <p:spPr>
            <a:xfrm>
              <a:off x="1600200" y="866273"/>
              <a:ext cx="1860884"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200000">
              <a:off x="2368216" y="456999"/>
              <a:ext cx="381000" cy="3048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37196" y="1143001"/>
              <a:ext cx="1723889" cy="486273"/>
            </a:xfrm>
            <a:prstGeom prst="rect">
              <a:avLst/>
            </a:prstGeom>
            <a:noFill/>
          </p:spPr>
          <p:txBody>
            <a:bodyPr wrap="square" rtlCol="0">
              <a:spAutoFit/>
            </a:bodyPr>
            <a:lstStyle/>
            <a:p>
              <a:r>
                <a:rPr lang="en-US" sz="1000" dirty="0" smtClean="0"/>
                <a:t>Boundary load = 1E6 Pa, roller on others</a:t>
              </a:r>
              <a:endParaRPr lang="en-US" sz="1000" dirty="0"/>
            </a:p>
          </p:txBody>
        </p:sp>
        <p:sp>
          <p:nvSpPr>
            <p:cNvPr id="13" name="Oval 12"/>
            <p:cNvSpPr/>
            <p:nvPr/>
          </p:nvSpPr>
          <p:spPr>
            <a:xfrm>
              <a:off x="1440581" y="1066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455821" y="151744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447800" y="247093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447800" y="1981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819175" y="276646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147236" y="276646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640530" y="27680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108158" y="27680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473918" y="109246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489158" y="15431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481137" y="24966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481137" y="200686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462069" y="3410539"/>
            <a:ext cx="3276600" cy="2412831"/>
            <a:chOff x="5410200" y="3409950"/>
            <a:chExt cx="3581400" cy="2686050"/>
          </a:xfrm>
        </p:grpSpPr>
        <p:pic>
          <p:nvPicPr>
            <p:cNvPr id="2355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3409950"/>
              <a:ext cx="35814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943600" y="5668893"/>
              <a:ext cx="2057400" cy="307777"/>
            </a:xfrm>
            <a:prstGeom prst="rect">
              <a:avLst/>
            </a:prstGeom>
            <a:noFill/>
          </p:spPr>
          <p:txBody>
            <a:bodyPr wrap="square" rtlCol="0">
              <a:spAutoFit/>
            </a:bodyPr>
            <a:lstStyle/>
            <a:p>
              <a:r>
                <a:rPr lang="en-US" sz="1400" dirty="0" smtClean="0">
                  <a:solidFill>
                    <a:schemeClr val="bg1"/>
                  </a:solidFill>
                </a:rPr>
                <a:t>Stress at tip 22 MPa</a:t>
              </a:r>
              <a:endParaRPr lang="en-US" sz="1400" dirty="0">
                <a:solidFill>
                  <a:schemeClr val="bg1"/>
                </a:solidFill>
              </a:endParaRPr>
            </a:p>
          </p:txBody>
        </p:sp>
      </p:grpSp>
      <p:sp>
        <p:nvSpPr>
          <p:cNvPr id="8" name="TextBox 7"/>
          <p:cNvSpPr txBox="1"/>
          <p:nvPr/>
        </p:nvSpPr>
        <p:spPr>
          <a:xfrm>
            <a:off x="5462069" y="5943600"/>
            <a:ext cx="3581400" cy="369332"/>
          </a:xfrm>
          <a:prstGeom prst="rect">
            <a:avLst/>
          </a:prstGeom>
          <a:noFill/>
        </p:spPr>
        <p:txBody>
          <a:bodyPr wrap="square" rtlCol="0">
            <a:spAutoFit/>
          </a:bodyPr>
          <a:lstStyle/>
          <a:p>
            <a:r>
              <a:rPr lang="en-US" dirty="0" smtClean="0"/>
              <a:t>Elliptical </a:t>
            </a:r>
            <a:r>
              <a:rPr lang="en-US" dirty="0" err="1" smtClean="0"/>
              <a:t>hole</a:t>
            </a:r>
            <a:r>
              <a:rPr lang="en-US" dirty="0" err="1" smtClean="0">
                <a:sym typeface="Wingdings" panose="05000000000000000000" pitchFamily="2" charset="2"/>
              </a:rPr>
              <a:t>fracture</a:t>
            </a:r>
            <a:endParaRPr lang="en-US" dirty="0"/>
          </a:p>
        </p:txBody>
      </p:sp>
    </p:spTree>
    <p:extLst>
      <p:ext uri="{BB962C8B-B14F-4D97-AF65-F5344CB8AC3E}">
        <p14:creationId xmlns:p14="http://schemas.microsoft.com/office/powerpoint/2010/main" val="2693059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Nomenclature</a:t>
            </a:r>
            <a:endParaRPr lang="en-US" dirty="0"/>
          </a:p>
        </p:txBody>
      </p:sp>
      <p:sp>
        <p:nvSpPr>
          <p:cNvPr id="3" name="Content Placeholder 2"/>
          <p:cNvSpPr>
            <a:spLocks noGrp="1"/>
          </p:cNvSpPr>
          <p:nvPr>
            <p:ph idx="1"/>
          </p:nvPr>
        </p:nvSpPr>
        <p:spPr>
          <a:xfrm>
            <a:off x="1371600" y="1600200"/>
            <a:ext cx="7315200" cy="4571999"/>
          </a:xfrm>
        </p:spPr>
        <p:txBody>
          <a:bodyPr>
            <a:normAutofit lnSpcReduction="10000"/>
          </a:bodyPr>
          <a:lstStyle/>
          <a:p>
            <a:r>
              <a:rPr lang="en-US" dirty="0" smtClean="0"/>
              <a:t>Force; normal, shear</a:t>
            </a:r>
          </a:p>
          <a:p>
            <a:r>
              <a:rPr lang="en-US" dirty="0" smtClean="0"/>
              <a:t>Stress; compression, tension, shear, sign</a:t>
            </a:r>
          </a:p>
          <a:p>
            <a:r>
              <a:rPr lang="en-US" dirty="0" smtClean="0"/>
              <a:t>Displacement</a:t>
            </a:r>
          </a:p>
          <a:p>
            <a:r>
              <a:rPr lang="en-US" dirty="0" smtClean="0"/>
              <a:t>Strain; normal, shear, volumetric</a:t>
            </a:r>
          </a:p>
          <a:p>
            <a:r>
              <a:rPr lang="en-US" dirty="0" smtClean="0"/>
              <a:t>Modulus, compressibility</a:t>
            </a:r>
          </a:p>
          <a:p>
            <a:r>
              <a:rPr lang="en-US" dirty="0" smtClean="0"/>
              <a:t>Poisson’s Ratio</a:t>
            </a:r>
          </a:p>
          <a:p>
            <a:r>
              <a:rPr lang="en-US" dirty="0" smtClean="0"/>
              <a:t>Plastic</a:t>
            </a:r>
          </a:p>
          <a:p>
            <a:r>
              <a:rPr lang="en-US" dirty="0" smtClean="0"/>
              <a:t>Yield</a:t>
            </a:r>
          </a:p>
        </p:txBody>
      </p:sp>
    </p:spTree>
    <p:extLst>
      <p:ext uri="{BB962C8B-B14F-4D97-AF65-F5344CB8AC3E}">
        <p14:creationId xmlns:p14="http://schemas.microsoft.com/office/powerpoint/2010/main" val="4267121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4</a:t>
            </a:r>
            <a:br>
              <a:rPr lang="en-US" dirty="0" smtClean="0"/>
            </a:br>
            <a:r>
              <a:rPr lang="en-US" dirty="0" smtClean="0"/>
              <a:t>Body Force with hole</a:t>
            </a:r>
            <a:endParaRPr lang="en-US" dirty="0"/>
          </a:p>
        </p:txBody>
      </p:sp>
      <p:grpSp>
        <p:nvGrpSpPr>
          <p:cNvPr id="3" name="Group 16"/>
          <p:cNvGrpSpPr/>
          <p:nvPr/>
        </p:nvGrpSpPr>
        <p:grpSpPr>
          <a:xfrm>
            <a:off x="1066800" y="2590800"/>
            <a:ext cx="7315200" cy="3411141"/>
            <a:chOff x="1066800" y="1752600"/>
            <a:chExt cx="7315200" cy="3258741"/>
          </a:xfrm>
        </p:grpSpPr>
        <p:sp>
          <p:nvSpPr>
            <p:cNvPr id="9" name="Rectangle 8"/>
            <p:cNvSpPr/>
            <p:nvPr/>
          </p:nvSpPr>
          <p:spPr>
            <a:xfrm>
              <a:off x="3276600" y="1752600"/>
              <a:ext cx="2362200" cy="23622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flipV="1">
              <a:off x="3200400" y="4114800"/>
              <a:ext cx="243840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66800" y="4642009"/>
              <a:ext cx="7315200" cy="369332"/>
            </a:xfrm>
            <a:prstGeom prst="rect">
              <a:avLst/>
            </a:prstGeom>
            <a:noFill/>
          </p:spPr>
          <p:txBody>
            <a:bodyPr wrap="square" rtlCol="0">
              <a:spAutoFit/>
            </a:bodyPr>
            <a:lstStyle/>
            <a:p>
              <a:endParaRPr lang="en-US" dirty="0"/>
            </a:p>
          </p:txBody>
        </p:sp>
      </p:grpSp>
      <p:sp>
        <p:nvSpPr>
          <p:cNvPr id="20" name="Down Arrow 19"/>
          <p:cNvSpPr/>
          <p:nvPr/>
        </p:nvSpPr>
        <p:spPr>
          <a:xfrm>
            <a:off x="4191000" y="28194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667000" y="5715000"/>
            <a:ext cx="5029200" cy="369332"/>
          </a:xfrm>
          <a:prstGeom prst="rect">
            <a:avLst/>
          </a:prstGeom>
          <a:noFill/>
        </p:spPr>
        <p:txBody>
          <a:bodyPr wrap="square" rtlCol="0">
            <a:spAutoFit/>
          </a:bodyPr>
          <a:lstStyle/>
          <a:p>
            <a:r>
              <a:rPr lang="en-US" dirty="0" smtClean="0"/>
              <a:t>E=1E9 Pa, v= 0.25, p=2500 kg/m</a:t>
            </a:r>
            <a:r>
              <a:rPr lang="en-US" baseline="30000" dirty="0" smtClean="0"/>
              <a:t>3</a:t>
            </a:r>
            <a:r>
              <a:rPr lang="en-US" dirty="0" smtClean="0"/>
              <a:t>.  </a:t>
            </a:r>
            <a:endParaRPr lang="en-US" dirty="0"/>
          </a:p>
        </p:txBody>
      </p:sp>
      <p:sp>
        <p:nvSpPr>
          <p:cNvPr id="22" name="TextBox 21"/>
          <p:cNvSpPr txBox="1"/>
          <p:nvPr/>
        </p:nvSpPr>
        <p:spPr>
          <a:xfrm>
            <a:off x="3505200" y="5105400"/>
            <a:ext cx="1524000" cy="369332"/>
          </a:xfrm>
          <a:prstGeom prst="rect">
            <a:avLst/>
          </a:prstGeom>
          <a:noFill/>
        </p:spPr>
        <p:txBody>
          <a:bodyPr wrap="square" rtlCol="0">
            <a:spAutoFit/>
          </a:bodyPr>
          <a:lstStyle/>
          <a:p>
            <a:r>
              <a:rPr lang="en-US" dirty="0" smtClean="0"/>
              <a:t>fixed</a:t>
            </a:r>
            <a:endParaRPr lang="en-US" dirty="0"/>
          </a:p>
        </p:txBody>
      </p:sp>
      <p:sp>
        <p:nvSpPr>
          <p:cNvPr id="23" name="TextBox 22"/>
          <p:cNvSpPr txBox="1"/>
          <p:nvPr/>
        </p:nvSpPr>
        <p:spPr>
          <a:xfrm>
            <a:off x="3214914" y="1752600"/>
            <a:ext cx="3429000" cy="369332"/>
          </a:xfrm>
          <a:prstGeom prst="rect">
            <a:avLst/>
          </a:prstGeom>
          <a:noFill/>
        </p:spPr>
        <p:txBody>
          <a:bodyPr wrap="square" rtlCol="0">
            <a:spAutoFit/>
          </a:bodyPr>
          <a:lstStyle/>
          <a:p>
            <a:r>
              <a:rPr lang="en-US" dirty="0" smtClean="0"/>
              <a:t>Body force </a:t>
            </a:r>
            <a:r>
              <a:rPr lang="en-US" dirty="0" err="1" smtClean="0"/>
              <a:t>Fy</a:t>
            </a:r>
            <a:r>
              <a:rPr lang="en-US" dirty="0" smtClean="0"/>
              <a:t> = -</a:t>
            </a:r>
            <a:r>
              <a:rPr lang="en-US" dirty="0" err="1" smtClean="0">
                <a:latin typeface="Symbol" pitchFamily="18" charset="2"/>
              </a:rPr>
              <a:t>r</a:t>
            </a:r>
            <a:r>
              <a:rPr lang="en-US" dirty="0" err="1" smtClean="0"/>
              <a:t>g</a:t>
            </a:r>
            <a:r>
              <a:rPr lang="en-US" dirty="0" smtClean="0"/>
              <a:t> = -2500*9.81 </a:t>
            </a:r>
            <a:endParaRPr lang="en-US" dirty="0"/>
          </a:p>
        </p:txBody>
      </p:sp>
      <p:sp>
        <p:nvSpPr>
          <p:cNvPr id="11" name="Oval 10"/>
          <p:cNvSpPr/>
          <p:nvPr/>
        </p:nvSpPr>
        <p:spPr>
          <a:xfrm>
            <a:off x="4267200" y="3733800"/>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Circular hole loaded by body </a:t>
            </a:r>
            <a:r>
              <a:rPr lang="en-US" dirty="0" smtClean="0"/>
              <a:t>force</a:t>
            </a:r>
            <a:br>
              <a:rPr lang="en-US" dirty="0" smtClean="0"/>
            </a:br>
            <a:r>
              <a:rPr lang="en-US" sz="2800" dirty="0" smtClean="0"/>
              <a:t>Tunnel</a:t>
            </a:r>
            <a:endParaRPr lang="en-US" sz="2800"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243188"/>
            <a:ext cx="4572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27" r="7678"/>
          <a:stretch/>
        </p:blipFill>
        <p:spPr bwMode="auto">
          <a:xfrm>
            <a:off x="0" y="2055726"/>
            <a:ext cx="4267200" cy="3616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90600" y="5791200"/>
            <a:ext cx="6934200" cy="381000"/>
          </a:xfrm>
          <a:prstGeom prst="rect">
            <a:avLst/>
          </a:prstGeom>
          <a:noFill/>
        </p:spPr>
        <p:txBody>
          <a:bodyPr wrap="square" rtlCol="0">
            <a:spAutoFit/>
          </a:bodyPr>
          <a:lstStyle/>
          <a:p>
            <a:r>
              <a:rPr lang="en-US" dirty="0" smtClean="0"/>
              <a:t>First Principle </a:t>
            </a:r>
            <a:r>
              <a:rPr lang="en-US" dirty="0"/>
              <a:t>S</a:t>
            </a:r>
            <a:r>
              <a:rPr lang="en-US" dirty="0" smtClean="0"/>
              <a:t>tress                                                   3</a:t>
            </a:r>
            <a:r>
              <a:rPr lang="en-US" baseline="30000" dirty="0" smtClean="0"/>
              <a:t>rd</a:t>
            </a:r>
            <a:r>
              <a:rPr lang="en-US" dirty="0" smtClean="0"/>
              <a:t> Principle Stress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Stonehenge</a:t>
            </a:r>
            <a:endParaRPr lang="en-US" dirty="0"/>
          </a:p>
        </p:txBody>
      </p:sp>
      <p:pic>
        <p:nvPicPr>
          <p:cNvPr id="266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826" t="9114"/>
          <a:stretch/>
        </p:blipFill>
        <p:spPr bwMode="auto">
          <a:xfrm>
            <a:off x="1524000" y="1295400"/>
            <a:ext cx="5544252" cy="2631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6" name="Picture 2" descr="http://static.belfasttelegraph.co.uk/migration_catalog/article25812805.ece/ALTERNATES/h342/Stonehe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581400"/>
            <a:ext cx="2724150" cy="27241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6800" y="4267200"/>
            <a:ext cx="4648200" cy="2031325"/>
          </a:xfrm>
          <a:prstGeom prst="rect">
            <a:avLst/>
          </a:prstGeom>
          <a:noFill/>
        </p:spPr>
        <p:txBody>
          <a:bodyPr wrap="square" rtlCol="0">
            <a:spAutoFit/>
          </a:bodyPr>
          <a:lstStyle/>
          <a:p>
            <a:r>
              <a:rPr lang="en-US" dirty="0" smtClean="0"/>
              <a:t>Ring of rock columns and beams, ~2600BC</a:t>
            </a:r>
          </a:p>
          <a:p>
            <a:r>
              <a:rPr lang="en-US" dirty="0" smtClean="0"/>
              <a:t>Sandstone sarsen 50 tons, Dolerite</a:t>
            </a:r>
          </a:p>
          <a:p>
            <a:r>
              <a:rPr lang="en-US" dirty="0" smtClean="0">
                <a:latin typeface="Symbol" pitchFamily="18" charset="2"/>
              </a:rPr>
              <a:t>P</a:t>
            </a:r>
            <a:r>
              <a:rPr lang="en-US" dirty="0" smtClean="0"/>
              <a:t> shape structures 5m high x 5m wide, </a:t>
            </a:r>
          </a:p>
          <a:p>
            <a:r>
              <a:rPr lang="en-US" dirty="0" smtClean="0"/>
              <a:t>Beams 3m long x 0.5 m thick w 1.5m spacing</a:t>
            </a:r>
          </a:p>
          <a:p>
            <a:endParaRPr lang="en-US" dirty="0"/>
          </a:p>
          <a:p>
            <a:r>
              <a:rPr lang="en-US" dirty="0" smtClean="0"/>
              <a:t>How to design beams so they last 4600 years?</a:t>
            </a:r>
          </a:p>
          <a:p>
            <a:endParaRPr lang="en-US" dirty="0"/>
          </a:p>
        </p:txBody>
      </p:sp>
    </p:spTree>
    <p:extLst>
      <p:ext uri="{BB962C8B-B14F-4D97-AF65-F5344CB8AC3E}">
        <p14:creationId xmlns:p14="http://schemas.microsoft.com/office/powerpoint/2010/main" val="408820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Stonehenge</a:t>
            </a:r>
            <a:endParaRPr lang="en-US" dirty="0"/>
          </a:p>
        </p:txBody>
      </p:sp>
      <p:pic>
        <p:nvPicPr>
          <p:cNvPr id="5122" name="Picture 2" descr="http://www.tantalize.in/trends/wp-content/uploads/2011/05/sh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1523999"/>
            <a:ext cx="5963476"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62400" y="1981199"/>
            <a:ext cx="1791801" cy="364891"/>
          </a:xfrm>
          <a:prstGeom prst="rect">
            <a:avLst/>
          </a:prstGeom>
          <a:solidFill>
            <a:schemeClr val="accent1">
              <a:alpha val="3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62400" y="2362200"/>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33850" y="2362200"/>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91150" y="2362200"/>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562600" y="2362200"/>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209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513405" y="1079307"/>
            <a:ext cx="4001601" cy="1219201"/>
            <a:chOff x="3962400" y="1981199"/>
            <a:chExt cx="1791801" cy="533401"/>
          </a:xfrm>
        </p:grpSpPr>
        <p:sp>
          <p:nvSpPr>
            <p:cNvPr id="23" name="Rectangle 22"/>
            <p:cNvSpPr/>
            <p:nvPr/>
          </p:nvSpPr>
          <p:spPr>
            <a:xfrm>
              <a:off x="3962400" y="1981199"/>
              <a:ext cx="1791801" cy="364891"/>
            </a:xfrm>
            <a:prstGeom prst="rect">
              <a:avLst/>
            </a:prstGeom>
            <a:solidFill>
              <a:schemeClr val="accent1">
                <a:alpha val="3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3962400" y="2362200"/>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4133850" y="2362200"/>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5391150" y="2362200"/>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562600" y="2362200"/>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p:cNvSpPr/>
          <p:nvPr/>
        </p:nvSpPr>
        <p:spPr>
          <a:xfrm>
            <a:off x="3229398" y="183714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5581972" y="183714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2528087" y="749108"/>
            <a:ext cx="3991428" cy="0"/>
          </a:xfrm>
          <a:custGeom>
            <a:avLst/>
            <a:gdLst>
              <a:gd name="connsiteX0" fmla="*/ 0 w 3991428"/>
              <a:gd name="connsiteY0" fmla="*/ 0 h 0"/>
              <a:gd name="connsiteX1" fmla="*/ 3991428 w 3991428"/>
              <a:gd name="connsiteY1" fmla="*/ 0 h 0"/>
            </a:gdLst>
            <a:ahLst/>
            <a:cxnLst>
              <a:cxn ang="0">
                <a:pos x="connsiteX0" y="connsiteY0"/>
              </a:cxn>
              <a:cxn ang="0">
                <a:pos x="connsiteX1" y="connsiteY1"/>
              </a:cxn>
            </a:cxnLst>
            <a:rect l="l" t="t" r="r" b="b"/>
            <a:pathLst>
              <a:path w="3991428">
                <a:moveTo>
                  <a:pt x="0" y="0"/>
                </a:moveTo>
                <a:lnTo>
                  <a:pt x="3991428" y="0"/>
                </a:lnTo>
              </a:path>
            </a:pathLst>
          </a:custGeom>
          <a:ln w="28575">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TextBox 31"/>
          <p:cNvSpPr txBox="1"/>
          <p:nvPr/>
        </p:nvSpPr>
        <p:spPr>
          <a:xfrm>
            <a:off x="4320601" y="365262"/>
            <a:ext cx="838200" cy="369332"/>
          </a:xfrm>
          <a:prstGeom prst="rect">
            <a:avLst/>
          </a:prstGeom>
          <a:noFill/>
        </p:spPr>
        <p:txBody>
          <a:bodyPr wrap="square" rtlCol="0">
            <a:spAutoFit/>
          </a:bodyPr>
          <a:lstStyle/>
          <a:p>
            <a:r>
              <a:rPr lang="en-US" dirty="0" smtClean="0"/>
              <a:t>3m</a:t>
            </a:r>
            <a:endParaRPr lang="en-US" dirty="0"/>
          </a:p>
        </p:txBody>
      </p:sp>
      <p:sp>
        <p:nvSpPr>
          <p:cNvPr id="33" name="Freeform 32"/>
          <p:cNvSpPr/>
          <p:nvPr/>
        </p:nvSpPr>
        <p:spPr>
          <a:xfrm rot="5400000" flipV="1">
            <a:off x="6740859" y="1404063"/>
            <a:ext cx="772885" cy="279400"/>
          </a:xfrm>
          <a:custGeom>
            <a:avLst/>
            <a:gdLst>
              <a:gd name="connsiteX0" fmla="*/ 0 w 3991428"/>
              <a:gd name="connsiteY0" fmla="*/ 0 h 0"/>
              <a:gd name="connsiteX1" fmla="*/ 3991428 w 3991428"/>
              <a:gd name="connsiteY1" fmla="*/ 0 h 0"/>
            </a:gdLst>
            <a:ahLst/>
            <a:cxnLst>
              <a:cxn ang="0">
                <a:pos x="connsiteX0" y="connsiteY0"/>
              </a:cxn>
              <a:cxn ang="0">
                <a:pos x="connsiteX1" y="connsiteY1"/>
              </a:cxn>
            </a:cxnLst>
            <a:rect l="l" t="t" r="r" b="b"/>
            <a:pathLst>
              <a:path w="3991428">
                <a:moveTo>
                  <a:pt x="0" y="0"/>
                </a:moveTo>
                <a:lnTo>
                  <a:pt x="3991428" y="0"/>
                </a:lnTo>
              </a:path>
            </a:pathLst>
          </a:custGeom>
          <a:ln w="28575">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TextBox 33"/>
          <p:cNvSpPr txBox="1"/>
          <p:nvPr/>
        </p:nvSpPr>
        <p:spPr>
          <a:xfrm>
            <a:off x="7034772" y="1311659"/>
            <a:ext cx="838200" cy="369332"/>
          </a:xfrm>
          <a:prstGeom prst="rect">
            <a:avLst/>
          </a:prstGeom>
          <a:noFill/>
        </p:spPr>
        <p:txBody>
          <a:bodyPr wrap="square" rtlCol="0">
            <a:spAutoFit/>
          </a:bodyPr>
          <a:lstStyle/>
          <a:p>
            <a:r>
              <a:rPr lang="en-US" dirty="0" smtClean="0"/>
              <a:t>0.5m</a:t>
            </a:r>
            <a:endParaRPr lang="en-US" dirty="0"/>
          </a:p>
        </p:txBody>
      </p:sp>
      <p:sp>
        <p:nvSpPr>
          <p:cNvPr id="35" name="Freeform 34"/>
          <p:cNvSpPr/>
          <p:nvPr/>
        </p:nvSpPr>
        <p:spPr>
          <a:xfrm>
            <a:off x="2518491" y="2667166"/>
            <a:ext cx="718164" cy="45719"/>
          </a:xfrm>
          <a:custGeom>
            <a:avLst/>
            <a:gdLst>
              <a:gd name="connsiteX0" fmla="*/ 0 w 3991428"/>
              <a:gd name="connsiteY0" fmla="*/ 0 h 0"/>
              <a:gd name="connsiteX1" fmla="*/ 3991428 w 3991428"/>
              <a:gd name="connsiteY1" fmla="*/ 0 h 0"/>
            </a:gdLst>
            <a:ahLst/>
            <a:cxnLst>
              <a:cxn ang="0">
                <a:pos x="connsiteX0" y="connsiteY0"/>
              </a:cxn>
              <a:cxn ang="0">
                <a:pos x="connsiteX1" y="connsiteY1"/>
              </a:cxn>
            </a:cxnLst>
            <a:rect l="l" t="t" r="r" b="b"/>
            <a:pathLst>
              <a:path w="3991428">
                <a:moveTo>
                  <a:pt x="0" y="0"/>
                </a:moveTo>
                <a:lnTo>
                  <a:pt x="3991428" y="0"/>
                </a:lnTo>
              </a:path>
            </a:pathLst>
          </a:custGeom>
          <a:ln w="28575">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TextBox 35"/>
          <p:cNvSpPr txBox="1"/>
          <p:nvPr/>
        </p:nvSpPr>
        <p:spPr>
          <a:xfrm>
            <a:off x="2542601" y="2759913"/>
            <a:ext cx="4077152" cy="369332"/>
          </a:xfrm>
          <a:prstGeom prst="rect">
            <a:avLst/>
          </a:prstGeom>
          <a:noFill/>
        </p:spPr>
        <p:txBody>
          <a:bodyPr wrap="square" rtlCol="0">
            <a:spAutoFit/>
          </a:bodyPr>
          <a:lstStyle/>
          <a:p>
            <a:r>
              <a:rPr lang="en-US" dirty="0" smtClean="0"/>
              <a:t>0.75m                     1.5m                     0.75m   </a:t>
            </a:r>
            <a:endParaRPr lang="en-US" dirty="0"/>
          </a:p>
        </p:txBody>
      </p:sp>
      <p:sp>
        <p:nvSpPr>
          <p:cNvPr id="37" name="Freeform 36"/>
          <p:cNvSpPr/>
          <p:nvPr/>
        </p:nvSpPr>
        <p:spPr>
          <a:xfrm>
            <a:off x="3305598" y="2667167"/>
            <a:ext cx="2352574" cy="45719"/>
          </a:xfrm>
          <a:custGeom>
            <a:avLst/>
            <a:gdLst>
              <a:gd name="connsiteX0" fmla="*/ 0 w 3991428"/>
              <a:gd name="connsiteY0" fmla="*/ 0 h 0"/>
              <a:gd name="connsiteX1" fmla="*/ 3991428 w 3991428"/>
              <a:gd name="connsiteY1" fmla="*/ 0 h 0"/>
            </a:gdLst>
            <a:ahLst/>
            <a:cxnLst>
              <a:cxn ang="0">
                <a:pos x="connsiteX0" y="connsiteY0"/>
              </a:cxn>
              <a:cxn ang="0">
                <a:pos x="connsiteX1" y="connsiteY1"/>
              </a:cxn>
            </a:cxnLst>
            <a:rect l="l" t="t" r="r" b="b"/>
            <a:pathLst>
              <a:path w="3991428">
                <a:moveTo>
                  <a:pt x="0" y="0"/>
                </a:moveTo>
                <a:lnTo>
                  <a:pt x="3991428" y="0"/>
                </a:lnTo>
              </a:path>
            </a:pathLst>
          </a:custGeom>
          <a:ln w="28575">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Freeform 37"/>
          <p:cNvSpPr/>
          <p:nvPr/>
        </p:nvSpPr>
        <p:spPr>
          <a:xfrm>
            <a:off x="5713467" y="2667166"/>
            <a:ext cx="718164" cy="45719"/>
          </a:xfrm>
          <a:custGeom>
            <a:avLst/>
            <a:gdLst>
              <a:gd name="connsiteX0" fmla="*/ 0 w 3991428"/>
              <a:gd name="connsiteY0" fmla="*/ 0 h 0"/>
              <a:gd name="connsiteX1" fmla="*/ 3991428 w 3991428"/>
              <a:gd name="connsiteY1" fmla="*/ 0 h 0"/>
            </a:gdLst>
            <a:ahLst/>
            <a:cxnLst>
              <a:cxn ang="0">
                <a:pos x="connsiteX0" y="connsiteY0"/>
              </a:cxn>
              <a:cxn ang="0">
                <a:pos x="connsiteX1" y="connsiteY1"/>
              </a:cxn>
            </a:cxnLst>
            <a:rect l="l" t="t" r="r" b="b"/>
            <a:pathLst>
              <a:path w="3991428">
                <a:moveTo>
                  <a:pt x="0" y="0"/>
                </a:moveTo>
                <a:lnTo>
                  <a:pt x="3991428" y="0"/>
                </a:lnTo>
              </a:path>
            </a:pathLst>
          </a:custGeom>
          <a:ln w="28575">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TextBox 38"/>
          <p:cNvSpPr txBox="1"/>
          <p:nvPr/>
        </p:nvSpPr>
        <p:spPr>
          <a:xfrm>
            <a:off x="2542601" y="2297834"/>
            <a:ext cx="1981200" cy="369332"/>
          </a:xfrm>
          <a:prstGeom prst="rect">
            <a:avLst/>
          </a:prstGeom>
          <a:noFill/>
        </p:spPr>
        <p:txBody>
          <a:bodyPr wrap="square" rtlCol="0">
            <a:spAutoFit/>
          </a:bodyPr>
          <a:lstStyle/>
          <a:p>
            <a:r>
              <a:rPr lang="en-US" dirty="0" smtClean="0"/>
              <a:t>roller</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242662839"/>
              </p:ext>
            </p:extLst>
          </p:nvPr>
        </p:nvGraphicFramePr>
        <p:xfrm>
          <a:off x="1203888" y="3733800"/>
          <a:ext cx="6096000" cy="1854200"/>
        </p:xfrm>
        <a:graphic>
          <a:graphicData uri="http://schemas.openxmlformats.org/drawingml/2006/table">
            <a:tbl>
              <a:tblPr firstRow="1" bandRow="1">
                <a:tableStyleId>{5940675A-B579-460E-94D1-54222C63F5DA}</a:tableStyleId>
              </a:tblPr>
              <a:tblGrid>
                <a:gridCol w="2664493"/>
                <a:gridCol w="1828800"/>
                <a:gridCol w="1602707"/>
              </a:tblGrid>
              <a:tr h="370840">
                <a:tc>
                  <a:txBody>
                    <a:bodyPr/>
                    <a:lstStyle/>
                    <a:p>
                      <a:r>
                        <a:rPr lang="en-US" dirty="0" smtClean="0"/>
                        <a:t>Property</a:t>
                      </a:r>
                      <a:endParaRPr lang="en-US" dirty="0"/>
                    </a:p>
                  </a:txBody>
                  <a:tcPr/>
                </a:tc>
                <a:tc>
                  <a:txBody>
                    <a:bodyPr/>
                    <a:lstStyle/>
                    <a:p>
                      <a:r>
                        <a:rPr lang="en-US" dirty="0" smtClean="0"/>
                        <a:t>Sandstone</a:t>
                      </a:r>
                      <a:endParaRPr lang="en-US" dirty="0"/>
                    </a:p>
                  </a:txBody>
                  <a:tcPr/>
                </a:tc>
                <a:tc>
                  <a:txBody>
                    <a:bodyPr/>
                    <a:lstStyle/>
                    <a:p>
                      <a:r>
                        <a:rPr lang="en-US" dirty="0" smtClean="0"/>
                        <a:t>Dolerite</a:t>
                      </a:r>
                      <a:endParaRPr lang="en-US" dirty="0"/>
                    </a:p>
                  </a:txBody>
                  <a:tcPr/>
                </a:tc>
              </a:tr>
              <a:tr h="370840">
                <a:tc>
                  <a:txBody>
                    <a:bodyPr/>
                    <a:lstStyle/>
                    <a:p>
                      <a:r>
                        <a:rPr lang="en-US" dirty="0" smtClean="0"/>
                        <a:t>Young’s Modulus (</a:t>
                      </a:r>
                      <a:r>
                        <a:rPr lang="en-US" dirty="0" err="1" smtClean="0"/>
                        <a:t>GPa</a:t>
                      </a:r>
                      <a:r>
                        <a:rPr lang="en-US" dirty="0" smtClean="0"/>
                        <a:t>)</a:t>
                      </a:r>
                      <a:endParaRPr lang="en-US" dirty="0"/>
                    </a:p>
                  </a:txBody>
                  <a:tcPr/>
                </a:tc>
                <a:tc>
                  <a:txBody>
                    <a:bodyPr/>
                    <a:lstStyle/>
                    <a:p>
                      <a:r>
                        <a:rPr lang="en-US" dirty="0" smtClean="0"/>
                        <a:t>10 (1-20)</a:t>
                      </a:r>
                      <a:endParaRPr lang="en-US" dirty="0"/>
                    </a:p>
                  </a:txBody>
                  <a:tcPr/>
                </a:tc>
                <a:tc>
                  <a:txBody>
                    <a:bodyPr/>
                    <a:lstStyle/>
                    <a:p>
                      <a:r>
                        <a:rPr lang="en-US" dirty="0" smtClean="0"/>
                        <a:t>40</a:t>
                      </a:r>
                      <a:r>
                        <a:rPr lang="en-US" baseline="0" dirty="0" smtClean="0"/>
                        <a:t> (</a:t>
                      </a:r>
                      <a:r>
                        <a:rPr lang="en-US" dirty="0" smtClean="0"/>
                        <a:t>10-70)</a:t>
                      </a:r>
                      <a:endParaRPr lang="en-US" dirty="0"/>
                    </a:p>
                  </a:txBody>
                  <a:tcPr/>
                </a:tc>
              </a:tr>
              <a:tr h="370840">
                <a:tc>
                  <a:txBody>
                    <a:bodyPr/>
                    <a:lstStyle/>
                    <a:p>
                      <a:r>
                        <a:rPr lang="en-US" dirty="0" smtClean="0"/>
                        <a:t>Density (kg/m3)</a:t>
                      </a:r>
                      <a:endParaRPr lang="en-US" dirty="0"/>
                    </a:p>
                  </a:txBody>
                  <a:tcPr/>
                </a:tc>
                <a:tc>
                  <a:txBody>
                    <a:bodyPr/>
                    <a:lstStyle/>
                    <a:p>
                      <a:r>
                        <a:rPr lang="en-US" dirty="0" smtClean="0"/>
                        <a:t>2000 </a:t>
                      </a:r>
                      <a:endParaRPr lang="en-US" dirty="0"/>
                    </a:p>
                  </a:txBody>
                  <a:tcPr/>
                </a:tc>
                <a:tc>
                  <a:txBody>
                    <a:bodyPr/>
                    <a:lstStyle/>
                    <a:p>
                      <a:r>
                        <a:rPr lang="en-US" dirty="0" smtClean="0"/>
                        <a:t>3000</a:t>
                      </a:r>
                      <a:endParaRPr lang="en-US" dirty="0"/>
                    </a:p>
                  </a:txBody>
                  <a:tcPr/>
                </a:tc>
              </a:tr>
              <a:tr h="370840">
                <a:tc>
                  <a:txBody>
                    <a:bodyPr/>
                    <a:lstStyle/>
                    <a:p>
                      <a:r>
                        <a:rPr lang="en-US" dirty="0" smtClean="0"/>
                        <a:t>Poisson’s ratio</a:t>
                      </a:r>
                      <a:endParaRPr lang="en-US" dirty="0"/>
                    </a:p>
                  </a:txBody>
                  <a:tcPr/>
                </a:tc>
                <a:tc>
                  <a:txBody>
                    <a:bodyPr/>
                    <a:lstStyle/>
                    <a:p>
                      <a:r>
                        <a:rPr lang="en-US" dirty="0" smtClean="0"/>
                        <a:t>0.3 (0.2-0.38)</a:t>
                      </a:r>
                      <a:endParaRPr lang="en-US" dirty="0"/>
                    </a:p>
                  </a:txBody>
                  <a:tcPr/>
                </a:tc>
                <a:tc>
                  <a:txBody>
                    <a:bodyPr/>
                    <a:lstStyle/>
                    <a:p>
                      <a:r>
                        <a:rPr lang="en-US" dirty="0" smtClean="0"/>
                        <a:t>0.2 (0.1-0.3)</a:t>
                      </a:r>
                      <a:endParaRPr lang="en-US" dirty="0"/>
                    </a:p>
                  </a:txBody>
                  <a:tcPr/>
                </a:tc>
              </a:tr>
              <a:tr h="370840">
                <a:tc>
                  <a:txBody>
                    <a:bodyPr/>
                    <a:lstStyle/>
                    <a:p>
                      <a:r>
                        <a:rPr lang="en-US" dirty="0" smtClean="0"/>
                        <a:t>Tensile strength (</a:t>
                      </a:r>
                      <a:r>
                        <a:rPr lang="en-US" dirty="0" err="1" smtClean="0"/>
                        <a:t>Mpa</a:t>
                      </a:r>
                      <a:r>
                        <a:rPr lang="en-US" dirty="0" smtClean="0"/>
                        <a:t>)</a:t>
                      </a:r>
                      <a:endParaRPr lang="en-US" dirty="0"/>
                    </a:p>
                  </a:txBody>
                  <a:tcPr/>
                </a:tc>
                <a:tc>
                  <a:txBody>
                    <a:bodyPr/>
                    <a:lstStyle/>
                    <a:p>
                      <a:r>
                        <a:rPr lang="en-US" dirty="0" smtClean="0"/>
                        <a:t>10-30</a:t>
                      </a:r>
                      <a:endParaRPr lang="en-US" dirty="0"/>
                    </a:p>
                  </a:txBody>
                  <a:tcPr/>
                </a:tc>
                <a:tc>
                  <a:txBody>
                    <a:bodyPr/>
                    <a:lstStyle/>
                    <a:p>
                      <a:r>
                        <a:rPr lang="en-US" dirty="0" smtClean="0"/>
                        <a:t>10-30</a:t>
                      </a:r>
                      <a:endParaRPr lang="en-US" dirty="0"/>
                    </a:p>
                  </a:txBody>
                  <a:tcPr/>
                </a:tc>
              </a:tr>
            </a:tbl>
          </a:graphicData>
        </a:graphic>
      </p:graphicFrame>
    </p:spTree>
    <p:extLst>
      <p:ext uri="{BB962C8B-B14F-4D97-AF65-F5344CB8AC3E}">
        <p14:creationId xmlns:p14="http://schemas.microsoft.com/office/powerpoint/2010/main" val="28065458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156"/>
          <a:stretch/>
        </p:blipFill>
        <p:spPr bwMode="auto">
          <a:xfrm>
            <a:off x="6699626" y="2173705"/>
            <a:ext cx="1632342"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1978" b="29802"/>
          <a:stretch/>
        </p:blipFill>
        <p:spPr bwMode="auto">
          <a:xfrm>
            <a:off x="1524000" y="3124200"/>
            <a:ext cx="5029200" cy="137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2847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tide</a:t>
            </a:r>
            <a:endParaRPr lang="en-US" dirty="0"/>
          </a:p>
        </p:txBody>
      </p:sp>
      <p:sp>
        <p:nvSpPr>
          <p:cNvPr id="4" name="TextBox 3"/>
          <p:cNvSpPr txBox="1"/>
          <p:nvPr/>
        </p:nvSpPr>
        <p:spPr>
          <a:xfrm>
            <a:off x="1295400" y="2667000"/>
            <a:ext cx="3508974" cy="369332"/>
          </a:xfrm>
          <a:prstGeom prst="rect">
            <a:avLst/>
          </a:prstGeom>
          <a:noFill/>
        </p:spPr>
        <p:txBody>
          <a:bodyPr wrap="none" rtlCol="0">
            <a:spAutoFit/>
          </a:bodyPr>
          <a:lstStyle/>
          <a:p>
            <a:r>
              <a:rPr lang="en-US" dirty="0" smtClean="0">
                <a:latin typeface="Symbol" pitchFamily="18" charset="2"/>
              </a:rPr>
              <a:t>r</a:t>
            </a:r>
            <a:r>
              <a:rPr lang="en-US" dirty="0" smtClean="0"/>
              <a:t> = 9.81* (1+C</a:t>
            </a:r>
            <a:r>
              <a:rPr lang="en-US" baseline="-25000" dirty="0" smtClean="0"/>
              <a:t>1</a:t>
            </a:r>
            <a:r>
              <a:rPr lang="en-US" dirty="0" smtClean="0"/>
              <a:t>*</a:t>
            </a:r>
            <a:r>
              <a:rPr lang="en-US" dirty="0" err="1" smtClean="0"/>
              <a:t>cos</a:t>
            </a:r>
            <a:r>
              <a:rPr lang="en-US" dirty="0" smtClean="0"/>
              <a:t>(4*</a:t>
            </a:r>
            <a:r>
              <a:rPr lang="en-US" dirty="0" smtClean="0">
                <a:latin typeface="Symbol" pitchFamily="18" charset="2"/>
              </a:rPr>
              <a:t>p</a:t>
            </a:r>
            <a:r>
              <a:rPr lang="en-US" dirty="0" smtClean="0"/>
              <a:t>*t/86400))</a:t>
            </a:r>
            <a:endParaRPr lang="en-US" dirty="0"/>
          </a:p>
        </p:txBody>
      </p:sp>
      <p:sp>
        <p:nvSpPr>
          <p:cNvPr id="5" name="TextBox 4"/>
          <p:cNvSpPr txBox="1"/>
          <p:nvPr/>
        </p:nvSpPr>
        <p:spPr>
          <a:xfrm>
            <a:off x="1371600" y="2971800"/>
            <a:ext cx="3429000" cy="369332"/>
          </a:xfrm>
          <a:prstGeom prst="rect">
            <a:avLst/>
          </a:prstGeom>
          <a:noFill/>
        </p:spPr>
        <p:txBody>
          <a:bodyPr wrap="square" rtlCol="0">
            <a:spAutoFit/>
          </a:bodyPr>
          <a:lstStyle/>
          <a:p>
            <a:r>
              <a:rPr lang="en-US" dirty="0" smtClean="0"/>
              <a:t>Body force </a:t>
            </a:r>
            <a:r>
              <a:rPr lang="en-US" dirty="0" err="1" smtClean="0"/>
              <a:t>Fy</a:t>
            </a:r>
            <a:r>
              <a:rPr lang="en-US" dirty="0" smtClean="0"/>
              <a:t> = -</a:t>
            </a:r>
            <a:r>
              <a:rPr lang="en-US" dirty="0" err="1" smtClean="0">
                <a:latin typeface="Symbol" pitchFamily="18" charset="2"/>
              </a:rPr>
              <a:t>r</a:t>
            </a:r>
            <a:r>
              <a:rPr lang="en-US" dirty="0" err="1" smtClean="0"/>
              <a:t>g</a:t>
            </a:r>
            <a:r>
              <a:rPr lang="en-US" dirty="0" smtClean="0"/>
              <a:t> = -2500*9.81 </a:t>
            </a:r>
            <a:endParaRPr lang="en-US" dirty="0"/>
          </a:p>
        </p:txBody>
      </p:sp>
      <p:sp>
        <p:nvSpPr>
          <p:cNvPr id="6" name="TextBox 5"/>
          <p:cNvSpPr txBox="1"/>
          <p:nvPr/>
        </p:nvSpPr>
        <p:spPr>
          <a:xfrm>
            <a:off x="1295400" y="1600200"/>
            <a:ext cx="5410200" cy="923330"/>
          </a:xfrm>
          <a:prstGeom prst="rect">
            <a:avLst/>
          </a:prstGeom>
          <a:noFill/>
        </p:spPr>
        <p:txBody>
          <a:bodyPr wrap="square" rtlCol="0">
            <a:spAutoFit/>
          </a:bodyPr>
          <a:lstStyle/>
          <a:p>
            <a:r>
              <a:rPr lang="en-US" dirty="0" smtClean="0"/>
              <a:t>Gravity changes with time due to tides.  This effect changes the body force and causes deformation.  It can be included by making g a periodic function of time.  </a:t>
            </a:r>
            <a:endParaRPr lang="en-US" dirty="0"/>
          </a:p>
        </p:txBody>
      </p:sp>
      <p:sp>
        <p:nvSpPr>
          <p:cNvPr id="7" name="TextBox 6"/>
          <p:cNvSpPr txBox="1"/>
          <p:nvPr/>
        </p:nvSpPr>
        <p:spPr>
          <a:xfrm>
            <a:off x="990600" y="4267200"/>
            <a:ext cx="7086600" cy="646331"/>
          </a:xfrm>
          <a:prstGeom prst="rect">
            <a:avLst/>
          </a:prstGeom>
          <a:noFill/>
        </p:spPr>
        <p:txBody>
          <a:bodyPr wrap="square" rtlCol="0">
            <a:spAutoFit/>
          </a:bodyPr>
          <a:lstStyle/>
          <a:p>
            <a:r>
              <a:rPr lang="en-US" dirty="0" smtClean="0"/>
              <a:t>This example is transient, so a new study was included to represent this case.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r>
              <a:rPr lang="en-US" dirty="0" smtClean="0"/>
              <a:t>Deformation of Solids</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28800"/>
            <a:ext cx="54864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6414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and Strain Tensors</a:t>
            </a:r>
            <a:endParaRPr lang="en-US" dirty="0"/>
          </a:p>
        </p:txBody>
      </p:sp>
      <p:pic>
        <p:nvPicPr>
          <p:cNvPr id="15364" name="Picture 4" descr="http://media-1.web.britannica.com/eb-media/02/2502-004-D0465E66.jpg"/>
          <p:cNvPicPr>
            <a:picLocks noChangeAspect="1" noChangeArrowheads="1"/>
          </p:cNvPicPr>
          <p:nvPr/>
        </p:nvPicPr>
        <p:blipFill rotWithShape="1">
          <a:blip r:embed="rId3">
            <a:extLst>
              <a:ext uri="{28A0092B-C50C-407E-A947-70E740481C1C}">
                <a14:useLocalDpi xmlns:a14="http://schemas.microsoft.com/office/drawing/2010/main" val="0"/>
              </a:ext>
            </a:extLst>
          </a:blip>
          <a:srcRect l="39298" b="26615"/>
          <a:stretch/>
        </p:blipFill>
        <p:spPr bwMode="auto">
          <a:xfrm>
            <a:off x="5410200" y="1600200"/>
            <a:ext cx="2953020" cy="23259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0" y="6627168"/>
            <a:ext cx="4572000" cy="230832"/>
          </a:xfrm>
          <a:prstGeom prst="rect">
            <a:avLst/>
          </a:prstGeom>
        </p:spPr>
        <p:txBody>
          <a:bodyPr>
            <a:spAutoFit/>
          </a:bodyPr>
          <a:lstStyle/>
          <a:p>
            <a:r>
              <a:rPr lang="en-US" sz="900" dirty="0">
                <a:solidFill>
                  <a:prstClr val="white">
                    <a:lumMod val="75000"/>
                  </a:prstClr>
                </a:solidFill>
              </a:rPr>
              <a:t>http://www.britannica.com/EBchecked/media/2307/The-nine-components-of-a-stress-tensor</a:t>
            </a:r>
          </a:p>
        </p:txBody>
      </p:sp>
      <p:graphicFrame>
        <p:nvGraphicFramePr>
          <p:cNvPr id="9" name="Object 8"/>
          <p:cNvGraphicFramePr>
            <a:graphicFrameLocks noChangeAspect="1"/>
          </p:cNvGraphicFramePr>
          <p:nvPr>
            <p:extLst>
              <p:ext uri="{D42A27DB-BD31-4B8C-83A1-F6EECF244321}">
                <p14:modId xmlns:p14="http://schemas.microsoft.com/office/powerpoint/2010/main" val="3849435544"/>
              </p:ext>
            </p:extLst>
          </p:nvPr>
        </p:nvGraphicFramePr>
        <p:xfrm>
          <a:off x="1409700" y="1600200"/>
          <a:ext cx="2209800" cy="1066800"/>
        </p:xfrm>
        <a:graphic>
          <a:graphicData uri="http://schemas.openxmlformats.org/presentationml/2006/ole">
            <mc:AlternateContent xmlns:mc="http://schemas.openxmlformats.org/markup-compatibility/2006">
              <mc:Choice xmlns:v="urn:schemas-microsoft-com:vml" Requires="v">
                <p:oleObj spid="_x0000_s13356" name="Equation" r:id="rId4" imgW="1473120" imgH="711000" progId="Equation.DSMT4">
                  <p:embed/>
                </p:oleObj>
              </mc:Choice>
              <mc:Fallback>
                <p:oleObj name="Equation" r:id="rId4" imgW="1473120" imgH="711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700" y="1600200"/>
                        <a:ext cx="2209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94440400"/>
              </p:ext>
            </p:extLst>
          </p:nvPr>
        </p:nvGraphicFramePr>
        <p:xfrm>
          <a:off x="1600200" y="3354526"/>
          <a:ext cx="2133600" cy="1066800"/>
        </p:xfrm>
        <a:graphic>
          <a:graphicData uri="http://schemas.openxmlformats.org/presentationml/2006/ole">
            <mc:AlternateContent xmlns:mc="http://schemas.openxmlformats.org/markup-compatibility/2006">
              <mc:Choice xmlns:v="urn:schemas-microsoft-com:vml" Requires="v">
                <p:oleObj spid="_x0000_s13357" name="Equation" r:id="rId6" imgW="1422360" imgH="711000" progId="Equation.DSMT4">
                  <p:embed/>
                </p:oleObj>
              </mc:Choice>
              <mc:Fallback>
                <p:oleObj name="Equation" r:id="rId6" imgW="1422360" imgH="711000" progId="Equation.DSMT4">
                  <p:embed/>
                  <p:pic>
                    <p:nvPicPr>
                      <p:cNvPr id="0" name=""/>
                      <p:cNvPicPr>
                        <a:picLocks noChangeAspect="1" noChangeArrowheads="1"/>
                      </p:cNvPicPr>
                      <p:nvPr/>
                    </p:nvPicPr>
                    <p:blipFill>
                      <a:blip r:embed="rId7"/>
                      <a:srcRect/>
                      <a:stretch>
                        <a:fillRect/>
                      </a:stretch>
                    </p:blipFill>
                    <p:spPr bwMode="auto">
                      <a:xfrm>
                        <a:off x="1600200" y="3354526"/>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933651" y="2763156"/>
            <a:ext cx="4343400" cy="646331"/>
          </a:xfrm>
          <a:prstGeom prst="rect">
            <a:avLst/>
          </a:prstGeom>
          <a:noFill/>
        </p:spPr>
        <p:txBody>
          <a:bodyPr wrap="square" rtlCol="0">
            <a:spAutoFit/>
          </a:bodyPr>
          <a:lstStyle/>
          <a:p>
            <a:endParaRPr lang="en-US" dirty="0">
              <a:solidFill>
                <a:prstClr val="black"/>
              </a:solidFill>
            </a:endParaRPr>
          </a:p>
          <a:p>
            <a:r>
              <a:rPr lang="en-US" dirty="0" smtClean="0">
                <a:solidFill>
                  <a:prstClr val="black"/>
                </a:solidFill>
              </a:rPr>
              <a:t>Different notation, same meaning</a:t>
            </a:r>
            <a:endParaRPr lang="en-US" dirty="0">
              <a:solidFill>
                <a:prstClr val="black"/>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297159331"/>
              </p:ext>
            </p:extLst>
          </p:nvPr>
        </p:nvGraphicFramePr>
        <p:xfrm>
          <a:off x="1600200" y="5181600"/>
          <a:ext cx="2057400" cy="1066800"/>
        </p:xfrm>
        <a:graphic>
          <a:graphicData uri="http://schemas.openxmlformats.org/presentationml/2006/ole">
            <mc:AlternateContent xmlns:mc="http://schemas.openxmlformats.org/markup-compatibility/2006">
              <mc:Choice xmlns:v="urn:schemas-microsoft-com:vml" Requires="v">
                <p:oleObj spid="_x0000_s13358" name="Equation" r:id="rId8" imgW="1371600" imgH="711000" progId="Equation.DSMT4">
                  <p:embed/>
                </p:oleObj>
              </mc:Choice>
              <mc:Fallback>
                <p:oleObj name="Equation" r:id="rId8" imgW="1371600" imgH="711000" progId="Equation.DSMT4">
                  <p:embed/>
                  <p:pic>
                    <p:nvPicPr>
                      <p:cNvPr id="0" name="Object 8"/>
                      <p:cNvPicPr>
                        <a:picLocks noChangeAspect="1" noChangeArrowheads="1"/>
                      </p:cNvPicPr>
                      <p:nvPr/>
                    </p:nvPicPr>
                    <p:blipFill>
                      <a:blip r:embed="rId9"/>
                      <a:srcRect/>
                      <a:stretch>
                        <a:fillRect/>
                      </a:stretch>
                    </p:blipFill>
                    <p:spPr bwMode="auto">
                      <a:xfrm>
                        <a:off x="1600200" y="5181600"/>
                        <a:ext cx="2057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1929865" y="4724400"/>
            <a:ext cx="2895600" cy="369332"/>
          </a:xfrm>
          <a:prstGeom prst="rect">
            <a:avLst/>
          </a:prstGeom>
          <a:noFill/>
        </p:spPr>
        <p:txBody>
          <a:bodyPr wrap="square" rtlCol="0">
            <a:spAutoFit/>
          </a:bodyPr>
          <a:lstStyle/>
          <a:p>
            <a:r>
              <a:rPr lang="en-US" dirty="0" smtClean="0"/>
              <a:t>Strain Tensor</a:t>
            </a:r>
            <a:endParaRPr lang="en-US" dirty="0"/>
          </a:p>
        </p:txBody>
      </p:sp>
    </p:spTree>
    <p:extLst>
      <p:ext uri="{BB962C8B-B14F-4D97-AF65-F5344CB8AC3E}">
        <p14:creationId xmlns:p14="http://schemas.microsoft.com/office/powerpoint/2010/main" val="1928825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74638"/>
            <a:ext cx="5029200" cy="1143000"/>
          </a:xfrm>
        </p:spPr>
        <p:txBody>
          <a:bodyPr/>
          <a:lstStyle/>
          <a:p>
            <a:r>
              <a:rPr lang="en-US" dirty="0" smtClean="0"/>
              <a:t>Load Test a Beam</a:t>
            </a:r>
            <a:endParaRPr lang="en-US" dirty="0"/>
          </a:p>
        </p:txBody>
      </p:sp>
      <p:pic>
        <p:nvPicPr>
          <p:cNvPr id="6146" name="Picture 2" descr="Figure 12. Graph. Applied load versus midspan vertical deflection for Beam 4. This graph shows that the behavior of the beam was basically linear elastic until approximately 245 kilonewtons (55 kips) of load had been applied. The beam then began to soften before reaching its peak load of 458 kilonewtons (103 kips) at a deflection of 284 millimeters (11.2 inches). Unloading and reloading steps were completed periodically throughout the test to capture the residual stiffness of the girder. These steps also are shown in the graph, with the stiffness of the girder decreasing as the loading progres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1789" y="1447800"/>
            <a:ext cx="436245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46" t="1809" r="1646" b="2032"/>
          <a:stretch/>
        </p:blipFill>
        <p:spPr bwMode="auto">
          <a:xfrm>
            <a:off x="506630" y="3091816"/>
            <a:ext cx="3760570" cy="318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698173"/>
            <a:ext cx="2743200" cy="198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48200" y="5257800"/>
            <a:ext cx="3733800" cy="923330"/>
          </a:xfrm>
          <a:prstGeom prst="rect">
            <a:avLst/>
          </a:prstGeom>
          <a:noFill/>
        </p:spPr>
        <p:txBody>
          <a:bodyPr wrap="square" rtlCol="0">
            <a:spAutoFit/>
          </a:bodyPr>
          <a:lstStyle/>
          <a:p>
            <a:r>
              <a:rPr lang="en-US" dirty="0" smtClean="0"/>
              <a:t>Elastic  behavior,  flexural stiffness, yield, ultimate strength, residual, stiffness, failure load</a:t>
            </a:r>
            <a:endParaRPr lang="en-US" dirty="0"/>
          </a:p>
        </p:txBody>
      </p:sp>
    </p:spTree>
    <p:extLst>
      <p:ext uri="{BB962C8B-B14F-4D97-AF65-F5344CB8AC3E}">
        <p14:creationId xmlns:p14="http://schemas.microsoft.com/office/powerpoint/2010/main" val="831628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strain of rock</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199" y="1358900"/>
            <a:ext cx="4370711" cy="2913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419600"/>
            <a:ext cx="1756687" cy="2017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90525"/>
            <a:ext cx="1445401"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599" y="2357709"/>
            <a:ext cx="2347912" cy="176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4999" y="4583992"/>
            <a:ext cx="3590773" cy="1881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eform 3"/>
          <p:cNvSpPr/>
          <p:nvPr/>
        </p:nvSpPr>
        <p:spPr>
          <a:xfrm>
            <a:off x="3821229" y="1780674"/>
            <a:ext cx="308009" cy="2338939"/>
          </a:xfrm>
          <a:custGeom>
            <a:avLst/>
            <a:gdLst>
              <a:gd name="connsiteX0" fmla="*/ 0 w 308009"/>
              <a:gd name="connsiteY0" fmla="*/ 2338939 h 2338939"/>
              <a:gd name="connsiteX1" fmla="*/ 308009 w 308009"/>
              <a:gd name="connsiteY1" fmla="*/ 0 h 2338939"/>
            </a:gdLst>
            <a:ahLst/>
            <a:cxnLst>
              <a:cxn ang="0">
                <a:pos x="connsiteX0" y="connsiteY0"/>
              </a:cxn>
              <a:cxn ang="0">
                <a:pos x="connsiteX1" y="connsiteY1"/>
              </a:cxn>
            </a:cxnLst>
            <a:rect l="l" t="t" r="r" b="b"/>
            <a:pathLst>
              <a:path w="308009" h="2338939">
                <a:moveTo>
                  <a:pt x="0" y="2338939"/>
                </a:moveTo>
                <a:lnTo>
                  <a:pt x="308009" y="0"/>
                </a:ln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85311" y="4908845"/>
            <a:ext cx="1981200" cy="646331"/>
          </a:xfrm>
          <a:prstGeom prst="rect">
            <a:avLst/>
          </a:prstGeom>
          <a:noFill/>
        </p:spPr>
        <p:txBody>
          <a:bodyPr wrap="square" rtlCol="0">
            <a:spAutoFit/>
          </a:bodyPr>
          <a:lstStyle/>
          <a:p>
            <a:r>
              <a:rPr lang="en-US" dirty="0" smtClean="0"/>
              <a:t>E=120MPa/0.01 = 12000MPa=12GPa</a:t>
            </a:r>
            <a:endParaRPr lang="en-US" dirty="0"/>
          </a:p>
        </p:txBody>
      </p:sp>
    </p:spTree>
    <p:extLst>
      <p:ext uri="{BB962C8B-B14F-4D97-AF65-F5344CB8AC3E}">
        <p14:creationId xmlns:p14="http://schemas.microsoft.com/office/powerpoint/2010/main" val="94976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Elastic Modulus</a:t>
            </a:r>
            <a:endParaRPr lang="en-US" dirty="0"/>
          </a:p>
        </p:txBody>
      </p:sp>
      <p:sp>
        <p:nvSpPr>
          <p:cNvPr id="3" name="Content Placeholder 2"/>
          <p:cNvSpPr>
            <a:spLocks noGrp="1"/>
          </p:cNvSpPr>
          <p:nvPr>
            <p:ph idx="1"/>
          </p:nvPr>
        </p:nvSpPr>
        <p:spPr>
          <a:xfrm>
            <a:off x="914400" y="1280886"/>
            <a:ext cx="8229600" cy="1113971"/>
          </a:xfrm>
        </p:spPr>
        <p:txBody>
          <a:bodyPr>
            <a:normAutofit lnSpcReduction="10000"/>
          </a:bodyPr>
          <a:lstStyle/>
          <a:p>
            <a:r>
              <a:rPr lang="en-US" dirty="0" smtClean="0"/>
              <a:t>Modulus = stress/strain</a:t>
            </a:r>
          </a:p>
          <a:p>
            <a:r>
              <a:rPr lang="en-US" dirty="0" smtClean="0"/>
              <a:t>Modulus = 1/Compressibility</a:t>
            </a:r>
          </a:p>
          <a:p>
            <a:endParaRPr lang="en-US" sz="1800" dirty="0" smtClean="0"/>
          </a:p>
        </p:txBody>
      </p:sp>
      <p:sp>
        <p:nvSpPr>
          <p:cNvPr id="4" name="TextBox 3"/>
          <p:cNvSpPr txBox="1"/>
          <p:nvPr/>
        </p:nvSpPr>
        <p:spPr>
          <a:xfrm>
            <a:off x="928914" y="2579906"/>
            <a:ext cx="7097486" cy="4339650"/>
          </a:xfrm>
          <a:prstGeom prst="rect">
            <a:avLst/>
          </a:prstGeom>
          <a:noFill/>
        </p:spPr>
        <p:txBody>
          <a:bodyPr wrap="square" rtlCol="0">
            <a:spAutoFit/>
          </a:bodyPr>
          <a:lstStyle/>
          <a:p>
            <a:r>
              <a:rPr lang="en-US" sz="2400" u="sng" dirty="0" smtClean="0"/>
              <a:t>Material</a:t>
            </a:r>
            <a:r>
              <a:rPr lang="en-US" sz="2400" dirty="0" smtClean="0"/>
              <a:t>	   			</a:t>
            </a:r>
            <a:r>
              <a:rPr lang="en-US" sz="2400" u="sng" dirty="0" smtClean="0"/>
              <a:t>Modulus Pa</a:t>
            </a:r>
          </a:p>
          <a:p>
            <a:r>
              <a:rPr lang="en-US" sz="2400" dirty="0" smtClean="0"/>
              <a:t>v. soft clay                   			              </a:t>
            </a:r>
            <a:r>
              <a:rPr lang="en-US" sz="3200" dirty="0" smtClean="0"/>
              <a:t>10</a:t>
            </a:r>
            <a:r>
              <a:rPr lang="en-US" sz="3200" baseline="30000" dirty="0" smtClean="0"/>
              <a:t>6</a:t>
            </a:r>
            <a:endParaRPr lang="en-US" sz="3200" dirty="0" smtClean="0"/>
          </a:p>
          <a:p>
            <a:r>
              <a:rPr lang="en-US" sz="2400" dirty="0" smtClean="0"/>
              <a:t>Soft clay, loose sand, </a:t>
            </a:r>
            <a:r>
              <a:rPr lang="en-US" sz="2400" dirty="0" err="1" smtClean="0"/>
              <a:t>saprolite</a:t>
            </a:r>
            <a:r>
              <a:rPr lang="en-US" sz="2400" dirty="0" smtClean="0"/>
              <a:t>    		 </a:t>
            </a:r>
            <a:r>
              <a:rPr lang="en-US" sz="3200" dirty="0" smtClean="0"/>
              <a:t>10</a:t>
            </a:r>
            <a:r>
              <a:rPr lang="en-US" sz="3200" baseline="30000" dirty="0" smtClean="0"/>
              <a:t>7</a:t>
            </a:r>
            <a:endParaRPr lang="en-US" sz="3200" dirty="0" smtClean="0"/>
          </a:p>
          <a:p>
            <a:r>
              <a:rPr lang="en-US" sz="2400" dirty="0" smtClean="0"/>
              <a:t>Stiff clay, dense sand   			 </a:t>
            </a:r>
            <a:r>
              <a:rPr lang="en-US" sz="3200" dirty="0" smtClean="0"/>
              <a:t>10</a:t>
            </a:r>
            <a:r>
              <a:rPr lang="en-US" sz="3200" baseline="30000" dirty="0" smtClean="0"/>
              <a:t>8</a:t>
            </a:r>
            <a:endParaRPr lang="en-US" sz="3200" dirty="0" smtClean="0"/>
          </a:p>
          <a:p>
            <a:r>
              <a:rPr lang="en-US" sz="2400" dirty="0" smtClean="0"/>
              <a:t>Soft sandstone      				</a:t>
            </a:r>
            <a:r>
              <a:rPr lang="en-US" sz="3200" dirty="0" smtClean="0"/>
              <a:t> 10</a:t>
            </a:r>
            <a:r>
              <a:rPr lang="en-US" sz="3200" baseline="30000" dirty="0" smtClean="0"/>
              <a:t>9</a:t>
            </a:r>
          </a:p>
          <a:p>
            <a:r>
              <a:rPr lang="en-US" sz="2400" b="1" dirty="0" smtClean="0">
                <a:solidFill>
                  <a:srgbClr val="0033CC"/>
                </a:solidFill>
              </a:rPr>
              <a:t>Water	</a:t>
            </a:r>
            <a:r>
              <a:rPr lang="en-US" sz="2400" dirty="0" smtClean="0"/>
              <a:t>					2 x 10</a:t>
            </a:r>
            <a:r>
              <a:rPr lang="en-US" sz="2400" baseline="30000" dirty="0" smtClean="0"/>
              <a:t>9</a:t>
            </a:r>
            <a:endParaRPr lang="en-US" sz="2400" dirty="0" smtClean="0"/>
          </a:p>
          <a:p>
            <a:r>
              <a:rPr lang="en-US" sz="2400" dirty="0" smtClean="0"/>
              <a:t>Well cemented sandstone 			 </a:t>
            </a:r>
            <a:r>
              <a:rPr lang="en-US" sz="3200" dirty="0" smtClean="0"/>
              <a:t>10</a:t>
            </a:r>
            <a:r>
              <a:rPr lang="en-US" sz="3200" baseline="30000" dirty="0" smtClean="0"/>
              <a:t>10</a:t>
            </a:r>
            <a:endParaRPr lang="en-US" sz="3200" dirty="0" smtClean="0"/>
          </a:p>
          <a:p>
            <a:r>
              <a:rPr lang="en-US" sz="2400" dirty="0" smtClean="0"/>
              <a:t>Crystalline rock, quartz 			 </a:t>
            </a:r>
            <a:r>
              <a:rPr lang="en-US" sz="3200" dirty="0" smtClean="0"/>
              <a:t>10</a:t>
            </a:r>
            <a:r>
              <a:rPr lang="en-US" sz="3200" baseline="30000" dirty="0" smtClean="0"/>
              <a:t>11</a:t>
            </a:r>
            <a:endParaRPr lang="en-US" sz="3200" dirty="0" smtClean="0"/>
          </a:p>
          <a:p>
            <a:endParaRPr lang="en-US" dirty="0" smtClean="0"/>
          </a:p>
          <a:p>
            <a:endParaRPr lang="en-US" dirty="0"/>
          </a:p>
        </p:txBody>
      </p:sp>
    </p:spTree>
    <p:extLst>
      <p:ext uri="{BB962C8B-B14F-4D97-AF65-F5344CB8AC3E}">
        <p14:creationId xmlns:p14="http://schemas.microsoft.com/office/powerpoint/2010/main" val="1948393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Hooke’s Law</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199" y="1143000"/>
            <a:ext cx="2370923" cy="2320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724400" y="2146332"/>
            <a:ext cx="762000" cy="1676400"/>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267200" y="3822732"/>
            <a:ext cx="1752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0" y="2451132"/>
            <a:ext cx="1066800" cy="1371600"/>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5400000">
            <a:off x="4838700" y="1567212"/>
            <a:ext cx="609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400000">
            <a:off x="4838700" y="1879632"/>
            <a:ext cx="609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491046150"/>
              </p:ext>
            </p:extLst>
          </p:nvPr>
        </p:nvGraphicFramePr>
        <p:xfrm>
          <a:off x="838200" y="4495800"/>
          <a:ext cx="1994710" cy="508000"/>
        </p:xfrm>
        <a:graphic>
          <a:graphicData uri="http://schemas.openxmlformats.org/presentationml/2006/ole">
            <mc:AlternateContent xmlns:mc="http://schemas.openxmlformats.org/markup-compatibility/2006">
              <mc:Choice xmlns:v="urn:schemas-microsoft-com:vml" Requires="v">
                <p:oleObj spid="_x0000_s11389" name="Equation" r:id="rId4" imgW="672840" imgH="177480" progId="Equation.DSMT4">
                  <p:embed/>
                </p:oleObj>
              </mc:Choice>
              <mc:Fallback>
                <p:oleObj name="Equation" r:id="rId4" imgW="672840" imgH="177480" progId="Equation.DSMT4">
                  <p:embed/>
                  <p:pic>
                    <p:nvPicPr>
                      <p:cNvPr id="0" name="Object 3"/>
                      <p:cNvPicPr>
                        <a:picLocks noChangeAspect="1" noChangeArrowheads="1"/>
                      </p:cNvPicPr>
                      <p:nvPr/>
                    </p:nvPicPr>
                    <p:blipFill>
                      <a:blip r:embed="rId5"/>
                      <a:srcRect/>
                      <a:stretch>
                        <a:fillRect/>
                      </a:stretch>
                    </p:blipFill>
                    <p:spPr bwMode="auto">
                      <a:xfrm>
                        <a:off x="838200" y="4495800"/>
                        <a:ext cx="1994710" cy="508000"/>
                      </a:xfrm>
                      <a:prstGeom prst="rect">
                        <a:avLst/>
                      </a:prstGeom>
                      <a:noFill/>
                    </p:spPr>
                  </p:pic>
                </p:oleObj>
              </mc:Fallback>
            </mc:AlternateContent>
          </a:graphicData>
        </a:graphic>
      </p:graphicFrame>
      <p:pic>
        <p:nvPicPr>
          <p:cNvPr id="11271" name="Picture 7" descr="http://dev.physicslab.org/img/fceeeb37-a57b-4014-ad5c-ea447d43a2d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495424"/>
            <a:ext cx="2695575" cy="27717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Object 11"/>
          <p:cNvGraphicFramePr>
            <a:graphicFrameLocks noChangeAspect="1"/>
          </p:cNvGraphicFramePr>
          <p:nvPr>
            <p:extLst>
              <p:ext uri="{D42A27DB-BD31-4B8C-83A1-F6EECF244321}">
                <p14:modId xmlns:p14="http://schemas.microsoft.com/office/powerpoint/2010/main" val="1399447619"/>
              </p:ext>
            </p:extLst>
          </p:nvPr>
        </p:nvGraphicFramePr>
        <p:xfrm>
          <a:off x="7052860" y="3463993"/>
          <a:ext cx="1371600" cy="457200"/>
        </p:xfrm>
        <a:graphic>
          <a:graphicData uri="http://schemas.openxmlformats.org/presentationml/2006/ole">
            <mc:AlternateContent xmlns:mc="http://schemas.openxmlformats.org/markup-compatibility/2006">
              <mc:Choice xmlns:v="urn:schemas-microsoft-com:vml" Requires="v">
                <p:oleObj spid="_x0000_s11390" name="Equation" r:id="rId7" imgW="660240" imgH="228600" progId="Equation.DSMT4">
                  <p:embed/>
                </p:oleObj>
              </mc:Choice>
              <mc:Fallback>
                <p:oleObj name="Equation" r:id="rId7" imgW="660240" imgH="228600" progId="Equation.DSMT4">
                  <p:embed/>
                  <p:pic>
                    <p:nvPicPr>
                      <p:cNvPr id="0" name="Object 10"/>
                      <p:cNvPicPr>
                        <a:picLocks noChangeAspect="1" noChangeArrowheads="1"/>
                      </p:cNvPicPr>
                      <p:nvPr/>
                    </p:nvPicPr>
                    <p:blipFill>
                      <a:blip r:embed="rId8"/>
                      <a:srcRect/>
                      <a:stretch>
                        <a:fillRect/>
                      </a:stretch>
                    </p:blipFill>
                    <p:spPr bwMode="auto">
                      <a:xfrm>
                        <a:off x="7052860" y="3463993"/>
                        <a:ext cx="1371600" cy="457200"/>
                      </a:xfrm>
                      <a:prstGeom prst="rect">
                        <a:avLst/>
                      </a:prstGeom>
                      <a:noFill/>
                      <a:ln>
                        <a:noFill/>
                      </a:ln>
                    </p:spPr>
                  </p:pic>
                </p:oleObj>
              </mc:Fallback>
            </mc:AlternateContent>
          </a:graphicData>
        </a:graphic>
      </p:graphicFrame>
      <p:sp>
        <p:nvSpPr>
          <p:cNvPr id="1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596120203"/>
              </p:ext>
            </p:extLst>
          </p:nvPr>
        </p:nvGraphicFramePr>
        <p:xfrm>
          <a:off x="6782149" y="4038600"/>
          <a:ext cx="1913021" cy="457200"/>
        </p:xfrm>
        <a:graphic>
          <a:graphicData uri="http://schemas.openxmlformats.org/presentationml/2006/ole">
            <mc:AlternateContent xmlns:mc="http://schemas.openxmlformats.org/markup-compatibility/2006">
              <mc:Choice xmlns:v="urn:schemas-microsoft-com:vml" Requires="v">
                <p:oleObj spid="_x0000_s11391" name="Equation" r:id="rId9" imgW="1002865" imgH="241195" progId="Equation.DSMT4">
                  <p:embed/>
                </p:oleObj>
              </mc:Choice>
              <mc:Fallback>
                <p:oleObj name="Equation" r:id="rId9" imgW="1002865" imgH="241195"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2149" y="4038600"/>
                        <a:ext cx="1913021" cy="457200"/>
                      </a:xfrm>
                      <a:prstGeom prst="rect">
                        <a:avLst/>
                      </a:prstGeom>
                      <a:noFill/>
                    </p:spPr>
                  </p:pic>
                </p:oleObj>
              </mc:Fallback>
            </mc:AlternateContent>
          </a:graphicData>
        </a:graphic>
      </p:graphicFrame>
      <p:sp>
        <p:nvSpPr>
          <p:cNvPr id="16"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237365754"/>
              </p:ext>
            </p:extLst>
          </p:nvPr>
        </p:nvGraphicFramePr>
        <p:xfrm>
          <a:off x="6853757" y="4495800"/>
          <a:ext cx="1769806" cy="457200"/>
        </p:xfrm>
        <a:graphic>
          <a:graphicData uri="http://schemas.openxmlformats.org/presentationml/2006/ole">
            <mc:AlternateContent xmlns:mc="http://schemas.openxmlformats.org/markup-compatibility/2006">
              <mc:Choice xmlns:v="urn:schemas-microsoft-com:vml" Requires="v">
                <p:oleObj spid="_x0000_s11392" name="Equation" r:id="rId11" imgW="1524000" imgH="393700" progId="Equation.DSMT4">
                  <p:embed/>
                </p:oleObj>
              </mc:Choice>
              <mc:Fallback>
                <p:oleObj name="Equation" r:id="rId11" imgW="1524000" imgH="393700"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3757" y="4495800"/>
                        <a:ext cx="1769806" cy="457200"/>
                      </a:xfrm>
                      <a:prstGeom prst="rect">
                        <a:avLst/>
                      </a:prstGeom>
                      <a:noFill/>
                    </p:spPr>
                  </p:pic>
                </p:oleObj>
              </mc:Fallback>
            </mc:AlternateContent>
          </a:graphicData>
        </a:graphic>
      </p:graphicFrame>
      <p:sp>
        <p:nvSpPr>
          <p:cNvPr id="18"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1403955405"/>
              </p:ext>
            </p:extLst>
          </p:nvPr>
        </p:nvGraphicFramePr>
        <p:xfrm>
          <a:off x="6136472" y="5029200"/>
          <a:ext cx="2787650" cy="1492250"/>
        </p:xfrm>
        <a:graphic>
          <a:graphicData uri="http://schemas.openxmlformats.org/presentationml/2006/ole">
            <mc:AlternateContent xmlns:mc="http://schemas.openxmlformats.org/markup-compatibility/2006">
              <mc:Choice xmlns:v="urn:schemas-microsoft-com:vml" Requires="v">
                <p:oleObj spid="_x0000_s11393" name="Equation" r:id="rId13" imgW="2781300" imgH="1498600" progId="Equation.DSMT4">
                  <p:embed/>
                </p:oleObj>
              </mc:Choice>
              <mc:Fallback>
                <p:oleObj name="Equation" r:id="rId13" imgW="2781300" imgH="1498600" progId="Equation.DSMT4">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36472" y="5029200"/>
                        <a:ext cx="2787650" cy="149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3761283118"/>
              </p:ext>
            </p:extLst>
          </p:nvPr>
        </p:nvGraphicFramePr>
        <p:xfrm>
          <a:off x="4331703" y="4724400"/>
          <a:ext cx="1174750" cy="1422400"/>
        </p:xfrm>
        <a:graphic>
          <a:graphicData uri="http://schemas.openxmlformats.org/presentationml/2006/ole">
            <mc:AlternateContent xmlns:mc="http://schemas.openxmlformats.org/markup-compatibility/2006">
              <mc:Choice xmlns:v="urn:schemas-microsoft-com:vml" Requires="v">
                <p:oleObj spid="_x0000_s11394" name="Equation" r:id="rId15" imgW="1168400" imgH="1422400" progId="Equation.DSMT4">
                  <p:embed/>
                </p:oleObj>
              </mc:Choice>
              <mc:Fallback>
                <p:oleObj name="Equation" r:id="rId15" imgW="1168400" imgH="1422400" progId="Equation.DSMT4">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31703" y="4724400"/>
                        <a:ext cx="1174750"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698153546"/>
              </p:ext>
            </p:extLst>
          </p:nvPr>
        </p:nvGraphicFramePr>
        <p:xfrm>
          <a:off x="2514600" y="5410200"/>
          <a:ext cx="1130300" cy="863600"/>
        </p:xfrm>
        <a:graphic>
          <a:graphicData uri="http://schemas.openxmlformats.org/presentationml/2006/ole">
            <mc:AlternateContent xmlns:mc="http://schemas.openxmlformats.org/markup-compatibility/2006">
              <mc:Choice xmlns:v="urn:schemas-microsoft-com:vml" Requires="v">
                <p:oleObj spid="_x0000_s11395" name="Equation" r:id="rId17" imgW="1129810" imgH="863225" progId="Equation.DSMT4">
                  <p:embed/>
                </p:oleObj>
              </mc:Choice>
              <mc:Fallback>
                <p:oleObj name="Equation" r:id="rId17" imgW="1129810" imgH="863225" progId="Equation.DSMT4">
                  <p:embed/>
                  <p:pic>
                    <p:nvPicPr>
                      <p:cNvPr id="0"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14600" y="5410200"/>
                        <a:ext cx="11303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7978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Hooke’s Law</a:t>
            </a:r>
            <a:br>
              <a:rPr lang="en-US" dirty="0" smtClean="0"/>
            </a:br>
            <a:r>
              <a:rPr lang="en-US" sz="2700" dirty="0" smtClean="0"/>
              <a:t>relate stress and strain</a:t>
            </a:r>
            <a:endParaRPr lang="en-US" sz="27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961945130"/>
              </p:ext>
            </p:extLst>
          </p:nvPr>
        </p:nvGraphicFramePr>
        <p:xfrm>
          <a:off x="5486400" y="1905000"/>
          <a:ext cx="1828800" cy="2214331"/>
        </p:xfrm>
        <a:graphic>
          <a:graphicData uri="http://schemas.openxmlformats.org/presentationml/2006/ole">
            <mc:AlternateContent xmlns:mc="http://schemas.openxmlformats.org/markup-compatibility/2006">
              <mc:Choice xmlns:v="urn:schemas-microsoft-com:vml" Requires="v">
                <p:oleObj spid="_x0000_s14416" name="Equation" r:id="rId3" imgW="1168400" imgH="1422400" progId="Equation.DSMT4">
                  <p:embed/>
                </p:oleObj>
              </mc:Choice>
              <mc:Fallback>
                <p:oleObj name="Equation" r:id="rId3" imgW="1168400" imgH="1422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905000"/>
                        <a:ext cx="1828800" cy="2214331"/>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748751619"/>
              </p:ext>
            </p:extLst>
          </p:nvPr>
        </p:nvGraphicFramePr>
        <p:xfrm>
          <a:off x="5181600" y="4648200"/>
          <a:ext cx="2227385" cy="457200"/>
        </p:xfrm>
        <a:graphic>
          <a:graphicData uri="http://schemas.openxmlformats.org/presentationml/2006/ole">
            <mc:AlternateContent xmlns:mc="http://schemas.openxmlformats.org/markup-compatibility/2006">
              <mc:Choice xmlns:v="urn:schemas-microsoft-com:vml" Requires="v">
                <p:oleObj spid="_x0000_s14417" name="Equation" r:id="rId5" imgW="1206500" imgH="241300" progId="Equation.DSMT4">
                  <p:embed/>
                </p:oleObj>
              </mc:Choice>
              <mc:Fallback>
                <p:oleObj name="Equation" r:id="rId5" imgW="1206500" imgH="241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648200"/>
                        <a:ext cx="2227385" cy="45720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70560062"/>
              </p:ext>
            </p:extLst>
          </p:nvPr>
        </p:nvGraphicFramePr>
        <p:xfrm>
          <a:off x="838201" y="1905000"/>
          <a:ext cx="2590800" cy="669193"/>
        </p:xfrm>
        <a:graphic>
          <a:graphicData uri="http://schemas.openxmlformats.org/presentationml/2006/ole">
            <mc:AlternateContent xmlns:mc="http://schemas.openxmlformats.org/markup-compatibility/2006">
              <mc:Choice xmlns:v="urn:schemas-microsoft-com:vml" Requires="v">
                <p:oleObj spid="_x0000_s14418" name="Equation" r:id="rId7" imgW="1523880" imgH="393480" progId="Equation.DSMT4">
                  <p:embed/>
                </p:oleObj>
              </mc:Choice>
              <mc:Fallback>
                <p:oleObj name="Equation" r:id="rId7" imgW="1523880" imgH="393480" progId="Equation.DSMT4">
                  <p:embed/>
                  <p:pic>
                    <p:nvPicPr>
                      <p:cNvPr id="0" name="Object 16"/>
                      <p:cNvPicPr>
                        <a:picLocks noChangeAspect="1" noChangeArrowheads="1"/>
                      </p:cNvPicPr>
                      <p:nvPr/>
                    </p:nvPicPr>
                    <p:blipFill>
                      <a:blip r:embed="rId8"/>
                      <a:srcRect/>
                      <a:stretch>
                        <a:fillRect/>
                      </a:stretch>
                    </p:blipFill>
                    <p:spPr bwMode="auto">
                      <a:xfrm>
                        <a:off x="838201" y="1905000"/>
                        <a:ext cx="2590800" cy="669193"/>
                      </a:xfrm>
                      <a:prstGeom prst="rect">
                        <a:avLst/>
                      </a:prstGeom>
                      <a:noFill/>
                      <a:ln>
                        <a:noFill/>
                      </a:ln>
                    </p:spPr>
                  </p:pic>
                </p:oleObj>
              </mc:Fallback>
            </mc:AlternateContent>
          </a:graphicData>
        </a:graphic>
      </p:graphicFrame>
      <p:sp>
        <p:nvSpPr>
          <p:cNvPr id="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763075519"/>
              </p:ext>
            </p:extLst>
          </p:nvPr>
        </p:nvGraphicFramePr>
        <p:xfrm>
          <a:off x="838200" y="2667000"/>
          <a:ext cx="2532185" cy="685800"/>
        </p:xfrm>
        <a:graphic>
          <a:graphicData uri="http://schemas.openxmlformats.org/presentationml/2006/ole">
            <mc:AlternateContent xmlns:mc="http://schemas.openxmlformats.org/markup-compatibility/2006">
              <mc:Choice xmlns:v="urn:schemas-microsoft-com:vml" Requires="v">
                <p:oleObj spid="_x0000_s14419" name="Equation" r:id="rId9" imgW="1524000" imgH="419100" progId="Equation.DSMT4">
                  <p:embed/>
                </p:oleObj>
              </mc:Choice>
              <mc:Fallback>
                <p:oleObj name="Equation" r:id="rId9" imgW="1524000" imgH="41910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2667000"/>
                        <a:ext cx="2532185" cy="685800"/>
                      </a:xfrm>
                      <a:prstGeom prst="rect">
                        <a:avLst/>
                      </a:prstGeom>
                      <a:noFill/>
                    </p:spPr>
                  </p:pic>
                </p:oleObj>
              </mc:Fallback>
            </mc:AlternateContent>
          </a:graphicData>
        </a:graphic>
      </p:graphicFrame>
      <p:sp>
        <p:nvSpPr>
          <p:cNvPr id="1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4165773479"/>
              </p:ext>
            </p:extLst>
          </p:nvPr>
        </p:nvGraphicFramePr>
        <p:xfrm>
          <a:off x="838200" y="3429000"/>
          <a:ext cx="2349910" cy="609600"/>
        </p:xfrm>
        <a:graphic>
          <a:graphicData uri="http://schemas.openxmlformats.org/presentationml/2006/ole">
            <mc:AlternateContent xmlns:mc="http://schemas.openxmlformats.org/markup-compatibility/2006">
              <mc:Choice xmlns:v="urn:schemas-microsoft-com:vml" Requires="v">
                <p:oleObj spid="_x0000_s14420" name="Equation" r:id="rId11" imgW="1511300" imgH="393700" progId="Equation.DSMT4">
                  <p:embed/>
                </p:oleObj>
              </mc:Choice>
              <mc:Fallback>
                <p:oleObj name="Equation" r:id="rId11" imgW="1511300" imgH="39370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3429000"/>
                        <a:ext cx="2349910" cy="609600"/>
                      </a:xfrm>
                      <a:prstGeom prst="rect">
                        <a:avLst/>
                      </a:prstGeom>
                      <a:noFill/>
                    </p:spPr>
                  </p:pic>
                </p:oleObj>
              </mc:Fallback>
            </mc:AlternateContent>
          </a:graphicData>
        </a:graphic>
      </p:graphicFrame>
    </p:spTree>
    <p:extLst>
      <p:ext uri="{BB962C8B-B14F-4D97-AF65-F5344CB8AC3E}">
        <p14:creationId xmlns:p14="http://schemas.microsoft.com/office/powerpoint/2010/main" val="23875738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1 - &amp;quot;Elastic Deformation&amp;quot;&quot;/&gt;&lt;property id=&quot;20307&quot; value=&quot;259&quot;/&gt;&lt;/object&gt;&lt;object type=&quot;3&quot; unique_id=&quot;10007&quot;&gt;&lt;property id=&quot;20148&quot; value=&quot;5&quot;/&gt;&lt;property id=&quot;20300&quot; value=&quot;Slide 2 - &amp;quot;Boundary Conditions&amp;quot;&quot;/&gt;&lt;property id=&quot;20307&quot; value=&quot;260&quot;/&gt;&lt;/object&gt;&lt;object type=&quot;3&quot; unique_id=&quot;10008&quot;&gt;&lt;property id=&quot;20148&quot; value=&quot;5&quot;/&gt;&lt;property id=&quot;20300&quot; value=&quot;Slide 3 - &amp;quot;Properties and Volume Force&amp;quot;&quot;/&gt;&lt;property id=&quot;20307&quot; value=&quot;261&quot;/&gt;&lt;/object&gt;&lt;object type=&quot;3&quot; unique_id=&quot;10012&quot;&gt;&lt;property id=&quot;20148&quot; value=&quot;5&quot;/&gt;&lt;property id=&quot;20300&quot; value=&quot;Slide 5 - &amp;quot;Example 1&amp;#x0D;&amp;#x0A;Boundary load on a block&amp;quot;&quot;/&gt;&lt;property id=&quot;20307&quot; value=&quot;265&quot;/&gt;&lt;/object&gt;&lt;object type=&quot;3&quot; unique_id=&quot;10399&quot;&gt;&lt;property id=&quot;20148&quot; value=&quot;5&quot;/&gt;&lt;property id=&quot;20300&quot; value=&quot;Slide 4 - &amp;quot;Sign convention&amp;quot;&quot;/&gt;&lt;property id=&quot;20307&quot; value=&quot;275&quot;/&gt;&lt;/object&gt;&lt;object type=&quot;3&quot; unique_id=&quot;10400&quot;&gt;&lt;property id=&quot;20148&quot; value=&quot;5&quot;/&gt;&lt;property id=&quot;20300&quot; value=&quot;Slide 6&quot;/&gt;&lt;property id=&quot;20307&quot; value=&quot;276&quot;/&gt;&lt;/object&gt;&lt;object type=&quot;3&quot; unique_id=&quot;10401&quot;&gt;&lt;property id=&quot;20148&quot; value=&quot;5&quot;/&gt;&lt;property id=&quot;20300&quot; value=&quot;Slide 8 - &amp;quot;Example 2&amp;#x0D;&amp;#x0A;Boundary load on a block&amp;quot;&quot;/&gt;&lt;property id=&quot;20307&quot; value=&quot;278&quot;/&gt;&lt;/object&gt;&lt;object type=&quot;3&quot; unique_id=&quot;10402&quot;&gt;&lt;property id=&quot;20148&quot; value=&quot;5&quot;/&gt;&lt;property id=&quot;20300&quot; value=&quot;Slide 9 - &amp;quot;Example 2&amp;#x0D;&amp;#x0A;Boundary load on a block&amp;quot;&quot;/&gt;&lt;property id=&quot;20307&quot; value=&quot;280&quot;/&gt;&lt;/object&gt;&lt;object type=&quot;3&quot; unique_id=&quot;10403&quot;&gt;&lt;property id=&quot;20148&quot; value=&quot;5&quot;/&gt;&lt;property id=&quot;20300&quot; value=&quot;Slide 10&quot;/&gt;&lt;property id=&quot;20307&quot; value=&quot;281&quot;/&gt;&lt;/object&gt;&lt;object type=&quot;3&quot; unique_id=&quot;10404&quot;&gt;&lt;property id=&quot;20148&quot; value=&quot;5&quot;/&gt;&lt;property id=&quot;20300&quot; value=&quot;Slide 11 - &amp;quot;Example 3&amp;#x0D;&amp;#x0A;Body Force&amp;quot;&quot;/&gt;&lt;property id=&quot;20307&quot; value=&quot;282&quot;/&gt;&lt;/object&gt;&lt;object type=&quot;3&quot; unique_id=&quot;10405&quot;&gt;&lt;property id=&quot;20148&quot; value=&quot;5&quot;/&gt;&lt;property id=&quot;20300&quot; value=&quot;Slide 12&quot;/&gt;&lt;property id=&quot;20307&quot; value=&quot;277&quot;/&gt;&lt;/object&gt;&lt;object type=&quot;3&quot; unique_id=&quot;10406&quot;&gt;&lt;property id=&quot;20148&quot; value=&quot;5&quot;/&gt;&lt;property id=&quot;20300&quot; value=&quot;Slide 13 - &amp;quot;Earth tide&amp;quot;&quot;/&gt;&lt;property id=&quot;20307&quot; value=&quot;279&quot;/&gt;&lt;/object&gt;&lt;object type=&quot;3&quot; unique_id=&quot;10407&quot;&gt;&lt;property id=&quot;20148&quot; value=&quot;5&quot;/&gt;&lt;property id=&quot;20300&quot; value=&quot;Slide 14 - &amp;quot;Example 3&amp;#x0D;&amp;#x0A;Body Force with hole&amp;quot;&quot;/&gt;&lt;property id=&quot;20307&quot; value=&quot;284&quot;/&gt;&lt;/object&gt;&lt;object type=&quot;3&quot; unique_id=&quot;10408&quot;&gt;&lt;property id=&quot;20148&quot; value=&quot;5&quot;/&gt;&lt;property id=&quot;20300&quot; value=&quot;Slide 15 - &amp;quot;3rd principle stress contours&amp;quot;&quot;/&gt;&lt;property id=&quot;20307&quot; value=&quot;283&quot;/&gt;&lt;/object&gt;&lt;object type=&quot;3&quot; unique_id=&quot;10409&quot;&gt;&lt;property id=&quot;20148&quot; value=&quot;5&quot;/&gt;&lt;property id=&quot;20300&quot; value=&quot;Slide 16 - &amp;quot;Stress distribution&amp;quot;&quot;/&gt;&lt;property id=&quot;20307&quot; value=&quot;285&quot;/&gt;&lt;/object&gt;&lt;object type=&quot;3&quot; unique_id=&quot;10496&quot;&gt;&lt;property id=&quot;20148&quot; value=&quot;5&quot;/&gt;&lt;property id=&quot;20300&quot; value=&quot;Slide 7&quot;/&gt;&lt;property id=&quot;20307&quot; value=&quot;286&quot;/&gt;&lt;/object&gt;&lt;/object&gt;&lt;/object&gt;&lt;/database&gt;"/>
  <p:tag name="SECTOMILLISECCONVERTED" val="1"/>
</p:tagLst>
</file>

<file path=ppt/theme/theme1.xml><?xml version="1.0" encoding="utf-8"?>
<a:theme xmlns:a="http://schemas.openxmlformats.org/drawingml/2006/main" name="2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18727</TotalTime>
  <Words>784</Words>
  <Application>Microsoft Office PowerPoint</Application>
  <PresentationFormat>On-screen Show (4:3)</PresentationFormat>
  <Paragraphs>169</Paragraphs>
  <Slides>37</Slides>
  <Notes>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37</vt:i4>
      </vt:variant>
    </vt:vector>
  </HeadingPairs>
  <TitlesOfParts>
    <vt:vector size="41" baseType="lpstr">
      <vt:lpstr>2_Office Theme</vt:lpstr>
      <vt:lpstr>1_Office Theme</vt:lpstr>
      <vt:lpstr>Equation</vt:lpstr>
      <vt:lpstr>MathType 6.0 Equation</vt:lpstr>
      <vt:lpstr>Deformation of Solids</vt:lpstr>
      <vt:lpstr>Tensile test</vt:lpstr>
      <vt:lpstr>Nomenclature</vt:lpstr>
      <vt:lpstr>Stress and Strain Tensors</vt:lpstr>
      <vt:lpstr>Load Test a Beam</vt:lpstr>
      <vt:lpstr>Stress strain of rock</vt:lpstr>
      <vt:lpstr>Elastic Modulus</vt:lpstr>
      <vt:lpstr>Hooke’s Law</vt:lpstr>
      <vt:lpstr>Hooke’s Law relate stress and strain</vt:lpstr>
      <vt:lpstr>Governing Equation Navier Equation</vt:lpstr>
      <vt:lpstr>PowerPoint Presentation</vt:lpstr>
      <vt:lpstr>Constitutive Law Displacement, velocity, strain and strain rate</vt:lpstr>
      <vt:lpstr>Navier eqn. mixed stress and displacement</vt:lpstr>
      <vt:lpstr>Navier Eqn. in terms of displacement Steady state</vt:lpstr>
      <vt:lpstr>Boundary Conditions</vt:lpstr>
      <vt:lpstr>Properties and Volume Force</vt:lpstr>
      <vt:lpstr>Sign convention</vt:lpstr>
      <vt:lpstr>Example 1 Boundary load on a block</vt:lpstr>
      <vt:lpstr>PowerPoint Presentation</vt:lpstr>
      <vt:lpstr>PowerPoint Presentation</vt:lpstr>
      <vt:lpstr>Example 2 Boundary load on a block</vt:lpstr>
      <vt:lpstr>Example 2 Boundary load on a block</vt:lpstr>
      <vt:lpstr>PowerPoint Presentation</vt:lpstr>
      <vt:lpstr>Example 3 Body Force</vt:lpstr>
      <vt:lpstr>Stresses  Body force and roller b.c.</vt:lpstr>
      <vt:lpstr>Stresses  Body force and roller b.c.</vt:lpstr>
      <vt:lpstr>Example 4  Stress Concentration </vt:lpstr>
      <vt:lpstr>Stresses concentrated by a circular hole</vt:lpstr>
      <vt:lpstr>PowerPoint Presentation</vt:lpstr>
      <vt:lpstr>Example 4 Body Force with hole</vt:lpstr>
      <vt:lpstr>Circular hole loaded by body force Tunnel</vt:lpstr>
      <vt:lpstr>Designing Stonehenge</vt:lpstr>
      <vt:lpstr>Designing Stonehenge</vt:lpstr>
      <vt:lpstr>PowerPoint Presentation</vt:lpstr>
      <vt:lpstr>PowerPoint Presentation</vt:lpstr>
      <vt:lpstr>Earth tide</vt:lpstr>
      <vt:lpstr>Deformation of Solids</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Things you need to know to define a process</dc:title>
  <dc:creator>Larry Murdoch</dc:creator>
  <cp:lastModifiedBy>Larry Murdoch</cp:lastModifiedBy>
  <cp:revision>59</cp:revision>
  <dcterms:created xsi:type="dcterms:W3CDTF">2011-09-04T13:16:51Z</dcterms:created>
  <dcterms:modified xsi:type="dcterms:W3CDTF">2015-04-09T02:08:51Z</dcterms:modified>
</cp:coreProperties>
</file>