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308" r:id="rId2"/>
    <p:sldId id="256" r:id="rId3"/>
    <p:sldId id="299" r:id="rId4"/>
    <p:sldId id="301" r:id="rId5"/>
    <p:sldId id="300" r:id="rId6"/>
    <p:sldId id="324" r:id="rId7"/>
    <p:sldId id="318" r:id="rId8"/>
    <p:sldId id="315" r:id="rId9"/>
    <p:sldId id="323" r:id="rId10"/>
    <p:sldId id="303" r:id="rId11"/>
    <p:sldId id="304" r:id="rId12"/>
    <p:sldId id="319" r:id="rId13"/>
    <p:sldId id="307" r:id="rId14"/>
    <p:sldId id="309" r:id="rId15"/>
    <p:sldId id="310" r:id="rId16"/>
    <p:sldId id="305" r:id="rId17"/>
    <p:sldId id="311" r:id="rId18"/>
    <p:sldId id="306" r:id="rId19"/>
    <p:sldId id="312" r:id="rId20"/>
    <p:sldId id="321" r:id="rId21"/>
    <p:sldId id="314" r:id="rId22"/>
    <p:sldId id="325" r:id="rId23"/>
    <p:sldId id="322" r:id="rId24"/>
    <p:sldId id="313" r:id="rId25"/>
    <p:sldId id="317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90" autoAdjust="0"/>
  </p:normalViewPr>
  <p:slideViewPr>
    <p:cSldViewPr snapToGrid="0">
      <p:cViewPr>
        <p:scale>
          <a:sx n="66" d="100"/>
          <a:sy n="66" d="100"/>
        </p:scale>
        <p:origin x="-64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B7672D3-E144-4A0A-AE57-ECF64E0A321A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6561531-64A3-4690-A521-9E7794B1E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06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3D51E-FFE6-44A9-9325-9BB57FAE2635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BDA07-98FD-4415-B8B6-6A25A2135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2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animation.</a:t>
            </a:r>
            <a:r>
              <a:rPr lang="en-US" baseline="0" dirty="0" smtClean="0"/>
              <a:t>  Area of curve gives the relative mass of C with a residence time less than the upper limit.  Second animation:  Area under curve is the relative mass with residence time between the limits.  F(t) is the fraction of the mass with residence time between t=a and t=b.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BDA07-98FD-4415-B8B6-6A25A213598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91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animation.</a:t>
            </a:r>
            <a:r>
              <a:rPr lang="en-US" baseline="0" dirty="0" smtClean="0"/>
              <a:t>  Area of curve gives the relative mass of C with a residence time less than the upper limit.  Second animation:  Area under curve is the relative mass with residence time between the limits.  F(t) is the fraction of the mass with residence time between t=a and t=b.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BDA07-98FD-4415-B8B6-6A25A213598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91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animation.</a:t>
            </a:r>
            <a:r>
              <a:rPr lang="en-US" baseline="0" dirty="0" smtClean="0"/>
              <a:t>  Area of curve gives the relative mass of C with a residence time less than the upper limit.  Second animation:  Area under curve is the relative mass with residence time between the limits.  F(t) is the fraction of the mass with residence time between t=a and t=b.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BDA07-98FD-4415-B8B6-6A25A213598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91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625A3-1610-4930-AB95-311CF873DEAD}" type="datetimeFigureOut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D316DE32-0CC1-4813-8994-D8AE49844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44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CBD68-F045-45E4-AE29-01F98CBE67AF}" type="datetimeFigureOut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E1B56DCC-95C2-4921-94BD-ED155F7A4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44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EA96D-040F-46DC-B0C8-BD687CECDA7E}" type="datetimeFigureOut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B59D160C-A520-4AD9-ABBD-CEA1629C2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36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516C8100-38CD-454D-8F8E-ED97FF2E9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62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62499FB6-2CD7-477C-806C-1F9E8FC93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44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96FD5DE7-1D98-4CB8-8F08-1D4062F3B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85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CE3A6CA4-499F-4AF8-8BBC-0954A89A0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18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5E1C9-0E90-40B5-927A-4C7A01158D83}" type="datetimeFigureOut">
              <a:rPr lang="en-US"/>
              <a:pPr>
                <a:defRPr/>
              </a:pPr>
              <a:t>3/4/2015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793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E4486-1BA0-4E12-8C59-BDBB4C5D9B61}" type="datetimeFigureOut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23BD0768-EEC9-4511-AF10-E3AD650D6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97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1B271-2D6C-4D17-94D3-257D21FD45FB}" type="datetimeFigureOut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4E04087B-D7B3-4EBD-B78B-96C37503D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05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F7470-4E37-4903-8975-319CFF900A93}" type="datetimeFigureOut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40804983-1E85-408A-A71C-3B12671C2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44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350C0-5686-4D17-809D-4B7E943244D7}" type="datetimeFigureOut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F4E26022-1630-4893-A450-B354CFB91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76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74D12-87D1-41CA-B746-B026220C6DCA}" type="datetimeFigureOut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6B2D9A74-B8A6-4819-ACAD-5F552AD8E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71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AF530-824B-4FE3-AC28-8F5EF1065C5F}" type="datetimeFigureOut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90A784A1-5A0C-4D02-BECA-81C5EE544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7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635F5-0748-4947-8088-93716B128D4C}" type="datetimeFigureOut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DA0CBD44-D49A-4F79-848F-766A66A95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0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900" baseline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9E3202-A894-48A2-AD1D-7CB7FC409BA0}" type="datetimeFigureOut">
              <a:rPr lang="en-US"/>
              <a:pPr>
                <a:defRPr/>
              </a:pPr>
              <a:t>3/4/2015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304800" y="6477000"/>
            <a:ext cx="8485188" cy="9525"/>
          </a:xfrm>
          <a:custGeom>
            <a:avLst/>
            <a:gdLst>
              <a:gd name="connsiteX0" fmla="*/ 0 w 8485632"/>
              <a:gd name="connsiteY0" fmla="*/ 9144 h 9144"/>
              <a:gd name="connsiteX1" fmla="*/ 8485632 w 8485632"/>
              <a:gd name="connsiteY1" fmla="*/ 0 h 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85632" h="9144">
                <a:moveTo>
                  <a:pt x="0" y="9144"/>
                </a:moveTo>
                <a:lnTo>
                  <a:pt x="8485632" y="0"/>
                </a:lnTo>
              </a:path>
            </a:pathLst>
          </a:cu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162800" y="6553200"/>
            <a:ext cx="1447800" cy="215900"/>
            <a:chOff x="7162800" y="6553200"/>
            <a:chExt cx="1447800" cy="215444"/>
          </a:xfrm>
        </p:grpSpPr>
        <p:pic>
          <p:nvPicPr>
            <p:cNvPr id="1031" name="Picture 9" descr="clemson hydro.jpg"/>
            <p:cNvPicPr>
              <a:picLocks noChangeAspect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162800" y="6553200"/>
              <a:ext cx="609600" cy="179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2" name="TextBox 10"/>
            <p:cNvSpPr txBox="1">
              <a:spLocks noChangeArrowheads="1"/>
            </p:cNvSpPr>
            <p:nvPr userDrawn="1"/>
          </p:nvSpPr>
          <p:spPr bwMode="auto">
            <a:xfrm>
              <a:off x="7772400" y="6553200"/>
              <a:ext cx="8382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800">
                  <a:solidFill>
                    <a:srgbClr val="0B5395"/>
                  </a:solidFill>
                  <a:latin typeface="Calibri" pitchFamily="34" charset="0"/>
                </a:rPr>
                <a:t>Clemson Hydro</a:t>
              </a:r>
            </a:p>
          </p:txBody>
        </p:sp>
        <p:sp>
          <p:nvSpPr>
            <p:cNvPr id="12" name="Freeform 11"/>
            <p:cNvSpPr/>
            <p:nvPr userDrawn="1"/>
          </p:nvSpPr>
          <p:spPr>
            <a:xfrm>
              <a:off x="7807325" y="6729041"/>
              <a:ext cx="695325" cy="0"/>
            </a:xfrm>
            <a:custGeom>
              <a:avLst/>
              <a:gdLst>
                <a:gd name="connsiteX0" fmla="*/ 0 w 695325"/>
                <a:gd name="connsiteY0" fmla="*/ 0 h 0"/>
                <a:gd name="connsiteX1" fmla="*/ 695325 w 6953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5325">
                  <a:moveTo>
                    <a:pt x="0" y="0"/>
                  </a:moveTo>
                  <a:lnTo>
                    <a:pt x="695325" y="0"/>
                  </a:lnTo>
                </a:path>
              </a:pathLst>
            </a:cu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640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7.wmf"/><Relationship Id="rId9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4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1.wmf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2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3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4.png"/><Relationship Id="rId4" Type="http://schemas.openxmlformats.org/officeDocument/2006/relationships/image" Target="../media/image9.wmf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22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</a:p>
          <a:p>
            <a:r>
              <a:rPr lang="en-US" dirty="0" smtClean="0"/>
              <a:t>Describing Methods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228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Simulation of Advection-Dispersion-Reaction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696371"/>
              </p:ext>
            </p:extLst>
          </p:nvPr>
        </p:nvGraphicFramePr>
        <p:xfrm>
          <a:off x="995363" y="1799771"/>
          <a:ext cx="1758950" cy="255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0" name="Equation" r:id="rId3" imgW="1536480" imgH="2234880" progId="Equation.DSMT4">
                  <p:embed/>
                </p:oleObj>
              </mc:Choice>
              <mc:Fallback>
                <p:oleObj name="Equation" r:id="rId3" imgW="1536480" imgH="223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1799771"/>
                        <a:ext cx="1758950" cy="255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35085" y="1615105"/>
            <a:ext cx="33673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Governing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Boundary</a:t>
            </a:r>
          </a:p>
          <a:p>
            <a:r>
              <a:rPr lang="en-US" dirty="0" err="1" smtClean="0"/>
              <a:t>Dirichlet</a:t>
            </a:r>
            <a:r>
              <a:rPr lang="en-US" dirty="0" smtClean="0"/>
              <a:t>,  Specify </a:t>
            </a:r>
            <a:r>
              <a:rPr lang="en-US" dirty="0" err="1" smtClean="0"/>
              <a:t>Conc</a:t>
            </a:r>
            <a:endParaRPr lang="en-US" dirty="0" smtClean="0"/>
          </a:p>
          <a:p>
            <a:r>
              <a:rPr lang="en-US" dirty="0" err="1" smtClean="0"/>
              <a:t>Neuman</a:t>
            </a:r>
            <a:r>
              <a:rPr lang="en-US" dirty="0" smtClean="0"/>
              <a:t>, Specify diffusive flux</a:t>
            </a:r>
          </a:p>
          <a:p>
            <a:r>
              <a:rPr lang="en-US" dirty="0" smtClean="0"/>
              <a:t>Specify </a:t>
            </a:r>
            <a:r>
              <a:rPr lang="en-US" dirty="0" err="1" smtClean="0"/>
              <a:t>advective</a:t>
            </a:r>
            <a:r>
              <a:rPr lang="en-US" dirty="0" smtClean="0"/>
              <a:t> flux</a:t>
            </a:r>
            <a:endParaRPr lang="en-US" dirty="0"/>
          </a:p>
          <a:p>
            <a:r>
              <a:rPr lang="en-US" dirty="0" smtClean="0"/>
              <a:t>Cauchy, flux proportional to gradient</a:t>
            </a:r>
          </a:p>
          <a:p>
            <a:endParaRPr lang="en-US" dirty="0"/>
          </a:p>
          <a:p>
            <a:r>
              <a:rPr lang="en-US" b="1" dirty="0" smtClean="0"/>
              <a:t>Initial Conditions</a:t>
            </a:r>
          </a:p>
          <a:p>
            <a:r>
              <a:rPr lang="en-US" i="1" dirty="0" smtClean="0"/>
              <a:t>C</a:t>
            </a:r>
            <a:r>
              <a:rPr lang="en-US" dirty="0" smtClean="0"/>
              <a:t>(x,y,z,0) =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endParaRPr lang="en-US" baseline="-25000" dirty="0"/>
          </a:p>
          <a:p>
            <a:r>
              <a:rPr lang="en-US" b="1" dirty="0" smtClean="0"/>
              <a:t>Parameters</a:t>
            </a:r>
          </a:p>
          <a:p>
            <a:r>
              <a:rPr lang="en-US" i="1" dirty="0" smtClean="0"/>
              <a:t>D</a:t>
            </a:r>
            <a:r>
              <a:rPr lang="en-US" dirty="0" smtClean="0"/>
              <a:t>:       hydrodynamic dispersion</a:t>
            </a:r>
          </a:p>
          <a:p>
            <a:r>
              <a:rPr lang="en-US" i="1" dirty="0" smtClean="0"/>
              <a:t>R</a:t>
            </a:r>
            <a:r>
              <a:rPr lang="en-US" dirty="0" smtClean="0"/>
              <a:t>:       reaction </a:t>
            </a:r>
            <a:r>
              <a:rPr lang="en-US" dirty="0" err="1" smtClean="0"/>
              <a:t>rate</a:t>
            </a:r>
            <a:r>
              <a:rPr lang="en-US" dirty="0" err="1" smtClean="0">
                <a:sym typeface="Wingdings" pitchFamily="2" charset="2"/>
              </a:rPr>
              <a:t>kinetics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>
                <a:latin typeface="Symbol" pitchFamily="18" charset="2"/>
              </a:rPr>
              <a:t>m, r:   </a:t>
            </a:r>
            <a:r>
              <a:rPr lang="en-US" dirty="0"/>
              <a:t>fluid properties</a:t>
            </a:r>
          </a:p>
          <a:p>
            <a:r>
              <a:rPr lang="en-US" i="1" dirty="0"/>
              <a:t>k</a:t>
            </a:r>
            <a:r>
              <a:rPr lang="en-US" dirty="0"/>
              <a:t>:        permeability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85142" y="5303366"/>
            <a:ext cx="2467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q</a:t>
            </a:r>
            <a:r>
              <a:rPr lang="en-US" b="1" dirty="0" smtClean="0"/>
              <a:t>, </a:t>
            </a:r>
            <a:r>
              <a:rPr lang="en-US" i="1" dirty="0" smtClean="0"/>
              <a:t>P        </a:t>
            </a:r>
            <a:r>
              <a:rPr lang="en-US" dirty="0" smtClean="0"/>
              <a:t>Flow, pressure</a:t>
            </a:r>
          </a:p>
          <a:p>
            <a:r>
              <a:rPr lang="en-US" i="1" dirty="0" smtClean="0"/>
              <a:t>T</a:t>
            </a:r>
            <a:r>
              <a:rPr lang="en-US" dirty="0" smtClean="0"/>
              <a:t>             Temperature</a:t>
            </a:r>
          </a:p>
          <a:p>
            <a:pPr marL="285750" indent="-285750">
              <a:buFont typeface="Symbol"/>
              <a:buChar char="s"/>
            </a:pPr>
            <a:r>
              <a:rPr lang="en-US" dirty="0" smtClean="0"/>
              <a:t>          Stress</a:t>
            </a:r>
          </a:p>
          <a:p>
            <a:r>
              <a:rPr lang="en-US" i="1" dirty="0" err="1" smtClean="0"/>
              <a:t>C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</a:t>
            </a:r>
            <a:r>
              <a:rPr lang="en-US" dirty="0" smtClean="0"/>
              <a:t>           other </a:t>
            </a:r>
            <a:r>
              <a:rPr lang="en-US" dirty="0" err="1" smtClean="0"/>
              <a:t>conc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12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n 5"/>
          <p:cNvSpPr/>
          <p:nvPr/>
        </p:nvSpPr>
        <p:spPr>
          <a:xfrm>
            <a:off x="6510207" y="4775200"/>
            <a:ext cx="1262193" cy="1181100"/>
          </a:xfrm>
          <a:prstGeom prst="can">
            <a:avLst/>
          </a:prstGeom>
          <a:ln>
            <a:solidFill>
              <a:schemeClr val="tx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Idealized Conceptual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47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Case 1.  1-D flow, Steady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 smtClean="0"/>
              <a:t>Steady state, </a:t>
            </a:r>
            <a:r>
              <a:rPr lang="en-US" sz="2400" i="1" dirty="0" smtClean="0"/>
              <a:t>C</a:t>
            </a:r>
            <a:r>
              <a:rPr lang="en-US" sz="2400" dirty="0" smtClean="0"/>
              <a:t> changes with </a:t>
            </a:r>
            <a:r>
              <a:rPr lang="en-US" sz="2400" i="1" dirty="0" smtClean="0"/>
              <a:t>x</a:t>
            </a:r>
            <a:r>
              <a:rPr lang="en-US" sz="2400" dirty="0" smtClean="0"/>
              <a:t>, not </a:t>
            </a:r>
            <a:r>
              <a:rPr lang="en-US" sz="2400" i="1" dirty="0" smtClean="0"/>
              <a:t>t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Plug flow reactor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Along </a:t>
            </a:r>
            <a:r>
              <a:rPr lang="en-US" sz="2400" dirty="0" err="1" smtClean="0"/>
              <a:t>streamtube</a:t>
            </a:r>
            <a:r>
              <a:rPr lang="en-US" sz="2400" dirty="0" smtClean="0"/>
              <a:t>/</a:t>
            </a:r>
            <a:r>
              <a:rPr lang="en-US" sz="2400" dirty="0" err="1" smtClean="0"/>
              <a:t>flowpath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Reactive wall</a:t>
            </a:r>
          </a:p>
          <a:p>
            <a:pPr marL="0" indent="0">
              <a:buNone/>
            </a:pPr>
            <a:r>
              <a:rPr lang="en-US" dirty="0" smtClean="0"/>
              <a:t>Case 2.  </a:t>
            </a:r>
            <a:r>
              <a:rPr lang="en-US" dirty="0" smtClean="0"/>
              <a:t>Thoroughly mixed, transient</a:t>
            </a:r>
            <a:endParaRPr lang="en-US" i="1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 smtClean="0"/>
              <a:t>Transient, </a:t>
            </a:r>
            <a:r>
              <a:rPr lang="en-US" sz="2400" i="1" dirty="0" smtClean="0"/>
              <a:t>C</a:t>
            </a:r>
            <a:r>
              <a:rPr lang="en-US" sz="2400" dirty="0" smtClean="0"/>
              <a:t> changes with t, not x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Tank reactor, CSTR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Pore, Pond, Lake, Atmosphere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5" name="Freeform 4"/>
          <p:cNvSpPr/>
          <p:nvPr/>
        </p:nvSpPr>
        <p:spPr>
          <a:xfrm>
            <a:off x="6687044" y="1572126"/>
            <a:ext cx="1516193" cy="1397000"/>
          </a:xfrm>
          <a:custGeom>
            <a:avLst/>
            <a:gdLst>
              <a:gd name="connsiteX0" fmla="*/ 4893 w 1516193"/>
              <a:gd name="connsiteY0" fmla="*/ 1397000 h 1397000"/>
              <a:gd name="connsiteX1" fmla="*/ 233493 w 1516193"/>
              <a:gd name="connsiteY1" fmla="*/ 431800 h 1397000"/>
              <a:gd name="connsiteX2" fmla="*/ 1516193 w 1516193"/>
              <a:gd name="connsiteY2" fmla="*/ 0 h 139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6193" h="1397000">
                <a:moveTo>
                  <a:pt x="4893" y="1397000"/>
                </a:moveTo>
                <a:cubicBezTo>
                  <a:pt x="-6749" y="1030816"/>
                  <a:pt x="-18390" y="664633"/>
                  <a:pt x="233493" y="431800"/>
                </a:cubicBezTo>
                <a:cubicBezTo>
                  <a:pt x="485376" y="198967"/>
                  <a:pt x="1000784" y="99483"/>
                  <a:pt x="1516193" y="0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014303" y="1891097"/>
            <a:ext cx="1516193" cy="1397000"/>
          </a:xfrm>
          <a:custGeom>
            <a:avLst/>
            <a:gdLst>
              <a:gd name="connsiteX0" fmla="*/ 4893 w 1516193"/>
              <a:gd name="connsiteY0" fmla="*/ 1397000 h 1397000"/>
              <a:gd name="connsiteX1" fmla="*/ 233493 w 1516193"/>
              <a:gd name="connsiteY1" fmla="*/ 431800 h 1397000"/>
              <a:gd name="connsiteX2" fmla="*/ 1516193 w 1516193"/>
              <a:gd name="connsiteY2" fmla="*/ 0 h 139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6193" h="1397000">
                <a:moveTo>
                  <a:pt x="4893" y="1397000"/>
                </a:moveTo>
                <a:cubicBezTo>
                  <a:pt x="-6749" y="1030816"/>
                  <a:pt x="-18390" y="664633"/>
                  <a:pt x="233493" y="431800"/>
                </a:cubicBezTo>
                <a:cubicBezTo>
                  <a:pt x="485376" y="198967"/>
                  <a:pt x="1000784" y="99483"/>
                  <a:pt x="1516193" y="0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5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49" y="630256"/>
            <a:ext cx="4184649" cy="1143000"/>
          </a:xfrm>
        </p:spPr>
        <p:txBody>
          <a:bodyPr/>
          <a:lstStyle/>
          <a:p>
            <a:r>
              <a:rPr lang="en-US" dirty="0" smtClean="0"/>
              <a:t>Permeable reactive barrier</a:t>
            </a:r>
            <a:endParaRPr lang="en-US" dirty="0"/>
          </a:p>
        </p:txBody>
      </p:sp>
      <p:pic>
        <p:nvPicPr>
          <p:cNvPr id="156676" name="Picture 4" descr="reactive barrier funnel and gate metho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019" y="3526971"/>
            <a:ext cx="336776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678" name="Picture 6" descr="Geo-Solutions permeable reactive barrier w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169" y="693523"/>
            <a:ext cx="3347218" cy="251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680" name="Picture 8" descr="http://www.newcastle.edu.au/Resources/Research%20Centres/CGMM/Research/Georemediation/1-1permeable-reactive-barri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9" y="1776419"/>
            <a:ext cx="409575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6099" y="4294194"/>
            <a:ext cx="46680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Permeable material that sorbs or breaks down contaminants on contact.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Metallic iron</a:t>
            </a:r>
            <a:r>
              <a:rPr lang="en-US" dirty="0" smtClean="0">
                <a:sym typeface="Wingdings" pitchFamily="2" charset="2"/>
              </a:rPr>
              <a:t> reduce chlorinated solvents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Limestone, phosphate precipitate  metals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Activated carbon, zeolites sorb contaminants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Compost, mulch, </a:t>
            </a:r>
            <a:r>
              <a:rPr lang="en-US" dirty="0" err="1" smtClean="0">
                <a:sym typeface="Wingdings" pitchFamily="2" charset="2"/>
              </a:rPr>
              <a:t>sawdustbiodegradation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67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47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 Reaction </a:t>
            </a:r>
            <a:r>
              <a:rPr lang="en-US" dirty="0" smtClean="0"/>
              <a:t>during 1-D, steady flow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</p:txBody>
      </p:sp>
      <p:sp>
        <p:nvSpPr>
          <p:cNvPr id="4" name="Can 3"/>
          <p:cNvSpPr/>
          <p:nvPr/>
        </p:nvSpPr>
        <p:spPr>
          <a:xfrm rot="16200000">
            <a:off x="5308598" y="1797050"/>
            <a:ext cx="895351" cy="2012949"/>
          </a:xfrm>
          <a:prstGeom prst="can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810000" y="2667000"/>
            <a:ext cx="558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056307" y="2667000"/>
            <a:ext cx="558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4588923"/>
              </p:ext>
            </p:extLst>
          </p:nvPr>
        </p:nvGraphicFramePr>
        <p:xfrm>
          <a:off x="4368800" y="5512068"/>
          <a:ext cx="1628775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0" name="Equation" r:id="rId3" imgW="914400" imgH="583920" progId="Equation.DSMT4">
                  <p:embed/>
                </p:oleObj>
              </mc:Choice>
              <mc:Fallback>
                <p:oleObj name="Equation" r:id="rId3" imgW="914400" imgH="583920" progId="Equation.DSMT4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5512068"/>
                        <a:ext cx="1628775" cy="103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69994293"/>
              </p:ext>
            </p:extLst>
          </p:nvPr>
        </p:nvGraphicFramePr>
        <p:xfrm>
          <a:off x="779463" y="2967038"/>
          <a:ext cx="2714625" cy="303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1" name="Equation" r:id="rId5" imgW="1523880" imgH="1701720" progId="Equation.DSMT4">
                  <p:embed/>
                </p:oleObj>
              </mc:Choice>
              <mc:Fallback>
                <p:oleObj name="Equation" r:id="rId5" imgW="1523880" imgH="1701720" progId="Equation.DSMT4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3" y="2967038"/>
                        <a:ext cx="2714625" cy="303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>
          <a:xfrm>
            <a:off x="7056307" y="736600"/>
            <a:ext cx="1516193" cy="1397000"/>
          </a:xfrm>
          <a:custGeom>
            <a:avLst/>
            <a:gdLst>
              <a:gd name="connsiteX0" fmla="*/ 4893 w 1516193"/>
              <a:gd name="connsiteY0" fmla="*/ 1397000 h 1397000"/>
              <a:gd name="connsiteX1" fmla="*/ 233493 w 1516193"/>
              <a:gd name="connsiteY1" fmla="*/ 431800 h 1397000"/>
              <a:gd name="connsiteX2" fmla="*/ 1516193 w 1516193"/>
              <a:gd name="connsiteY2" fmla="*/ 0 h 139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6193" h="1397000">
                <a:moveTo>
                  <a:pt x="4893" y="1397000"/>
                </a:moveTo>
                <a:cubicBezTo>
                  <a:pt x="-6749" y="1030816"/>
                  <a:pt x="-18390" y="664633"/>
                  <a:pt x="233493" y="431800"/>
                </a:cubicBezTo>
                <a:cubicBezTo>
                  <a:pt x="485376" y="198967"/>
                  <a:pt x="1000784" y="99483"/>
                  <a:pt x="1516193" y="0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Idealized Conceptual Models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26161543"/>
              </p:ext>
            </p:extLst>
          </p:nvPr>
        </p:nvGraphicFramePr>
        <p:xfrm>
          <a:off x="6909528" y="5484829"/>
          <a:ext cx="180975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2" name="Equation" r:id="rId7" imgW="1015920" imgH="393480" progId="Equation.DSMT4">
                  <p:embed/>
                </p:oleObj>
              </mc:Choice>
              <mc:Fallback>
                <p:oleObj name="Equation" r:id="rId7" imgW="1015920" imgH="393480" progId="Equation.DSMT4">
                  <p:embed/>
                  <p:pic>
                    <p:nvPicPr>
                      <p:cNvPr id="0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9528" y="5484829"/>
                        <a:ext cx="180975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>
            <a:off x="6204483" y="5669280"/>
            <a:ext cx="558265" cy="365760"/>
          </a:xfrm>
          <a:prstGeom prst="rightArrow">
            <a:avLst/>
          </a:prstGeom>
          <a:solidFill>
            <a:schemeClr val="accent1">
              <a:alpha val="28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295755507"/>
              </p:ext>
            </p:extLst>
          </p:nvPr>
        </p:nvGraphicFramePr>
        <p:xfrm>
          <a:off x="853975" y="2133600"/>
          <a:ext cx="1628775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3" name="Equation" r:id="rId9" imgW="914400" imgH="584200" progId="Equation.DSMT4">
                  <p:embed/>
                </p:oleObj>
              </mc:Choice>
              <mc:Fallback>
                <p:oleObj name="Equation" r:id="rId9" imgW="914400" imgH="584200" progId="Equation.DSMT4">
                  <p:embed/>
                  <p:pic>
                    <p:nvPicPr>
                      <p:cNvPr id="0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975" y="2133600"/>
                        <a:ext cx="1628775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258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47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Case 1. Reaction </a:t>
            </a:r>
            <a:r>
              <a:rPr lang="en-US" dirty="0" smtClean="0"/>
              <a:t>during 1-D flow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</p:txBody>
      </p:sp>
      <p:sp>
        <p:nvSpPr>
          <p:cNvPr id="4" name="Can 3"/>
          <p:cNvSpPr/>
          <p:nvPr/>
        </p:nvSpPr>
        <p:spPr>
          <a:xfrm rot="16200000">
            <a:off x="6680801" y="2183355"/>
            <a:ext cx="447676" cy="1865442"/>
          </a:xfrm>
          <a:prstGeom prst="can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66998" y="3116075"/>
            <a:ext cx="402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scale for reaction   </a:t>
            </a:r>
            <a:endParaRPr lang="en-US" baseline="-25000" dirty="0" smtClean="0"/>
          </a:p>
          <a:p>
            <a:endParaRPr lang="en-US" dirty="0" smtClean="0"/>
          </a:p>
          <a:p>
            <a:r>
              <a:rPr lang="en-US" dirty="0" smtClean="0"/>
              <a:t>Time </a:t>
            </a:r>
            <a:r>
              <a:rPr lang="en-US" dirty="0"/>
              <a:t>scale for advection (travel time): 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923287"/>
              </p:ext>
            </p:extLst>
          </p:nvPr>
        </p:nvGraphicFramePr>
        <p:xfrm>
          <a:off x="4756697" y="3048201"/>
          <a:ext cx="657412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5" name="Equation" r:id="rId3" imgW="507960" imgH="863280" progId="Equation.DSMT4">
                  <p:embed/>
                </p:oleObj>
              </mc:Choice>
              <mc:Fallback>
                <p:oleObj name="Equation" r:id="rId3" imgW="50796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56697" y="3048201"/>
                        <a:ext cx="657412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80601341"/>
              </p:ext>
            </p:extLst>
          </p:nvPr>
        </p:nvGraphicFramePr>
        <p:xfrm>
          <a:off x="1254777" y="2120713"/>
          <a:ext cx="2420937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6" name="Equation" r:id="rId5" imgW="1358640" imgH="558720" progId="Equation.DSMT4">
                  <p:embed/>
                </p:oleObj>
              </mc:Choice>
              <mc:Fallback>
                <p:oleObj name="Equation" r:id="rId5" imgW="1358640" imgH="558720" progId="Equation.DSMT4">
                  <p:embed/>
                  <p:pic>
                    <p:nvPicPr>
                      <p:cNvPr id="0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777" y="2120713"/>
                        <a:ext cx="2420937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50912672"/>
              </p:ext>
            </p:extLst>
          </p:nvPr>
        </p:nvGraphicFramePr>
        <p:xfrm>
          <a:off x="1069674" y="4897254"/>
          <a:ext cx="4546600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7" name="Equation" r:id="rId7" imgW="2552400" imgH="660240" progId="Equation.DSMT4">
                  <p:embed/>
                </p:oleObj>
              </mc:Choice>
              <mc:Fallback>
                <p:oleObj name="Equation" r:id="rId7" imgW="2552400" imgH="660240" progId="Equation.DSMT4">
                  <p:embed/>
                  <p:pic>
                    <p:nvPicPr>
                      <p:cNvPr id="0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674" y="4897254"/>
                        <a:ext cx="4546600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reeform 13"/>
          <p:cNvSpPr/>
          <p:nvPr/>
        </p:nvSpPr>
        <p:spPr>
          <a:xfrm>
            <a:off x="5919659" y="3385954"/>
            <a:ext cx="2552700" cy="1511300"/>
          </a:xfrm>
          <a:custGeom>
            <a:avLst/>
            <a:gdLst>
              <a:gd name="connsiteX0" fmla="*/ 12700 w 2552700"/>
              <a:gd name="connsiteY0" fmla="*/ 0 h 1511300"/>
              <a:gd name="connsiteX1" fmla="*/ 0 w 2552700"/>
              <a:gd name="connsiteY1" fmla="*/ 1498600 h 1511300"/>
              <a:gd name="connsiteX2" fmla="*/ 2552700 w 2552700"/>
              <a:gd name="connsiteY2" fmla="*/ 151130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2700" h="1511300">
                <a:moveTo>
                  <a:pt x="12700" y="0"/>
                </a:moveTo>
                <a:lnTo>
                  <a:pt x="0" y="1498600"/>
                </a:lnTo>
                <a:lnTo>
                  <a:pt x="2552700" y="1511300"/>
                </a:lnTo>
              </a:path>
            </a:pathLst>
          </a:custGeom>
          <a:noFill/>
          <a:ln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945059" y="3690754"/>
            <a:ext cx="2209800" cy="1155700"/>
          </a:xfrm>
          <a:custGeom>
            <a:avLst/>
            <a:gdLst>
              <a:gd name="connsiteX0" fmla="*/ 0 w 2209800"/>
              <a:gd name="connsiteY0" fmla="*/ 0 h 1155700"/>
              <a:gd name="connsiteX1" fmla="*/ 800100 w 2209800"/>
              <a:gd name="connsiteY1" fmla="*/ 939800 h 1155700"/>
              <a:gd name="connsiteX2" fmla="*/ 2209800 w 2209800"/>
              <a:gd name="connsiteY2" fmla="*/ 1155700 h 115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9800" h="1155700">
                <a:moveTo>
                  <a:pt x="0" y="0"/>
                </a:moveTo>
                <a:cubicBezTo>
                  <a:pt x="215900" y="373591"/>
                  <a:pt x="431800" y="747183"/>
                  <a:pt x="800100" y="939800"/>
                </a:cubicBezTo>
                <a:cubicBezTo>
                  <a:pt x="1168400" y="1132417"/>
                  <a:pt x="2209800" y="1155700"/>
                  <a:pt x="2209800" y="115570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Idealized Conceptual Models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567110" y="2403753"/>
            <a:ext cx="402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Characteristic length scale:  </a:t>
            </a:r>
          </a:p>
          <a:p>
            <a:endParaRPr lang="en-US" dirty="0" smtClean="0"/>
          </a:p>
          <a:p>
            <a:r>
              <a:rPr lang="en-US" dirty="0" smtClean="0"/>
              <a:t>  </a:t>
            </a:r>
            <a:endParaRPr lang="en-US" dirty="0"/>
          </a:p>
        </p:txBody>
      </p:sp>
      <p:graphicFrame>
        <p:nvGraphicFramePr>
          <p:cNvPr id="19" name="Object 1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79349247"/>
              </p:ext>
            </p:extLst>
          </p:nvPr>
        </p:nvGraphicFramePr>
        <p:xfrm>
          <a:off x="9398834" y="3495441"/>
          <a:ext cx="1266825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8" name="Equation" r:id="rId9" imgW="711000" imgH="558720" progId="Equation.DSMT4">
                  <p:embed/>
                </p:oleObj>
              </mc:Choice>
              <mc:Fallback>
                <p:oleObj name="Equation" r:id="rId9" imgW="711000" imgH="558720" progId="Equation.DSMT4">
                  <p:embed/>
                  <p:pic>
                    <p:nvPicPr>
                      <p:cNvPr id="0" name="Object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834" y="3495441"/>
                        <a:ext cx="1266825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103490"/>
              </p:ext>
            </p:extLst>
          </p:nvPr>
        </p:nvGraphicFramePr>
        <p:xfrm>
          <a:off x="9643428" y="2892237"/>
          <a:ext cx="70643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9" name="Equation" r:id="rId11" imgW="545760" imgH="431640" progId="Equation.DSMT4">
                  <p:embed/>
                </p:oleObj>
              </mc:Choice>
              <mc:Fallback>
                <p:oleObj name="Equation" r:id="rId11" imgW="54576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3428" y="2892237"/>
                        <a:ext cx="706437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72242773"/>
              </p:ext>
            </p:extLst>
          </p:nvPr>
        </p:nvGraphicFramePr>
        <p:xfrm>
          <a:off x="6111875" y="1656041"/>
          <a:ext cx="3032125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0" name="Equation" r:id="rId13" imgW="1701720" imgH="419040" progId="Equation.DSMT4">
                  <p:embed/>
                </p:oleObj>
              </mc:Choice>
              <mc:Fallback>
                <p:oleObj name="Equation" r:id="rId13" imgW="1701720" imgH="419040" progId="Equation.DSMT4">
                  <p:embed/>
                  <p:pic>
                    <p:nvPicPr>
                      <p:cNvPr id="0" name="Objec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75" y="1656041"/>
                        <a:ext cx="3032125" cy="74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101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general case</a:t>
            </a:r>
            <a:br>
              <a:rPr lang="en-US" dirty="0" smtClean="0"/>
            </a:br>
            <a:r>
              <a:rPr lang="en-US" sz="3200" dirty="0" smtClean="0"/>
              <a:t>other reactions, non-uniform v</a:t>
            </a:r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99" y="2336800"/>
            <a:ext cx="3749365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reeform 4"/>
          <p:cNvSpPr/>
          <p:nvPr/>
        </p:nvSpPr>
        <p:spPr>
          <a:xfrm>
            <a:off x="6152602" y="1638300"/>
            <a:ext cx="1516193" cy="1397000"/>
          </a:xfrm>
          <a:custGeom>
            <a:avLst/>
            <a:gdLst>
              <a:gd name="connsiteX0" fmla="*/ 4893 w 1516193"/>
              <a:gd name="connsiteY0" fmla="*/ 1397000 h 1397000"/>
              <a:gd name="connsiteX1" fmla="*/ 233493 w 1516193"/>
              <a:gd name="connsiteY1" fmla="*/ 431800 h 1397000"/>
              <a:gd name="connsiteX2" fmla="*/ 1516193 w 1516193"/>
              <a:gd name="connsiteY2" fmla="*/ 0 h 139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6193" h="1397000">
                <a:moveTo>
                  <a:pt x="4893" y="1397000"/>
                </a:moveTo>
                <a:cubicBezTo>
                  <a:pt x="-6749" y="1030816"/>
                  <a:pt x="-18390" y="664633"/>
                  <a:pt x="233493" y="431800"/>
                </a:cubicBezTo>
                <a:cubicBezTo>
                  <a:pt x="485376" y="198967"/>
                  <a:pt x="1000784" y="99483"/>
                  <a:pt x="1516193" y="0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740929"/>
              </p:ext>
            </p:extLst>
          </p:nvPr>
        </p:nvGraphicFramePr>
        <p:xfrm>
          <a:off x="5047247" y="3310957"/>
          <a:ext cx="3259221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2" name="Equation" r:id="rId4" imgW="2692080" imgH="482400" progId="Equation.DSMT4">
                  <p:embed/>
                </p:oleObj>
              </mc:Choice>
              <mc:Fallback>
                <p:oleObj name="Equation" r:id="rId4" imgW="26920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47247" y="3310957"/>
                        <a:ext cx="3259221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12924" y="4958834"/>
            <a:ext cx="24669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Distance along </a:t>
            </a:r>
            <a:r>
              <a:rPr lang="en-US" dirty="0" err="1" smtClean="0"/>
              <a:t>flowpath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12925" y="2013466"/>
            <a:ext cx="237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First-order Decay Chain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72152" y="5717406"/>
            <a:ext cx="4831882" cy="375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Temporal changes map out to spatial zones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27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Non-ideal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816100"/>
            <a:ext cx="7569200" cy="43100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Preferred </a:t>
            </a:r>
            <a:r>
              <a:rPr lang="en-US" sz="2400" dirty="0" err="1" smtClean="0"/>
              <a:t>flowpaths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Incomplete contact of reactants, affect k1</a:t>
            </a:r>
          </a:p>
          <a:p>
            <a:pPr marL="0" indent="0">
              <a:buNone/>
            </a:pPr>
            <a:r>
              <a:rPr lang="en-US" sz="2400" dirty="0" smtClean="0"/>
              <a:t>Non-ideal interface,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Water, precipitates, longer diffusion time</a:t>
            </a:r>
          </a:p>
          <a:p>
            <a:pPr marL="0" indent="0">
              <a:buNone/>
            </a:pPr>
            <a:r>
              <a:rPr lang="en-US" sz="2400" dirty="0" smtClean="0"/>
              <a:t>Storage along tube without reaction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Matrix diffusion</a:t>
            </a:r>
          </a:p>
          <a:p>
            <a:pPr marL="0" indent="0">
              <a:buNone/>
            </a:pPr>
            <a:r>
              <a:rPr lang="en-US" sz="2400" dirty="0" smtClean="0"/>
              <a:t>Reactions alter flow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Precipitation, dissolution, biofilm</a:t>
            </a:r>
          </a:p>
          <a:p>
            <a:pPr marL="0" indent="0">
              <a:buNone/>
            </a:pPr>
            <a:r>
              <a:rPr lang="en-US" sz="2400" dirty="0" smtClean="0"/>
              <a:t>Result: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q, k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D change with time/space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297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084" y="127294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Case 2.  Reaction </a:t>
            </a:r>
            <a:r>
              <a:rPr lang="en-US" dirty="0" smtClean="0"/>
              <a:t>in mixed region</a:t>
            </a:r>
          </a:p>
          <a:p>
            <a:pPr marL="0" indent="0">
              <a:buNone/>
            </a:pPr>
            <a:r>
              <a:rPr lang="en-US" sz="2000" dirty="0" smtClean="0"/>
              <a:t>CSTR, Lake, Ocean, pore</a:t>
            </a:r>
            <a:endParaRPr lang="en-US" sz="2000" dirty="0"/>
          </a:p>
        </p:txBody>
      </p:sp>
      <p:sp>
        <p:nvSpPr>
          <p:cNvPr id="5" name="Cube 4"/>
          <p:cNvSpPr/>
          <p:nvPr/>
        </p:nvSpPr>
        <p:spPr>
          <a:xfrm>
            <a:off x="4483100" y="2349500"/>
            <a:ext cx="1409700" cy="1257300"/>
          </a:xfrm>
          <a:prstGeom prst="cube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708400" y="2724150"/>
            <a:ext cx="558800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108700" y="2590800"/>
            <a:ext cx="558800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08402452"/>
              </p:ext>
            </p:extLst>
          </p:nvPr>
        </p:nvGraphicFramePr>
        <p:xfrm>
          <a:off x="779463" y="3753863"/>
          <a:ext cx="3983037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6" name="Equation" r:id="rId3" imgW="2234880" imgH="1028520" progId="Equation.DSMT4">
                  <p:embed/>
                </p:oleObj>
              </mc:Choice>
              <mc:Fallback>
                <p:oleObj name="Equation" r:id="rId3" imgW="2234880" imgH="1028520" progId="Equation.DSMT4">
                  <p:embed/>
                  <p:pic>
                    <p:nvPicPr>
                      <p:cNvPr id="0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3" y="3753863"/>
                        <a:ext cx="3983037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3" y="2590800"/>
            <a:ext cx="1482725" cy="945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62500" y="3606800"/>
            <a:ext cx="124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62600" y="2793484"/>
            <a:ext cx="127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68300" y="149510"/>
            <a:ext cx="8229600" cy="1143000"/>
          </a:xfrm>
        </p:spPr>
        <p:txBody>
          <a:bodyPr/>
          <a:lstStyle/>
          <a:p>
            <a:r>
              <a:rPr lang="en-US" dirty="0" smtClean="0"/>
              <a:t>Idealized Conceptual Model</a:t>
            </a:r>
            <a:endParaRPr lang="en-US" dirty="0"/>
          </a:p>
        </p:txBody>
      </p:sp>
      <p:pic>
        <p:nvPicPr>
          <p:cNvPr id="38930" name="Picture 18" descr="File:Agitated vessel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980" y="1179629"/>
            <a:ext cx="2063095" cy="242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90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6398" y="4197235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reaction, </a:t>
            </a:r>
            <a:r>
              <a:rPr lang="en-US" i="1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=0, conservative tracer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9549730"/>
              </p:ext>
            </p:extLst>
          </p:nvPr>
        </p:nvGraphicFramePr>
        <p:xfrm>
          <a:off x="2203451" y="4845700"/>
          <a:ext cx="282575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1" name="Equation" r:id="rId3" imgW="1612800" imgH="482400" progId="Equation.DSMT4">
                  <p:embed/>
                </p:oleObj>
              </mc:Choice>
              <mc:Fallback>
                <p:oleObj name="Equation" r:id="rId3" imgW="1612800" imgH="482400" progId="Equation.DSMT4">
                  <p:embed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3451" y="4845700"/>
                        <a:ext cx="2825750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84512441"/>
              </p:ext>
            </p:extLst>
          </p:nvPr>
        </p:nvGraphicFramePr>
        <p:xfrm>
          <a:off x="4557713" y="2840038"/>
          <a:ext cx="3227387" cy="144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2" name="Equation" r:id="rId5" imgW="1841400" imgH="825480" progId="Equation.DSMT4">
                  <p:embed/>
                </p:oleObj>
              </mc:Choice>
              <mc:Fallback>
                <p:oleObj name="Equation" r:id="rId5" imgW="1841400" imgH="825480" progId="Equation.DSMT4">
                  <p:embed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713" y="2840038"/>
                        <a:ext cx="3227387" cy="144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300121"/>
            <a:ext cx="8229600" cy="1143000"/>
          </a:xfrm>
        </p:spPr>
        <p:txBody>
          <a:bodyPr/>
          <a:lstStyle/>
          <a:p>
            <a:r>
              <a:rPr lang="en-US" dirty="0" smtClean="0"/>
              <a:t>Reaction in a mixed region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948832018"/>
              </p:ext>
            </p:extLst>
          </p:nvPr>
        </p:nvGraphicFramePr>
        <p:xfrm>
          <a:off x="1607285" y="1588102"/>
          <a:ext cx="4940300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3" name="Equation" r:id="rId7" imgW="2819400" imgH="736600" progId="Equation.DSMT4">
                  <p:embed/>
                </p:oleObj>
              </mc:Choice>
              <mc:Fallback>
                <p:oleObj name="Equation" r:id="rId7" imgW="2819400" imgH="736600" progId="Equation.DSMT4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7285" y="1588102"/>
                        <a:ext cx="4940300" cy="129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75" name="Picture 3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513" y="230271"/>
            <a:ext cx="2066925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46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/>
          <p:cNvSpPr/>
          <p:nvPr/>
        </p:nvSpPr>
        <p:spPr>
          <a:xfrm>
            <a:off x="5667375" y="5297486"/>
            <a:ext cx="331788" cy="652463"/>
          </a:xfrm>
          <a:custGeom>
            <a:avLst/>
            <a:gdLst>
              <a:gd name="connsiteX0" fmla="*/ 0 w 266700"/>
              <a:gd name="connsiteY0" fmla="*/ 552450 h 568325"/>
              <a:gd name="connsiteX1" fmla="*/ 73025 w 266700"/>
              <a:gd name="connsiteY1" fmla="*/ 450850 h 568325"/>
              <a:gd name="connsiteX2" fmla="*/ 171450 w 266700"/>
              <a:gd name="connsiteY2" fmla="*/ 231775 h 568325"/>
              <a:gd name="connsiteX3" fmla="*/ 231775 w 266700"/>
              <a:gd name="connsiteY3" fmla="*/ 31750 h 568325"/>
              <a:gd name="connsiteX4" fmla="*/ 266700 w 266700"/>
              <a:gd name="connsiteY4" fmla="*/ 0 h 568325"/>
              <a:gd name="connsiteX5" fmla="*/ 254000 w 266700"/>
              <a:gd name="connsiteY5" fmla="*/ 568325 h 568325"/>
              <a:gd name="connsiteX6" fmla="*/ 0 w 266700"/>
              <a:gd name="connsiteY6" fmla="*/ 552450 h 568325"/>
              <a:gd name="connsiteX0" fmla="*/ 0 w 331788"/>
              <a:gd name="connsiteY0" fmla="*/ 639763 h 655638"/>
              <a:gd name="connsiteX1" fmla="*/ 73025 w 331788"/>
              <a:gd name="connsiteY1" fmla="*/ 538163 h 655638"/>
              <a:gd name="connsiteX2" fmla="*/ 171450 w 331788"/>
              <a:gd name="connsiteY2" fmla="*/ 319088 h 655638"/>
              <a:gd name="connsiteX3" fmla="*/ 231775 w 331788"/>
              <a:gd name="connsiteY3" fmla="*/ 119063 h 655638"/>
              <a:gd name="connsiteX4" fmla="*/ 331788 w 331788"/>
              <a:gd name="connsiteY4" fmla="*/ 0 h 655638"/>
              <a:gd name="connsiteX5" fmla="*/ 254000 w 331788"/>
              <a:gd name="connsiteY5" fmla="*/ 655638 h 655638"/>
              <a:gd name="connsiteX6" fmla="*/ 0 w 331788"/>
              <a:gd name="connsiteY6" fmla="*/ 639763 h 655638"/>
              <a:gd name="connsiteX0" fmla="*/ 0 w 331788"/>
              <a:gd name="connsiteY0" fmla="*/ 639763 h 652463"/>
              <a:gd name="connsiteX1" fmla="*/ 73025 w 331788"/>
              <a:gd name="connsiteY1" fmla="*/ 538163 h 652463"/>
              <a:gd name="connsiteX2" fmla="*/ 171450 w 331788"/>
              <a:gd name="connsiteY2" fmla="*/ 319088 h 652463"/>
              <a:gd name="connsiteX3" fmla="*/ 231775 w 331788"/>
              <a:gd name="connsiteY3" fmla="*/ 119063 h 652463"/>
              <a:gd name="connsiteX4" fmla="*/ 331788 w 331788"/>
              <a:gd name="connsiteY4" fmla="*/ 0 h 652463"/>
              <a:gd name="connsiteX5" fmla="*/ 330200 w 331788"/>
              <a:gd name="connsiteY5" fmla="*/ 652463 h 652463"/>
              <a:gd name="connsiteX6" fmla="*/ 0 w 331788"/>
              <a:gd name="connsiteY6" fmla="*/ 6397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788" h="652463">
                <a:moveTo>
                  <a:pt x="0" y="639763"/>
                </a:moveTo>
                <a:lnTo>
                  <a:pt x="73025" y="538163"/>
                </a:lnTo>
                <a:lnTo>
                  <a:pt x="171450" y="319088"/>
                </a:lnTo>
                <a:lnTo>
                  <a:pt x="231775" y="119063"/>
                </a:lnTo>
                <a:lnTo>
                  <a:pt x="331788" y="0"/>
                </a:lnTo>
                <a:cubicBezTo>
                  <a:pt x="331259" y="217488"/>
                  <a:pt x="330729" y="434975"/>
                  <a:pt x="330200" y="652463"/>
                </a:cubicBezTo>
                <a:lnTo>
                  <a:pt x="0" y="639763"/>
                </a:lnTo>
                <a:close/>
              </a:path>
            </a:pathLst>
          </a:custGeom>
          <a:solidFill>
            <a:srgbClr val="C0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662613" y="5237991"/>
            <a:ext cx="1658938" cy="731338"/>
          </a:xfrm>
          <a:custGeom>
            <a:avLst/>
            <a:gdLst>
              <a:gd name="connsiteX0" fmla="*/ 103722 w 1817823"/>
              <a:gd name="connsiteY0" fmla="*/ 699259 h 734116"/>
              <a:gd name="connsiteX1" fmla="*/ 186272 w 1817823"/>
              <a:gd name="connsiteY1" fmla="*/ 546859 h 734116"/>
              <a:gd name="connsiteX2" fmla="*/ 300572 w 1817823"/>
              <a:gd name="connsiteY2" fmla="*/ 261109 h 734116"/>
              <a:gd name="connsiteX3" fmla="*/ 395822 w 1817823"/>
              <a:gd name="connsiteY3" fmla="*/ 76959 h 734116"/>
              <a:gd name="connsiteX4" fmla="*/ 510122 w 1817823"/>
              <a:gd name="connsiteY4" fmla="*/ 13459 h 734116"/>
              <a:gd name="connsiteX5" fmla="*/ 618072 w 1817823"/>
              <a:gd name="connsiteY5" fmla="*/ 7109 h 734116"/>
              <a:gd name="connsiteX6" fmla="*/ 802222 w 1817823"/>
              <a:gd name="connsiteY6" fmla="*/ 96009 h 734116"/>
              <a:gd name="connsiteX7" fmla="*/ 948272 w 1817823"/>
              <a:gd name="connsiteY7" fmla="*/ 248409 h 734116"/>
              <a:gd name="connsiteX8" fmla="*/ 1094322 w 1817823"/>
              <a:gd name="connsiteY8" fmla="*/ 356359 h 734116"/>
              <a:gd name="connsiteX9" fmla="*/ 1265772 w 1817823"/>
              <a:gd name="connsiteY9" fmla="*/ 477009 h 734116"/>
              <a:gd name="connsiteX10" fmla="*/ 1449922 w 1817823"/>
              <a:gd name="connsiteY10" fmla="*/ 578609 h 734116"/>
              <a:gd name="connsiteX11" fmla="*/ 1754722 w 1817823"/>
              <a:gd name="connsiteY11" fmla="*/ 724659 h 734116"/>
              <a:gd name="connsiteX12" fmla="*/ 103722 w 1817823"/>
              <a:gd name="connsiteY12" fmla="*/ 699259 h 734116"/>
              <a:gd name="connsiteX0" fmla="*/ 103722 w 1817016"/>
              <a:gd name="connsiteY0" fmla="*/ 699259 h 733647"/>
              <a:gd name="connsiteX1" fmla="*/ 186272 w 1817016"/>
              <a:gd name="connsiteY1" fmla="*/ 546859 h 733647"/>
              <a:gd name="connsiteX2" fmla="*/ 300572 w 1817016"/>
              <a:gd name="connsiteY2" fmla="*/ 261109 h 733647"/>
              <a:gd name="connsiteX3" fmla="*/ 395822 w 1817016"/>
              <a:gd name="connsiteY3" fmla="*/ 76959 h 733647"/>
              <a:gd name="connsiteX4" fmla="*/ 510122 w 1817016"/>
              <a:gd name="connsiteY4" fmla="*/ 13459 h 733647"/>
              <a:gd name="connsiteX5" fmla="*/ 618072 w 1817016"/>
              <a:gd name="connsiteY5" fmla="*/ 7109 h 733647"/>
              <a:gd name="connsiteX6" fmla="*/ 802222 w 1817016"/>
              <a:gd name="connsiteY6" fmla="*/ 96009 h 733647"/>
              <a:gd name="connsiteX7" fmla="*/ 948272 w 1817016"/>
              <a:gd name="connsiteY7" fmla="*/ 248409 h 733647"/>
              <a:gd name="connsiteX8" fmla="*/ 1094322 w 1817016"/>
              <a:gd name="connsiteY8" fmla="*/ 356359 h 733647"/>
              <a:gd name="connsiteX9" fmla="*/ 1265772 w 1817016"/>
              <a:gd name="connsiteY9" fmla="*/ 477009 h 733647"/>
              <a:gd name="connsiteX10" fmla="*/ 1449922 w 1817016"/>
              <a:gd name="connsiteY10" fmla="*/ 578609 h 733647"/>
              <a:gd name="connsiteX11" fmla="*/ 1754722 w 1817016"/>
              <a:gd name="connsiteY11" fmla="*/ 724659 h 733647"/>
              <a:gd name="connsiteX12" fmla="*/ 103722 w 1817016"/>
              <a:gd name="connsiteY12" fmla="*/ 699259 h 733647"/>
              <a:gd name="connsiteX0" fmla="*/ 103722 w 1817016"/>
              <a:gd name="connsiteY0" fmla="*/ 699259 h 733647"/>
              <a:gd name="connsiteX1" fmla="*/ 186272 w 1817016"/>
              <a:gd name="connsiteY1" fmla="*/ 546859 h 733647"/>
              <a:gd name="connsiteX2" fmla="*/ 300572 w 1817016"/>
              <a:gd name="connsiteY2" fmla="*/ 261109 h 733647"/>
              <a:gd name="connsiteX3" fmla="*/ 395822 w 1817016"/>
              <a:gd name="connsiteY3" fmla="*/ 76959 h 733647"/>
              <a:gd name="connsiteX4" fmla="*/ 510122 w 1817016"/>
              <a:gd name="connsiteY4" fmla="*/ 13459 h 733647"/>
              <a:gd name="connsiteX5" fmla="*/ 618072 w 1817016"/>
              <a:gd name="connsiteY5" fmla="*/ 7109 h 733647"/>
              <a:gd name="connsiteX6" fmla="*/ 802222 w 1817016"/>
              <a:gd name="connsiteY6" fmla="*/ 96009 h 733647"/>
              <a:gd name="connsiteX7" fmla="*/ 948272 w 1817016"/>
              <a:gd name="connsiteY7" fmla="*/ 248409 h 733647"/>
              <a:gd name="connsiteX8" fmla="*/ 1094322 w 1817016"/>
              <a:gd name="connsiteY8" fmla="*/ 356359 h 733647"/>
              <a:gd name="connsiteX9" fmla="*/ 1265772 w 1817016"/>
              <a:gd name="connsiteY9" fmla="*/ 477009 h 733647"/>
              <a:gd name="connsiteX10" fmla="*/ 1449922 w 1817016"/>
              <a:gd name="connsiteY10" fmla="*/ 578609 h 733647"/>
              <a:gd name="connsiteX11" fmla="*/ 1754722 w 1817016"/>
              <a:gd name="connsiteY11" fmla="*/ 724659 h 733647"/>
              <a:gd name="connsiteX12" fmla="*/ 103722 w 1817016"/>
              <a:gd name="connsiteY12" fmla="*/ 699259 h 733647"/>
              <a:gd name="connsiteX0" fmla="*/ 103722 w 1817016"/>
              <a:gd name="connsiteY0" fmla="*/ 699259 h 733647"/>
              <a:gd name="connsiteX1" fmla="*/ 186272 w 1817016"/>
              <a:gd name="connsiteY1" fmla="*/ 546859 h 733647"/>
              <a:gd name="connsiteX2" fmla="*/ 300572 w 1817016"/>
              <a:gd name="connsiteY2" fmla="*/ 261109 h 733647"/>
              <a:gd name="connsiteX3" fmla="*/ 395822 w 1817016"/>
              <a:gd name="connsiteY3" fmla="*/ 76959 h 733647"/>
              <a:gd name="connsiteX4" fmla="*/ 510122 w 1817016"/>
              <a:gd name="connsiteY4" fmla="*/ 13459 h 733647"/>
              <a:gd name="connsiteX5" fmla="*/ 618072 w 1817016"/>
              <a:gd name="connsiteY5" fmla="*/ 7109 h 733647"/>
              <a:gd name="connsiteX6" fmla="*/ 802222 w 1817016"/>
              <a:gd name="connsiteY6" fmla="*/ 96009 h 733647"/>
              <a:gd name="connsiteX7" fmla="*/ 948272 w 1817016"/>
              <a:gd name="connsiteY7" fmla="*/ 248409 h 733647"/>
              <a:gd name="connsiteX8" fmla="*/ 1094322 w 1817016"/>
              <a:gd name="connsiteY8" fmla="*/ 356359 h 733647"/>
              <a:gd name="connsiteX9" fmla="*/ 1265772 w 1817016"/>
              <a:gd name="connsiteY9" fmla="*/ 477009 h 733647"/>
              <a:gd name="connsiteX10" fmla="*/ 1449922 w 1817016"/>
              <a:gd name="connsiteY10" fmla="*/ 578609 h 733647"/>
              <a:gd name="connsiteX11" fmla="*/ 1754722 w 1817016"/>
              <a:gd name="connsiteY11" fmla="*/ 724659 h 733647"/>
              <a:gd name="connsiteX12" fmla="*/ 103722 w 1817016"/>
              <a:gd name="connsiteY12" fmla="*/ 699259 h 733647"/>
              <a:gd name="connsiteX0" fmla="*/ 45783 w 1759077"/>
              <a:gd name="connsiteY0" fmla="*/ 699259 h 733647"/>
              <a:gd name="connsiteX1" fmla="*/ 128333 w 1759077"/>
              <a:gd name="connsiteY1" fmla="*/ 546859 h 733647"/>
              <a:gd name="connsiteX2" fmla="*/ 242633 w 1759077"/>
              <a:gd name="connsiteY2" fmla="*/ 261109 h 733647"/>
              <a:gd name="connsiteX3" fmla="*/ 337883 w 1759077"/>
              <a:gd name="connsiteY3" fmla="*/ 76959 h 733647"/>
              <a:gd name="connsiteX4" fmla="*/ 452183 w 1759077"/>
              <a:gd name="connsiteY4" fmla="*/ 13459 h 733647"/>
              <a:gd name="connsiteX5" fmla="*/ 560133 w 1759077"/>
              <a:gd name="connsiteY5" fmla="*/ 7109 h 733647"/>
              <a:gd name="connsiteX6" fmla="*/ 744283 w 1759077"/>
              <a:gd name="connsiteY6" fmla="*/ 96009 h 733647"/>
              <a:gd name="connsiteX7" fmla="*/ 890333 w 1759077"/>
              <a:gd name="connsiteY7" fmla="*/ 248409 h 733647"/>
              <a:gd name="connsiteX8" fmla="*/ 1036383 w 1759077"/>
              <a:gd name="connsiteY8" fmla="*/ 356359 h 733647"/>
              <a:gd name="connsiteX9" fmla="*/ 1207833 w 1759077"/>
              <a:gd name="connsiteY9" fmla="*/ 477009 h 733647"/>
              <a:gd name="connsiteX10" fmla="*/ 1391983 w 1759077"/>
              <a:gd name="connsiteY10" fmla="*/ 578609 h 733647"/>
              <a:gd name="connsiteX11" fmla="*/ 1696783 w 1759077"/>
              <a:gd name="connsiteY11" fmla="*/ 724659 h 733647"/>
              <a:gd name="connsiteX12" fmla="*/ 45783 w 1759077"/>
              <a:gd name="connsiteY12" fmla="*/ 699259 h 733647"/>
              <a:gd name="connsiteX0" fmla="*/ 45783 w 1759077"/>
              <a:gd name="connsiteY0" fmla="*/ 699259 h 733647"/>
              <a:gd name="connsiteX1" fmla="*/ 128333 w 1759077"/>
              <a:gd name="connsiteY1" fmla="*/ 546859 h 733647"/>
              <a:gd name="connsiteX2" fmla="*/ 242633 w 1759077"/>
              <a:gd name="connsiteY2" fmla="*/ 261109 h 733647"/>
              <a:gd name="connsiteX3" fmla="*/ 337883 w 1759077"/>
              <a:gd name="connsiteY3" fmla="*/ 76959 h 733647"/>
              <a:gd name="connsiteX4" fmla="*/ 452183 w 1759077"/>
              <a:gd name="connsiteY4" fmla="*/ 13459 h 733647"/>
              <a:gd name="connsiteX5" fmla="*/ 560133 w 1759077"/>
              <a:gd name="connsiteY5" fmla="*/ 7109 h 733647"/>
              <a:gd name="connsiteX6" fmla="*/ 744283 w 1759077"/>
              <a:gd name="connsiteY6" fmla="*/ 96009 h 733647"/>
              <a:gd name="connsiteX7" fmla="*/ 890333 w 1759077"/>
              <a:gd name="connsiteY7" fmla="*/ 248409 h 733647"/>
              <a:gd name="connsiteX8" fmla="*/ 1036383 w 1759077"/>
              <a:gd name="connsiteY8" fmla="*/ 356359 h 733647"/>
              <a:gd name="connsiteX9" fmla="*/ 1207833 w 1759077"/>
              <a:gd name="connsiteY9" fmla="*/ 477009 h 733647"/>
              <a:gd name="connsiteX10" fmla="*/ 1391983 w 1759077"/>
              <a:gd name="connsiteY10" fmla="*/ 578609 h 733647"/>
              <a:gd name="connsiteX11" fmla="*/ 1696783 w 1759077"/>
              <a:gd name="connsiteY11" fmla="*/ 724659 h 733647"/>
              <a:gd name="connsiteX12" fmla="*/ 45783 w 1759077"/>
              <a:gd name="connsiteY12" fmla="*/ 699259 h 733647"/>
              <a:gd name="connsiteX0" fmla="*/ 45783 w 1759077"/>
              <a:gd name="connsiteY0" fmla="*/ 699259 h 733647"/>
              <a:gd name="connsiteX1" fmla="*/ 128333 w 1759077"/>
              <a:gd name="connsiteY1" fmla="*/ 546859 h 733647"/>
              <a:gd name="connsiteX2" fmla="*/ 242633 w 1759077"/>
              <a:gd name="connsiteY2" fmla="*/ 261109 h 733647"/>
              <a:gd name="connsiteX3" fmla="*/ 337883 w 1759077"/>
              <a:gd name="connsiteY3" fmla="*/ 76959 h 733647"/>
              <a:gd name="connsiteX4" fmla="*/ 452183 w 1759077"/>
              <a:gd name="connsiteY4" fmla="*/ 13459 h 733647"/>
              <a:gd name="connsiteX5" fmla="*/ 560133 w 1759077"/>
              <a:gd name="connsiteY5" fmla="*/ 7109 h 733647"/>
              <a:gd name="connsiteX6" fmla="*/ 744283 w 1759077"/>
              <a:gd name="connsiteY6" fmla="*/ 96009 h 733647"/>
              <a:gd name="connsiteX7" fmla="*/ 890333 w 1759077"/>
              <a:gd name="connsiteY7" fmla="*/ 248409 h 733647"/>
              <a:gd name="connsiteX8" fmla="*/ 1036383 w 1759077"/>
              <a:gd name="connsiteY8" fmla="*/ 356359 h 733647"/>
              <a:gd name="connsiteX9" fmla="*/ 1207833 w 1759077"/>
              <a:gd name="connsiteY9" fmla="*/ 477009 h 733647"/>
              <a:gd name="connsiteX10" fmla="*/ 1391983 w 1759077"/>
              <a:gd name="connsiteY10" fmla="*/ 578609 h 733647"/>
              <a:gd name="connsiteX11" fmla="*/ 1696783 w 1759077"/>
              <a:gd name="connsiteY11" fmla="*/ 724659 h 733647"/>
              <a:gd name="connsiteX12" fmla="*/ 45783 w 1759077"/>
              <a:gd name="connsiteY12" fmla="*/ 699259 h 733647"/>
              <a:gd name="connsiteX0" fmla="*/ 45783 w 1696783"/>
              <a:gd name="connsiteY0" fmla="*/ 699259 h 733647"/>
              <a:gd name="connsiteX1" fmla="*/ 128333 w 1696783"/>
              <a:gd name="connsiteY1" fmla="*/ 546859 h 733647"/>
              <a:gd name="connsiteX2" fmla="*/ 242633 w 1696783"/>
              <a:gd name="connsiteY2" fmla="*/ 261109 h 733647"/>
              <a:gd name="connsiteX3" fmla="*/ 337883 w 1696783"/>
              <a:gd name="connsiteY3" fmla="*/ 76959 h 733647"/>
              <a:gd name="connsiteX4" fmla="*/ 452183 w 1696783"/>
              <a:gd name="connsiteY4" fmla="*/ 13459 h 733647"/>
              <a:gd name="connsiteX5" fmla="*/ 560133 w 1696783"/>
              <a:gd name="connsiteY5" fmla="*/ 7109 h 733647"/>
              <a:gd name="connsiteX6" fmla="*/ 744283 w 1696783"/>
              <a:gd name="connsiteY6" fmla="*/ 96009 h 733647"/>
              <a:gd name="connsiteX7" fmla="*/ 890333 w 1696783"/>
              <a:gd name="connsiteY7" fmla="*/ 248409 h 733647"/>
              <a:gd name="connsiteX8" fmla="*/ 1036383 w 1696783"/>
              <a:gd name="connsiteY8" fmla="*/ 356359 h 733647"/>
              <a:gd name="connsiteX9" fmla="*/ 1207833 w 1696783"/>
              <a:gd name="connsiteY9" fmla="*/ 477009 h 733647"/>
              <a:gd name="connsiteX10" fmla="*/ 1391983 w 1696783"/>
              <a:gd name="connsiteY10" fmla="*/ 578609 h 733647"/>
              <a:gd name="connsiteX11" fmla="*/ 1696783 w 1696783"/>
              <a:gd name="connsiteY11" fmla="*/ 724659 h 733647"/>
              <a:gd name="connsiteX12" fmla="*/ 45783 w 1696783"/>
              <a:gd name="connsiteY12" fmla="*/ 699259 h 733647"/>
              <a:gd name="connsiteX0" fmla="*/ 46466 w 1692704"/>
              <a:gd name="connsiteY0" fmla="*/ 711959 h 737438"/>
              <a:gd name="connsiteX1" fmla="*/ 124254 w 1692704"/>
              <a:gd name="connsiteY1" fmla="*/ 546859 h 737438"/>
              <a:gd name="connsiteX2" fmla="*/ 238554 w 1692704"/>
              <a:gd name="connsiteY2" fmla="*/ 261109 h 737438"/>
              <a:gd name="connsiteX3" fmla="*/ 333804 w 1692704"/>
              <a:gd name="connsiteY3" fmla="*/ 76959 h 737438"/>
              <a:gd name="connsiteX4" fmla="*/ 448104 w 1692704"/>
              <a:gd name="connsiteY4" fmla="*/ 13459 h 737438"/>
              <a:gd name="connsiteX5" fmla="*/ 556054 w 1692704"/>
              <a:gd name="connsiteY5" fmla="*/ 7109 h 737438"/>
              <a:gd name="connsiteX6" fmla="*/ 740204 w 1692704"/>
              <a:gd name="connsiteY6" fmla="*/ 96009 h 737438"/>
              <a:gd name="connsiteX7" fmla="*/ 886254 w 1692704"/>
              <a:gd name="connsiteY7" fmla="*/ 248409 h 737438"/>
              <a:gd name="connsiteX8" fmla="*/ 1032304 w 1692704"/>
              <a:gd name="connsiteY8" fmla="*/ 356359 h 737438"/>
              <a:gd name="connsiteX9" fmla="*/ 1203754 w 1692704"/>
              <a:gd name="connsiteY9" fmla="*/ 477009 h 737438"/>
              <a:gd name="connsiteX10" fmla="*/ 1387904 w 1692704"/>
              <a:gd name="connsiteY10" fmla="*/ 578609 h 737438"/>
              <a:gd name="connsiteX11" fmla="*/ 1692704 w 1692704"/>
              <a:gd name="connsiteY11" fmla="*/ 724659 h 737438"/>
              <a:gd name="connsiteX12" fmla="*/ 46466 w 1692704"/>
              <a:gd name="connsiteY12" fmla="*/ 711959 h 737438"/>
              <a:gd name="connsiteX0" fmla="*/ 46466 w 1692704"/>
              <a:gd name="connsiteY0" fmla="*/ 711959 h 737438"/>
              <a:gd name="connsiteX1" fmla="*/ 124254 w 1692704"/>
              <a:gd name="connsiteY1" fmla="*/ 546859 h 737438"/>
              <a:gd name="connsiteX2" fmla="*/ 238554 w 1692704"/>
              <a:gd name="connsiteY2" fmla="*/ 261109 h 737438"/>
              <a:gd name="connsiteX3" fmla="*/ 333804 w 1692704"/>
              <a:gd name="connsiteY3" fmla="*/ 76959 h 737438"/>
              <a:gd name="connsiteX4" fmla="*/ 448104 w 1692704"/>
              <a:gd name="connsiteY4" fmla="*/ 13459 h 737438"/>
              <a:gd name="connsiteX5" fmla="*/ 556054 w 1692704"/>
              <a:gd name="connsiteY5" fmla="*/ 7109 h 737438"/>
              <a:gd name="connsiteX6" fmla="*/ 740204 w 1692704"/>
              <a:gd name="connsiteY6" fmla="*/ 96009 h 737438"/>
              <a:gd name="connsiteX7" fmla="*/ 886254 w 1692704"/>
              <a:gd name="connsiteY7" fmla="*/ 248409 h 737438"/>
              <a:gd name="connsiteX8" fmla="*/ 1032304 w 1692704"/>
              <a:gd name="connsiteY8" fmla="*/ 356359 h 737438"/>
              <a:gd name="connsiteX9" fmla="*/ 1203754 w 1692704"/>
              <a:gd name="connsiteY9" fmla="*/ 477009 h 737438"/>
              <a:gd name="connsiteX10" fmla="*/ 1387904 w 1692704"/>
              <a:gd name="connsiteY10" fmla="*/ 578609 h 737438"/>
              <a:gd name="connsiteX11" fmla="*/ 1692704 w 1692704"/>
              <a:gd name="connsiteY11" fmla="*/ 724659 h 737438"/>
              <a:gd name="connsiteX12" fmla="*/ 46466 w 1692704"/>
              <a:gd name="connsiteY12" fmla="*/ 711959 h 737438"/>
              <a:gd name="connsiteX0" fmla="*/ 44687 w 1703625"/>
              <a:gd name="connsiteY0" fmla="*/ 713546 h 738061"/>
              <a:gd name="connsiteX1" fmla="*/ 135175 w 1703625"/>
              <a:gd name="connsiteY1" fmla="*/ 546859 h 738061"/>
              <a:gd name="connsiteX2" fmla="*/ 249475 w 1703625"/>
              <a:gd name="connsiteY2" fmla="*/ 261109 h 738061"/>
              <a:gd name="connsiteX3" fmla="*/ 344725 w 1703625"/>
              <a:gd name="connsiteY3" fmla="*/ 76959 h 738061"/>
              <a:gd name="connsiteX4" fmla="*/ 459025 w 1703625"/>
              <a:gd name="connsiteY4" fmla="*/ 13459 h 738061"/>
              <a:gd name="connsiteX5" fmla="*/ 566975 w 1703625"/>
              <a:gd name="connsiteY5" fmla="*/ 7109 h 738061"/>
              <a:gd name="connsiteX6" fmla="*/ 751125 w 1703625"/>
              <a:gd name="connsiteY6" fmla="*/ 96009 h 738061"/>
              <a:gd name="connsiteX7" fmla="*/ 897175 w 1703625"/>
              <a:gd name="connsiteY7" fmla="*/ 248409 h 738061"/>
              <a:gd name="connsiteX8" fmla="*/ 1043225 w 1703625"/>
              <a:gd name="connsiteY8" fmla="*/ 356359 h 738061"/>
              <a:gd name="connsiteX9" fmla="*/ 1214675 w 1703625"/>
              <a:gd name="connsiteY9" fmla="*/ 477009 h 738061"/>
              <a:gd name="connsiteX10" fmla="*/ 1398825 w 1703625"/>
              <a:gd name="connsiteY10" fmla="*/ 578609 h 738061"/>
              <a:gd name="connsiteX11" fmla="*/ 1703625 w 1703625"/>
              <a:gd name="connsiteY11" fmla="*/ 724659 h 738061"/>
              <a:gd name="connsiteX12" fmla="*/ 44687 w 1703625"/>
              <a:gd name="connsiteY12" fmla="*/ 713546 h 738061"/>
              <a:gd name="connsiteX0" fmla="*/ 0 w 1658938"/>
              <a:gd name="connsiteY0" fmla="*/ 713546 h 738061"/>
              <a:gd name="connsiteX1" fmla="*/ 90488 w 1658938"/>
              <a:gd name="connsiteY1" fmla="*/ 546859 h 738061"/>
              <a:gd name="connsiteX2" fmla="*/ 204788 w 1658938"/>
              <a:gd name="connsiteY2" fmla="*/ 261109 h 738061"/>
              <a:gd name="connsiteX3" fmla="*/ 300038 w 1658938"/>
              <a:gd name="connsiteY3" fmla="*/ 76959 h 738061"/>
              <a:gd name="connsiteX4" fmla="*/ 414338 w 1658938"/>
              <a:gd name="connsiteY4" fmla="*/ 13459 h 738061"/>
              <a:gd name="connsiteX5" fmla="*/ 522288 w 1658938"/>
              <a:gd name="connsiteY5" fmla="*/ 7109 h 738061"/>
              <a:gd name="connsiteX6" fmla="*/ 706438 w 1658938"/>
              <a:gd name="connsiteY6" fmla="*/ 96009 h 738061"/>
              <a:gd name="connsiteX7" fmla="*/ 852488 w 1658938"/>
              <a:gd name="connsiteY7" fmla="*/ 248409 h 738061"/>
              <a:gd name="connsiteX8" fmla="*/ 998538 w 1658938"/>
              <a:gd name="connsiteY8" fmla="*/ 356359 h 738061"/>
              <a:gd name="connsiteX9" fmla="*/ 1169988 w 1658938"/>
              <a:gd name="connsiteY9" fmla="*/ 477009 h 738061"/>
              <a:gd name="connsiteX10" fmla="*/ 1354138 w 1658938"/>
              <a:gd name="connsiteY10" fmla="*/ 578609 h 738061"/>
              <a:gd name="connsiteX11" fmla="*/ 1658938 w 1658938"/>
              <a:gd name="connsiteY11" fmla="*/ 724659 h 738061"/>
              <a:gd name="connsiteX12" fmla="*/ 0 w 1658938"/>
              <a:gd name="connsiteY12" fmla="*/ 713546 h 738061"/>
              <a:gd name="connsiteX0" fmla="*/ 0 w 1658938"/>
              <a:gd name="connsiteY0" fmla="*/ 713546 h 731338"/>
              <a:gd name="connsiteX1" fmla="*/ 90488 w 1658938"/>
              <a:gd name="connsiteY1" fmla="*/ 546859 h 731338"/>
              <a:gd name="connsiteX2" fmla="*/ 204788 w 1658938"/>
              <a:gd name="connsiteY2" fmla="*/ 261109 h 731338"/>
              <a:gd name="connsiteX3" fmla="*/ 300038 w 1658938"/>
              <a:gd name="connsiteY3" fmla="*/ 76959 h 731338"/>
              <a:gd name="connsiteX4" fmla="*/ 414338 w 1658938"/>
              <a:gd name="connsiteY4" fmla="*/ 13459 h 731338"/>
              <a:gd name="connsiteX5" fmla="*/ 522288 w 1658938"/>
              <a:gd name="connsiteY5" fmla="*/ 7109 h 731338"/>
              <a:gd name="connsiteX6" fmla="*/ 706438 w 1658938"/>
              <a:gd name="connsiteY6" fmla="*/ 96009 h 731338"/>
              <a:gd name="connsiteX7" fmla="*/ 852488 w 1658938"/>
              <a:gd name="connsiteY7" fmla="*/ 248409 h 731338"/>
              <a:gd name="connsiteX8" fmla="*/ 998538 w 1658938"/>
              <a:gd name="connsiteY8" fmla="*/ 356359 h 731338"/>
              <a:gd name="connsiteX9" fmla="*/ 1169988 w 1658938"/>
              <a:gd name="connsiteY9" fmla="*/ 477009 h 731338"/>
              <a:gd name="connsiteX10" fmla="*/ 1354138 w 1658938"/>
              <a:gd name="connsiteY10" fmla="*/ 578609 h 731338"/>
              <a:gd name="connsiteX11" fmla="*/ 1658938 w 1658938"/>
              <a:gd name="connsiteY11" fmla="*/ 724659 h 731338"/>
              <a:gd name="connsiteX12" fmla="*/ 0 w 1658938"/>
              <a:gd name="connsiteY12" fmla="*/ 713546 h 73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8938" h="731338">
                <a:moveTo>
                  <a:pt x="0" y="713546"/>
                </a:moveTo>
                <a:cubicBezTo>
                  <a:pt x="73554" y="593426"/>
                  <a:pt x="56357" y="622265"/>
                  <a:pt x="90488" y="546859"/>
                </a:cubicBezTo>
                <a:cubicBezTo>
                  <a:pt x="124619" y="471453"/>
                  <a:pt x="169863" y="339426"/>
                  <a:pt x="204788" y="261109"/>
                </a:cubicBezTo>
                <a:cubicBezTo>
                  <a:pt x="239713" y="182792"/>
                  <a:pt x="265113" y="118234"/>
                  <a:pt x="300038" y="76959"/>
                </a:cubicBezTo>
                <a:cubicBezTo>
                  <a:pt x="334963" y="35684"/>
                  <a:pt x="377296" y="25101"/>
                  <a:pt x="414338" y="13459"/>
                </a:cubicBezTo>
                <a:cubicBezTo>
                  <a:pt x="451380" y="1817"/>
                  <a:pt x="473605" y="-6649"/>
                  <a:pt x="522288" y="7109"/>
                </a:cubicBezTo>
                <a:cubicBezTo>
                  <a:pt x="570971" y="20867"/>
                  <a:pt x="651405" y="55792"/>
                  <a:pt x="706438" y="96009"/>
                </a:cubicBezTo>
                <a:cubicBezTo>
                  <a:pt x="761471" y="136226"/>
                  <a:pt x="803805" y="205017"/>
                  <a:pt x="852488" y="248409"/>
                </a:cubicBezTo>
                <a:cubicBezTo>
                  <a:pt x="901171" y="291801"/>
                  <a:pt x="945621" y="318259"/>
                  <a:pt x="998538" y="356359"/>
                </a:cubicBezTo>
                <a:cubicBezTo>
                  <a:pt x="1051455" y="394459"/>
                  <a:pt x="1110721" y="439967"/>
                  <a:pt x="1169988" y="477009"/>
                </a:cubicBezTo>
                <a:cubicBezTo>
                  <a:pt x="1229255" y="514051"/>
                  <a:pt x="1272646" y="537334"/>
                  <a:pt x="1354138" y="578609"/>
                </a:cubicBezTo>
                <a:cubicBezTo>
                  <a:pt x="1435630" y="619884"/>
                  <a:pt x="1465792" y="641051"/>
                  <a:pt x="1658938" y="724659"/>
                </a:cubicBezTo>
                <a:cubicBezTo>
                  <a:pt x="1434571" y="744767"/>
                  <a:pt x="280458" y="713016"/>
                  <a:pt x="0" y="713546"/>
                </a:cubicBezTo>
                <a:close/>
              </a:path>
            </a:pathLst>
          </a:cu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1507" y="239066"/>
            <a:ext cx="8229600" cy="1143000"/>
          </a:xfrm>
        </p:spPr>
        <p:txBody>
          <a:bodyPr/>
          <a:lstStyle/>
          <a:p>
            <a:r>
              <a:rPr lang="en-US" sz="3600" dirty="0" smtClean="0"/>
              <a:t>Residence Time Distribution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Pulse tracer test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572773"/>
              </p:ext>
            </p:extLst>
          </p:nvPr>
        </p:nvGraphicFramePr>
        <p:xfrm>
          <a:off x="981075" y="1682750"/>
          <a:ext cx="3225800" cy="445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2" name="Equation" r:id="rId4" imgW="2971800" imgH="4101840" progId="Equation.DSMT4">
                  <p:embed/>
                </p:oleObj>
              </mc:Choice>
              <mc:Fallback>
                <p:oleObj name="Equation" r:id="rId4" imgW="2971800" imgH="4101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1075" y="1682750"/>
                        <a:ext cx="3225800" cy="4452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9"/>
          <p:cNvSpPr/>
          <p:nvPr/>
        </p:nvSpPr>
        <p:spPr>
          <a:xfrm>
            <a:off x="5219700" y="1663700"/>
            <a:ext cx="2273300" cy="1219200"/>
          </a:xfrm>
          <a:custGeom>
            <a:avLst/>
            <a:gdLst>
              <a:gd name="connsiteX0" fmla="*/ 12700 w 2273300"/>
              <a:gd name="connsiteY0" fmla="*/ 0 h 1219200"/>
              <a:gd name="connsiteX1" fmla="*/ 0 w 2273300"/>
              <a:gd name="connsiteY1" fmla="*/ 1193800 h 1219200"/>
              <a:gd name="connsiteX2" fmla="*/ 2273300 w 2273300"/>
              <a:gd name="connsiteY2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3300" h="1219200">
                <a:moveTo>
                  <a:pt x="12700" y="0"/>
                </a:moveTo>
                <a:lnTo>
                  <a:pt x="0" y="1193800"/>
                </a:lnTo>
                <a:lnTo>
                  <a:pt x="2273300" y="1219200"/>
                </a:lnTo>
              </a:path>
            </a:pathLst>
          </a:custGeom>
          <a:noFill/>
          <a:ln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61000" y="1825325"/>
            <a:ext cx="45719" cy="1028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743450" y="2019299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C</a:t>
            </a:r>
            <a:r>
              <a:rPr lang="en-US" sz="2400" baseline="-25000" dirty="0" err="1" smtClean="0"/>
              <a:t>in</a:t>
            </a:r>
            <a:endParaRPr lang="en-US" sz="24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7581900" y="2781300"/>
            <a:ext cx="63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9" name="Freeform 18"/>
          <p:cNvSpPr/>
          <p:nvPr/>
        </p:nvSpPr>
        <p:spPr>
          <a:xfrm>
            <a:off x="5219700" y="3303032"/>
            <a:ext cx="2273300" cy="1219200"/>
          </a:xfrm>
          <a:custGeom>
            <a:avLst/>
            <a:gdLst>
              <a:gd name="connsiteX0" fmla="*/ 12700 w 2273300"/>
              <a:gd name="connsiteY0" fmla="*/ 0 h 1219200"/>
              <a:gd name="connsiteX1" fmla="*/ 0 w 2273300"/>
              <a:gd name="connsiteY1" fmla="*/ 1193800 h 1219200"/>
              <a:gd name="connsiteX2" fmla="*/ 2273300 w 2273300"/>
              <a:gd name="connsiteY2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3300" h="1219200">
                <a:moveTo>
                  <a:pt x="12700" y="0"/>
                </a:moveTo>
                <a:lnTo>
                  <a:pt x="0" y="1193800"/>
                </a:lnTo>
                <a:lnTo>
                  <a:pt x="2273300" y="1219200"/>
                </a:lnTo>
              </a:path>
            </a:pathLst>
          </a:custGeom>
          <a:noFill/>
          <a:ln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554219" y="3681799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C</a:t>
            </a:r>
            <a:r>
              <a:rPr lang="en-US" dirty="0" err="1"/>
              <a:t>out</a:t>
            </a:r>
            <a:endParaRPr lang="en-US" sz="24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7581900" y="4420632"/>
            <a:ext cx="63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2" name="Freeform 21"/>
          <p:cNvSpPr/>
          <p:nvPr/>
        </p:nvSpPr>
        <p:spPr>
          <a:xfrm>
            <a:off x="5670550" y="3797335"/>
            <a:ext cx="1670050" cy="724897"/>
          </a:xfrm>
          <a:custGeom>
            <a:avLst/>
            <a:gdLst>
              <a:gd name="connsiteX0" fmla="*/ 0 w 1511300"/>
              <a:gd name="connsiteY0" fmla="*/ 317816 h 368616"/>
              <a:gd name="connsiteX1" fmla="*/ 571500 w 1511300"/>
              <a:gd name="connsiteY1" fmla="*/ 316 h 368616"/>
              <a:gd name="connsiteX2" fmla="*/ 1511300 w 1511300"/>
              <a:gd name="connsiteY2" fmla="*/ 368616 h 368616"/>
              <a:gd name="connsiteX0" fmla="*/ 0 w 1511300"/>
              <a:gd name="connsiteY0" fmla="*/ 317816 h 368616"/>
              <a:gd name="connsiteX1" fmla="*/ 571500 w 1511300"/>
              <a:gd name="connsiteY1" fmla="*/ 316 h 368616"/>
              <a:gd name="connsiteX2" fmla="*/ 1511300 w 1511300"/>
              <a:gd name="connsiteY2" fmla="*/ 368616 h 368616"/>
              <a:gd name="connsiteX0" fmla="*/ 0 w 1295400"/>
              <a:gd name="connsiteY0" fmla="*/ 330370 h 368470"/>
              <a:gd name="connsiteX1" fmla="*/ 355600 w 1295400"/>
              <a:gd name="connsiteY1" fmla="*/ 170 h 368470"/>
              <a:gd name="connsiteX2" fmla="*/ 1295400 w 1295400"/>
              <a:gd name="connsiteY2" fmla="*/ 368470 h 368470"/>
              <a:gd name="connsiteX0" fmla="*/ 0 w 1315406"/>
              <a:gd name="connsiteY0" fmla="*/ 351332 h 368452"/>
              <a:gd name="connsiteX1" fmla="*/ 375606 w 1315406"/>
              <a:gd name="connsiteY1" fmla="*/ 152 h 368452"/>
              <a:gd name="connsiteX2" fmla="*/ 1315406 w 1315406"/>
              <a:gd name="connsiteY2" fmla="*/ 368452 h 3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5406" h="368452">
                <a:moveTo>
                  <a:pt x="0" y="351332"/>
                </a:moveTo>
                <a:cubicBezTo>
                  <a:pt x="159808" y="188348"/>
                  <a:pt x="159706" y="-6198"/>
                  <a:pt x="375606" y="152"/>
                </a:cubicBezTo>
                <a:cubicBezTo>
                  <a:pt x="591506" y="6502"/>
                  <a:pt x="615847" y="188535"/>
                  <a:pt x="1315406" y="36845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219700" y="4752896"/>
            <a:ext cx="2273300" cy="1219200"/>
          </a:xfrm>
          <a:custGeom>
            <a:avLst/>
            <a:gdLst>
              <a:gd name="connsiteX0" fmla="*/ 12700 w 2273300"/>
              <a:gd name="connsiteY0" fmla="*/ 0 h 1219200"/>
              <a:gd name="connsiteX1" fmla="*/ 0 w 2273300"/>
              <a:gd name="connsiteY1" fmla="*/ 1193800 h 1219200"/>
              <a:gd name="connsiteX2" fmla="*/ 2273300 w 2273300"/>
              <a:gd name="connsiteY2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3300" h="1219200">
                <a:moveTo>
                  <a:pt x="12700" y="0"/>
                </a:moveTo>
                <a:lnTo>
                  <a:pt x="0" y="1193800"/>
                </a:lnTo>
                <a:lnTo>
                  <a:pt x="2273300" y="1219200"/>
                </a:lnTo>
              </a:path>
            </a:pathLst>
          </a:custGeom>
          <a:noFill/>
          <a:ln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71719" y="5115193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E</a:t>
            </a:r>
            <a:endParaRPr lang="en-US" sz="24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7581900" y="5870496"/>
            <a:ext cx="63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5668962" y="5247209"/>
            <a:ext cx="1671637" cy="724887"/>
          </a:xfrm>
          <a:custGeom>
            <a:avLst/>
            <a:gdLst>
              <a:gd name="connsiteX0" fmla="*/ 0 w 1511300"/>
              <a:gd name="connsiteY0" fmla="*/ 317816 h 368616"/>
              <a:gd name="connsiteX1" fmla="*/ 571500 w 1511300"/>
              <a:gd name="connsiteY1" fmla="*/ 316 h 368616"/>
              <a:gd name="connsiteX2" fmla="*/ 1511300 w 1511300"/>
              <a:gd name="connsiteY2" fmla="*/ 368616 h 368616"/>
              <a:gd name="connsiteX0" fmla="*/ 0 w 1511300"/>
              <a:gd name="connsiteY0" fmla="*/ 317816 h 368616"/>
              <a:gd name="connsiteX1" fmla="*/ 571500 w 1511300"/>
              <a:gd name="connsiteY1" fmla="*/ 316 h 368616"/>
              <a:gd name="connsiteX2" fmla="*/ 1511300 w 1511300"/>
              <a:gd name="connsiteY2" fmla="*/ 368616 h 368616"/>
              <a:gd name="connsiteX0" fmla="*/ 0 w 1295400"/>
              <a:gd name="connsiteY0" fmla="*/ 330370 h 368470"/>
              <a:gd name="connsiteX1" fmla="*/ 355600 w 1295400"/>
              <a:gd name="connsiteY1" fmla="*/ 170 h 368470"/>
              <a:gd name="connsiteX2" fmla="*/ 1295400 w 1295400"/>
              <a:gd name="connsiteY2" fmla="*/ 368470 h 368470"/>
              <a:gd name="connsiteX0" fmla="*/ 0 w 1316656"/>
              <a:gd name="connsiteY0" fmla="*/ 352944 h 368451"/>
              <a:gd name="connsiteX1" fmla="*/ 376856 w 1316656"/>
              <a:gd name="connsiteY1" fmla="*/ 151 h 368451"/>
              <a:gd name="connsiteX2" fmla="*/ 1316656 w 1316656"/>
              <a:gd name="connsiteY2" fmla="*/ 368451 h 368451"/>
              <a:gd name="connsiteX0" fmla="*/ 0 w 1316656"/>
              <a:gd name="connsiteY0" fmla="*/ 352940 h 368447"/>
              <a:gd name="connsiteX1" fmla="*/ 376856 w 1316656"/>
              <a:gd name="connsiteY1" fmla="*/ 147 h 368447"/>
              <a:gd name="connsiteX2" fmla="*/ 1316656 w 1316656"/>
              <a:gd name="connsiteY2" fmla="*/ 368447 h 36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6656" h="368447">
                <a:moveTo>
                  <a:pt x="0" y="352940"/>
                </a:moveTo>
                <a:cubicBezTo>
                  <a:pt x="167311" y="194798"/>
                  <a:pt x="160956" y="-6203"/>
                  <a:pt x="376856" y="147"/>
                </a:cubicBezTo>
                <a:cubicBezTo>
                  <a:pt x="592756" y="6497"/>
                  <a:pt x="617097" y="188530"/>
                  <a:pt x="1316656" y="36844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34075" y="5562600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A=1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06719" y="5975708"/>
            <a:ext cx="92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   a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5656263" y="5954713"/>
            <a:ext cx="1587" cy="50800"/>
          </a:xfrm>
          <a:custGeom>
            <a:avLst/>
            <a:gdLst>
              <a:gd name="connsiteX0" fmla="*/ 1587 w 1587"/>
              <a:gd name="connsiteY0" fmla="*/ 0 h 50800"/>
              <a:gd name="connsiteX1" fmla="*/ 0 w 1587"/>
              <a:gd name="connsiteY1" fmla="*/ 5080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87" h="50800">
                <a:moveTo>
                  <a:pt x="1587" y="0"/>
                </a:moveTo>
                <a:lnTo>
                  <a:pt x="0" y="508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5997576" y="5958217"/>
            <a:ext cx="1587" cy="50800"/>
          </a:xfrm>
          <a:custGeom>
            <a:avLst/>
            <a:gdLst>
              <a:gd name="connsiteX0" fmla="*/ 1587 w 1587"/>
              <a:gd name="connsiteY0" fmla="*/ 0 h 50800"/>
              <a:gd name="connsiteX1" fmla="*/ 0 w 1587"/>
              <a:gd name="connsiteY1" fmla="*/ 5080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87" h="50800">
                <a:moveTo>
                  <a:pt x="1587" y="0"/>
                </a:moveTo>
                <a:lnTo>
                  <a:pt x="0" y="508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n 28"/>
          <p:cNvSpPr/>
          <p:nvPr/>
        </p:nvSpPr>
        <p:spPr>
          <a:xfrm rot="16200000">
            <a:off x="7642630" y="193767"/>
            <a:ext cx="668450" cy="1272511"/>
          </a:xfrm>
          <a:prstGeom prst="can">
            <a:avLst/>
          </a:prstGeom>
          <a:solidFill>
            <a:schemeClr val="accent1">
              <a:alpha val="52000"/>
            </a:schemeClr>
          </a:solidFill>
          <a:ln>
            <a:solidFill>
              <a:schemeClr val="tx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6945063" y="662315"/>
            <a:ext cx="376488" cy="335414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8685632" y="662315"/>
            <a:ext cx="376488" cy="335414"/>
          </a:xfrm>
          <a:prstGeom prst="rightArrow">
            <a:avLst/>
          </a:prstGeom>
          <a:solidFill>
            <a:schemeClr val="accent1">
              <a:alpha val="3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9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" grpId="0" animBg="1"/>
      <p:bldP spid="3" grpId="1" animBg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txBody>
          <a:bodyPr/>
          <a:lstStyle/>
          <a:p>
            <a:r>
              <a:rPr lang="en-US" dirty="0" smtClean="0"/>
              <a:t>Reactive Transport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9209" y="5504152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Silver dichromate forming </a:t>
            </a:r>
            <a:r>
              <a:rPr lang="en-US" dirty="0" err="1" smtClean="0"/>
              <a:t>Leisegang</a:t>
            </a:r>
            <a:r>
              <a:rPr lang="en-US" dirty="0" smtClean="0"/>
              <a:t> rings in a test tube experiment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983" y="1694555"/>
            <a:ext cx="3652186" cy="353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5406" y="6642556"/>
            <a:ext cx="20585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http://www.insilico.hu/liesegang/index.html</a:t>
            </a:r>
          </a:p>
        </p:txBody>
      </p:sp>
    </p:spTree>
    <p:extLst>
      <p:ext uri="{BB962C8B-B14F-4D97-AF65-F5344CB8AC3E}">
        <p14:creationId xmlns:p14="http://schemas.microsoft.com/office/powerpoint/2010/main" val="221710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 bwMode="auto">
          <a:xfrm>
            <a:off x="-571507" y="23906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dirty="0" smtClean="0"/>
              <a:t>Residence Time Distribution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Step tracer test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721593"/>
              </p:ext>
            </p:extLst>
          </p:nvPr>
        </p:nvGraphicFramePr>
        <p:xfrm>
          <a:off x="1087404" y="2143058"/>
          <a:ext cx="3199829" cy="1067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7" name="Equation" r:id="rId4" imgW="1904760" imgH="634680" progId="Equation.DSMT4">
                  <p:embed/>
                </p:oleObj>
              </mc:Choice>
              <mc:Fallback>
                <p:oleObj name="Equation" r:id="rId4" imgW="190476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7404" y="2143058"/>
                        <a:ext cx="3199829" cy="1067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9"/>
          <p:cNvSpPr/>
          <p:nvPr/>
        </p:nvSpPr>
        <p:spPr>
          <a:xfrm>
            <a:off x="5219700" y="1663700"/>
            <a:ext cx="2273300" cy="1219200"/>
          </a:xfrm>
          <a:custGeom>
            <a:avLst/>
            <a:gdLst>
              <a:gd name="connsiteX0" fmla="*/ 12700 w 2273300"/>
              <a:gd name="connsiteY0" fmla="*/ 0 h 1219200"/>
              <a:gd name="connsiteX1" fmla="*/ 0 w 2273300"/>
              <a:gd name="connsiteY1" fmla="*/ 1193800 h 1219200"/>
              <a:gd name="connsiteX2" fmla="*/ 2273300 w 2273300"/>
              <a:gd name="connsiteY2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3300" h="1219200">
                <a:moveTo>
                  <a:pt x="12700" y="0"/>
                </a:moveTo>
                <a:lnTo>
                  <a:pt x="0" y="1193800"/>
                </a:lnTo>
                <a:lnTo>
                  <a:pt x="2273300" y="1219200"/>
                </a:lnTo>
              </a:path>
            </a:pathLst>
          </a:custGeom>
          <a:noFill/>
          <a:ln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76072" y="2218796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C</a:t>
            </a:r>
            <a:r>
              <a:rPr lang="en-US" sz="2400" baseline="-25000" dirty="0" err="1" smtClean="0"/>
              <a:t>in</a:t>
            </a:r>
            <a:endParaRPr lang="en-US" sz="24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7581900" y="2781300"/>
            <a:ext cx="63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9" name="Freeform 18"/>
          <p:cNvSpPr/>
          <p:nvPr/>
        </p:nvSpPr>
        <p:spPr>
          <a:xfrm>
            <a:off x="5219700" y="3303032"/>
            <a:ext cx="2273300" cy="1219200"/>
          </a:xfrm>
          <a:custGeom>
            <a:avLst/>
            <a:gdLst>
              <a:gd name="connsiteX0" fmla="*/ 12700 w 2273300"/>
              <a:gd name="connsiteY0" fmla="*/ 0 h 1219200"/>
              <a:gd name="connsiteX1" fmla="*/ 0 w 2273300"/>
              <a:gd name="connsiteY1" fmla="*/ 1193800 h 1219200"/>
              <a:gd name="connsiteX2" fmla="*/ 2273300 w 2273300"/>
              <a:gd name="connsiteY2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3300" h="1219200">
                <a:moveTo>
                  <a:pt x="12700" y="0"/>
                </a:moveTo>
                <a:lnTo>
                  <a:pt x="0" y="1193800"/>
                </a:lnTo>
                <a:lnTo>
                  <a:pt x="2273300" y="1219200"/>
                </a:lnTo>
              </a:path>
            </a:pathLst>
          </a:custGeom>
          <a:noFill/>
          <a:ln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554219" y="3681799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C</a:t>
            </a:r>
            <a:r>
              <a:rPr lang="en-US" dirty="0" err="1"/>
              <a:t>out</a:t>
            </a:r>
            <a:endParaRPr lang="en-US" sz="24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7581900" y="4420632"/>
            <a:ext cx="63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2" name="Freeform 21"/>
          <p:cNvSpPr/>
          <p:nvPr/>
        </p:nvSpPr>
        <p:spPr>
          <a:xfrm>
            <a:off x="5628572" y="3713711"/>
            <a:ext cx="1789029" cy="762439"/>
          </a:xfrm>
          <a:custGeom>
            <a:avLst/>
            <a:gdLst>
              <a:gd name="connsiteX0" fmla="*/ 0 w 1511300"/>
              <a:gd name="connsiteY0" fmla="*/ 317816 h 368616"/>
              <a:gd name="connsiteX1" fmla="*/ 571500 w 1511300"/>
              <a:gd name="connsiteY1" fmla="*/ 316 h 368616"/>
              <a:gd name="connsiteX2" fmla="*/ 1511300 w 1511300"/>
              <a:gd name="connsiteY2" fmla="*/ 368616 h 368616"/>
              <a:gd name="connsiteX0" fmla="*/ 0 w 1511300"/>
              <a:gd name="connsiteY0" fmla="*/ 317816 h 368616"/>
              <a:gd name="connsiteX1" fmla="*/ 571500 w 1511300"/>
              <a:gd name="connsiteY1" fmla="*/ 316 h 368616"/>
              <a:gd name="connsiteX2" fmla="*/ 1511300 w 1511300"/>
              <a:gd name="connsiteY2" fmla="*/ 368616 h 368616"/>
              <a:gd name="connsiteX0" fmla="*/ 0 w 1295400"/>
              <a:gd name="connsiteY0" fmla="*/ 330370 h 368470"/>
              <a:gd name="connsiteX1" fmla="*/ 355600 w 1295400"/>
              <a:gd name="connsiteY1" fmla="*/ 170 h 368470"/>
              <a:gd name="connsiteX2" fmla="*/ 1295400 w 1295400"/>
              <a:gd name="connsiteY2" fmla="*/ 368470 h 368470"/>
              <a:gd name="connsiteX0" fmla="*/ 0 w 1348469"/>
              <a:gd name="connsiteY0" fmla="*/ 344938 h 368361"/>
              <a:gd name="connsiteX1" fmla="*/ 408669 w 1348469"/>
              <a:gd name="connsiteY1" fmla="*/ 61 h 368361"/>
              <a:gd name="connsiteX2" fmla="*/ 1348469 w 1348469"/>
              <a:gd name="connsiteY2" fmla="*/ 368361 h 368361"/>
              <a:gd name="connsiteX0" fmla="*/ 0 w 1348469"/>
              <a:gd name="connsiteY0" fmla="*/ 256928 h 280351"/>
              <a:gd name="connsiteX1" fmla="*/ 575457 w 1348469"/>
              <a:gd name="connsiteY1" fmla="*/ 113 h 280351"/>
              <a:gd name="connsiteX2" fmla="*/ 1348469 w 1348469"/>
              <a:gd name="connsiteY2" fmla="*/ 280351 h 280351"/>
              <a:gd name="connsiteX0" fmla="*/ 0 w 1409119"/>
              <a:gd name="connsiteY0" fmla="*/ 452160 h 452160"/>
              <a:gd name="connsiteX1" fmla="*/ 575457 w 1409119"/>
              <a:gd name="connsiteY1" fmla="*/ 195345 h 452160"/>
              <a:gd name="connsiteX2" fmla="*/ 1409119 w 1409119"/>
              <a:gd name="connsiteY2" fmla="*/ 64626 h 452160"/>
              <a:gd name="connsiteX0" fmla="*/ 0 w 1409119"/>
              <a:gd name="connsiteY0" fmla="*/ 449053 h 449053"/>
              <a:gd name="connsiteX1" fmla="*/ 423832 w 1409119"/>
              <a:gd name="connsiteY1" fmla="*/ 211807 h 449053"/>
              <a:gd name="connsiteX2" fmla="*/ 1409119 w 1409119"/>
              <a:gd name="connsiteY2" fmla="*/ 61519 h 449053"/>
              <a:gd name="connsiteX0" fmla="*/ 0 w 1409119"/>
              <a:gd name="connsiteY0" fmla="*/ 391954 h 391954"/>
              <a:gd name="connsiteX1" fmla="*/ 423832 w 1409119"/>
              <a:gd name="connsiteY1" fmla="*/ 154708 h 391954"/>
              <a:gd name="connsiteX2" fmla="*/ 1409119 w 1409119"/>
              <a:gd name="connsiteY2" fmla="*/ 4420 h 391954"/>
              <a:gd name="connsiteX0" fmla="*/ 0 w 1409119"/>
              <a:gd name="connsiteY0" fmla="*/ 391954 h 391954"/>
              <a:gd name="connsiteX1" fmla="*/ 423832 w 1409119"/>
              <a:gd name="connsiteY1" fmla="*/ 154708 h 391954"/>
              <a:gd name="connsiteX2" fmla="*/ 1409119 w 1409119"/>
              <a:gd name="connsiteY2" fmla="*/ 4420 h 391954"/>
              <a:gd name="connsiteX0" fmla="*/ 0 w 1409119"/>
              <a:gd name="connsiteY0" fmla="*/ 393549 h 393549"/>
              <a:gd name="connsiteX1" fmla="*/ 423832 w 1409119"/>
              <a:gd name="connsiteY1" fmla="*/ 156303 h 393549"/>
              <a:gd name="connsiteX2" fmla="*/ 1409119 w 1409119"/>
              <a:gd name="connsiteY2" fmla="*/ 6015 h 393549"/>
              <a:gd name="connsiteX0" fmla="*/ 0 w 1409119"/>
              <a:gd name="connsiteY0" fmla="*/ 392064 h 392064"/>
              <a:gd name="connsiteX1" fmla="*/ 492064 w 1409119"/>
              <a:gd name="connsiteY1" fmla="*/ 189064 h 392064"/>
              <a:gd name="connsiteX2" fmla="*/ 1409119 w 1409119"/>
              <a:gd name="connsiteY2" fmla="*/ 4530 h 392064"/>
              <a:gd name="connsiteX0" fmla="*/ 0 w 1409119"/>
              <a:gd name="connsiteY0" fmla="*/ 390802 h 390802"/>
              <a:gd name="connsiteX1" fmla="*/ 492064 w 1409119"/>
              <a:gd name="connsiteY1" fmla="*/ 187802 h 390802"/>
              <a:gd name="connsiteX2" fmla="*/ 1409119 w 1409119"/>
              <a:gd name="connsiteY2" fmla="*/ 3268 h 390802"/>
              <a:gd name="connsiteX0" fmla="*/ 0 w 1409119"/>
              <a:gd name="connsiteY0" fmla="*/ 387534 h 387534"/>
              <a:gd name="connsiteX1" fmla="*/ 492064 w 1409119"/>
              <a:gd name="connsiteY1" fmla="*/ 184534 h 387534"/>
              <a:gd name="connsiteX2" fmla="*/ 1409119 w 1409119"/>
              <a:gd name="connsiteY2" fmla="*/ 0 h 387534"/>
              <a:gd name="connsiteX0" fmla="*/ 0 w 1409119"/>
              <a:gd name="connsiteY0" fmla="*/ 387534 h 387534"/>
              <a:gd name="connsiteX1" fmla="*/ 370763 w 1409119"/>
              <a:gd name="connsiteY1" fmla="*/ 155180 h 387534"/>
              <a:gd name="connsiteX2" fmla="*/ 1409119 w 1409119"/>
              <a:gd name="connsiteY2" fmla="*/ 0 h 38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9119" h="387534">
                <a:moveTo>
                  <a:pt x="0" y="387534"/>
                </a:moveTo>
                <a:cubicBezTo>
                  <a:pt x="311434" y="288151"/>
                  <a:pt x="264792" y="205092"/>
                  <a:pt x="370763" y="155180"/>
                </a:cubicBezTo>
                <a:cubicBezTo>
                  <a:pt x="476734" y="105268"/>
                  <a:pt x="626165" y="10885"/>
                  <a:pt x="140911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219700" y="4752896"/>
            <a:ext cx="2273300" cy="1219200"/>
          </a:xfrm>
          <a:custGeom>
            <a:avLst/>
            <a:gdLst>
              <a:gd name="connsiteX0" fmla="*/ 12700 w 2273300"/>
              <a:gd name="connsiteY0" fmla="*/ 0 h 1219200"/>
              <a:gd name="connsiteX1" fmla="*/ 0 w 2273300"/>
              <a:gd name="connsiteY1" fmla="*/ 1193800 h 1219200"/>
              <a:gd name="connsiteX2" fmla="*/ 2273300 w 2273300"/>
              <a:gd name="connsiteY2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3300" h="1219200">
                <a:moveTo>
                  <a:pt x="12700" y="0"/>
                </a:moveTo>
                <a:lnTo>
                  <a:pt x="0" y="1193800"/>
                </a:lnTo>
                <a:lnTo>
                  <a:pt x="2273300" y="1219200"/>
                </a:lnTo>
              </a:path>
            </a:pathLst>
          </a:custGeom>
          <a:noFill/>
          <a:ln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711029" y="5403036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F</a:t>
            </a:r>
            <a:endParaRPr lang="en-US" sz="24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7581900" y="5870496"/>
            <a:ext cx="63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5236143" y="2040555"/>
            <a:ext cx="2011680" cy="818148"/>
          </a:xfrm>
          <a:custGeom>
            <a:avLst/>
            <a:gdLst>
              <a:gd name="connsiteX0" fmla="*/ 0 w 2011680"/>
              <a:gd name="connsiteY0" fmla="*/ 818147 h 818147"/>
              <a:gd name="connsiteX1" fmla="*/ 346510 w 2011680"/>
              <a:gd name="connsiteY1" fmla="*/ 808522 h 818147"/>
              <a:gd name="connsiteX2" fmla="*/ 336884 w 2011680"/>
              <a:gd name="connsiteY2" fmla="*/ 9625 h 818147"/>
              <a:gd name="connsiteX3" fmla="*/ 2011680 w 2011680"/>
              <a:gd name="connsiteY3" fmla="*/ 0 h 818147"/>
              <a:gd name="connsiteX0" fmla="*/ 0 w 2011680"/>
              <a:gd name="connsiteY0" fmla="*/ 818147 h 818147"/>
              <a:gd name="connsiteX1" fmla="*/ 346510 w 2011680"/>
              <a:gd name="connsiteY1" fmla="*/ 808522 h 818147"/>
              <a:gd name="connsiteX2" fmla="*/ 385010 w 2011680"/>
              <a:gd name="connsiteY2" fmla="*/ 9625 h 818147"/>
              <a:gd name="connsiteX3" fmla="*/ 2011680 w 2011680"/>
              <a:gd name="connsiteY3" fmla="*/ 0 h 818147"/>
              <a:gd name="connsiteX0" fmla="*/ 0 w 2011680"/>
              <a:gd name="connsiteY0" fmla="*/ 818148 h 818148"/>
              <a:gd name="connsiteX1" fmla="*/ 346510 w 2011680"/>
              <a:gd name="connsiteY1" fmla="*/ 808523 h 818148"/>
              <a:gd name="connsiteX2" fmla="*/ 356134 w 2011680"/>
              <a:gd name="connsiteY2" fmla="*/ 0 h 818148"/>
              <a:gd name="connsiteX3" fmla="*/ 2011680 w 2011680"/>
              <a:gd name="connsiteY3" fmla="*/ 1 h 81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1680" h="818148">
                <a:moveTo>
                  <a:pt x="0" y="818148"/>
                </a:moveTo>
                <a:lnTo>
                  <a:pt x="346510" y="808523"/>
                </a:lnTo>
                <a:lnTo>
                  <a:pt x="356134" y="0"/>
                </a:lnTo>
                <a:lnTo>
                  <a:pt x="2011680" y="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5651499" y="5195638"/>
            <a:ext cx="1789029" cy="762439"/>
          </a:xfrm>
          <a:custGeom>
            <a:avLst/>
            <a:gdLst>
              <a:gd name="connsiteX0" fmla="*/ 0 w 1511300"/>
              <a:gd name="connsiteY0" fmla="*/ 317816 h 368616"/>
              <a:gd name="connsiteX1" fmla="*/ 571500 w 1511300"/>
              <a:gd name="connsiteY1" fmla="*/ 316 h 368616"/>
              <a:gd name="connsiteX2" fmla="*/ 1511300 w 1511300"/>
              <a:gd name="connsiteY2" fmla="*/ 368616 h 368616"/>
              <a:gd name="connsiteX0" fmla="*/ 0 w 1511300"/>
              <a:gd name="connsiteY0" fmla="*/ 317816 h 368616"/>
              <a:gd name="connsiteX1" fmla="*/ 571500 w 1511300"/>
              <a:gd name="connsiteY1" fmla="*/ 316 h 368616"/>
              <a:gd name="connsiteX2" fmla="*/ 1511300 w 1511300"/>
              <a:gd name="connsiteY2" fmla="*/ 368616 h 368616"/>
              <a:gd name="connsiteX0" fmla="*/ 0 w 1295400"/>
              <a:gd name="connsiteY0" fmla="*/ 330370 h 368470"/>
              <a:gd name="connsiteX1" fmla="*/ 355600 w 1295400"/>
              <a:gd name="connsiteY1" fmla="*/ 170 h 368470"/>
              <a:gd name="connsiteX2" fmla="*/ 1295400 w 1295400"/>
              <a:gd name="connsiteY2" fmla="*/ 368470 h 368470"/>
              <a:gd name="connsiteX0" fmla="*/ 0 w 1348469"/>
              <a:gd name="connsiteY0" fmla="*/ 344938 h 368361"/>
              <a:gd name="connsiteX1" fmla="*/ 408669 w 1348469"/>
              <a:gd name="connsiteY1" fmla="*/ 61 h 368361"/>
              <a:gd name="connsiteX2" fmla="*/ 1348469 w 1348469"/>
              <a:gd name="connsiteY2" fmla="*/ 368361 h 368361"/>
              <a:gd name="connsiteX0" fmla="*/ 0 w 1348469"/>
              <a:gd name="connsiteY0" fmla="*/ 256928 h 280351"/>
              <a:gd name="connsiteX1" fmla="*/ 575457 w 1348469"/>
              <a:gd name="connsiteY1" fmla="*/ 113 h 280351"/>
              <a:gd name="connsiteX2" fmla="*/ 1348469 w 1348469"/>
              <a:gd name="connsiteY2" fmla="*/ 280351 h 280351"/>
              <a:gd name="connsiteX0" fmla="*/ 0 w 1409119"/>
              <a:gd name="connsiteY0" fmla="*/ 452160 h 452160"/>
              <a:gd name="connsiteX1" fmla="*/ 575457 w 1409119"/>
              <a:gd name="connsiteY1" fmla="*/ 195345 h 452160"/>
              <a:gd name="connsiteX2" fmla="*/ 1409119 w 1409119"/>
              <a:gd name="connsiteY2" fmla="*/ 64626 h 452160"/>
              <a:gd name="connsiteX0" fmla="*/ 0 w 1409119"/>
              <a:gd name="connsiteY0" fmla="*/ 449053 h 449053"/>
              <a:gd name="connsiteX1" fmla="*/ 423832 w 1409119"/>
              <a:gd name="connsiteY1" fmla="*/ 211807 h 449053"/>
              <a:gd name="connsiteX2" fmla="*/ 1409119 w 1409119"/>
              <a:gd name="connsiteY2" fmla="*/ 61519 h 449053"/>
              <a:gd name="connsiteX0" fmla="*/ 0 w 1409119"/>
              <a:gd name="connsiteY0" fmla="*/ 391954 h 391954"/>
              <a:gd name="connsiteX1" fmla="*/ 423832 w 1409119"/>
              <a:gd name="connsiteY1" fmla="*/ 154708 h 391954"/>
              <a:gd name="connsiteX2" fmla="*/ 1409119 w 1409119"/>
              <a:gd name="connsiteY2" fmla="*/ 4420 h 391954"/>
              <a:gd name="connsiteX0" fmla="*/ 0 w 1409119"/>
              <a:gd name="connsiteY0" fmla="*/ 391954 h 391954"/>
              <a:gd name="connsiteX1" fmla="*/ 423832 w 1409119"/>
              <a:gd name="connsiteY1" fmla="*/ 154708 h 391954"/>
              <a:gd name="connsiteX2" fmla="*/ 1409119 w 1409119"/>
              <a:gd name="connsiteY2" fmla="*/ 4420 h 391954"/>
              <a:gd name="connsiteX0" fmla="*/ 0 w 1409119"/>
              <a:gd name="connsiteY0" fmla="*/ 393549 h 393549"/>
              <a:gd name="connsiteX1" fmla="*/ 423832 w 1409119"/>
              <a:gd name="connsiteY1" fmla="*/ 156303 h 393549"/>
              <a:gd name="connsiteX2" fmla="*/ 1409119 w 1409119"/>
              <a:gd name="connsiteY2" fmla="*/ 6015 h 393549"/>
              <a:gd name="connsiteX0" fmla="*/ 0 w 1409119"/>
              <a:gd name="connsiteY0" fmla="*/ 392064 h 392064"/>
              <a:gd name="connsiteX1" fmla="*/ 492064 w 1409119"/>
              <a:gd name="connsiteY1" fmla="*/ 189064 h 392064"/>
              <a:gd name="connsiteX2" fmla="*/ 1409119 w 1409119"/>
              <a:gd name="connsiteY2" fmla="*/ 4530 h 392064"/>
              <a:gd name="connsiteX0" fmla="*/ 0 w 1409119"/>
              <a:gd name="connsiteY0" fmla="*/ 390802 h 390802"/>
              <a:gd name="connsiteX1" fmla="*/ 492064 w 1409119"/>
              <a:gd name="connsiteY1" fmla="*/ 187802 h 390802"/>
              <a:gd name="connsiteX2" fmla="*/ 1409119 w 1409119"/>
              <a:gd name="connsiteY2" fmla="*/ 3268 h 390802"/>
              <a:gd name="connsiteX0" fmla="*/ 0 w 1409119"/>
              <a:gd name="connsiteY0" fmla="*/ 387534 h 387534"/>
              <a:gd name="connsiteX1" fmla="*/ 492064 w 1409119"/>
              <a:gd name="connsiteY1" fmla="*/ 184534 h 387534"/>
              <a:gd name="connsiteX2" fmla="*/ 1409119 w 1409119"/>
              <a:gd name="connsiteY2" fmla="*/ 0 h 387534"/>
              <a:gd name="connsiteX0" fmla="*/ 0 w 1409119"/>
              <a:gd name="connsiteY0" fmla="*/ 387534 h 387534"/>
              <a:gd name="connsiteX1" fmla="*/ 370763 w 1409119"/>
              <a:gd name="connsiteY1" fmla="*/ 155180 h 387534"/>
              <a:gd name="connsiteX2" fmla="*/ 1409119 w 1409119"/>
              <a:gd name="connsiteY2" fmla="*/ 0 h 38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9119" h="387534">
                <a:moveTo>
                  <a:pt x="0" y="387534"/>
                </a:moveTo>
                <a:cubicBezTo>
                  <a:pt x="311434" y="288151"/>
                  <a:pt x="264792" y="205092"/>
                  <a:pt x="370763" y="155180"/>
                </a:cubicBezTo>
                <a:cubicBezTo>
                  <a:pt x="476734" y="105268"/>
                  <a:pt x="626165" y="10885"/>
                  <a:pt x="140911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871719" y="1845496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</a:t>
            </a:r>
            <a:r>
              <a:rPr lang="en-US" i="1" baseline="-25000" dirty="0" smtClean="0"/>
              <a:t>o</a:t>
            </a:r>
            <a:endParaRPr lang="en-US" baseline="-25000" dirty="0"/>
          </a:p>
        </p:txBody>
      </p:sp>
      <p:sp>
        <p:nvSpPr>
          <p:cNvPr id="31" name="Freeform 30"/>
          <p:cNvSpPr/>
          <p:nvPr/>
        </p:nvSpPr>
        <p:spPr>
          <a:xfrm>
            <a:off x="5236143" y="5186013"/>
            <a:ext cx="1578626" cy="9625"/>
          </a:xfrm>
          <a:custGeom>
            <a:avLst/>
            <a:gdLst>
              <a:gd name="connsiteX0" fmla="*/ 2088682 w 2088682"/>
              <a:gd name="connsiteY0" fmla="*/ 9625 h 9625"/>
              <a:gd name="connsiteX1" fmla="*/ 0 w 2088682"/>
              <a:gd name="connsiteY1" fmla="*/ 0 h 9625"/>
              <a:gd name="connsiteX0" fmla="*/ 7558 w 7558"/>
              <a:gd name="connsiteY0" fmla="*/ 0 h 10000"/>
              <a:gd name="connsiteX1" fmla="*/ 0 w 7558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58" h="10000">
                <a:moveTo>
                  <a:pt x="7558" y="0"/>
                </a:moveTo>
                <a:lnTo>
                  <a:pt x="0" y="10000"/>
                </a:lnTo>
              </a:path>
            </a:pathLst>
          </a:custGeom>
          <a:noFill/>
          <a:ln w="158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871719" y="3474992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</a:t>
            </a:r>
            <a:r>
              <a:rPr lang="en-US" i="1" baseline="-25000" dirty="0" smtClean="0"/>
              <a:t>o</a:t>
            </a:r>
            <a:endParaRPr lang="en-US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4743450" y="5001347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1.0</a:t>
            </a:r>
            <a:endParaRPr lang="en-US" baseline="-250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9144000" y="2273300"/>
            <a:ext cx="1321698" cy="977359"/>
            <a:chOff x="7179682" y="560622"/>
            <a:chExt cx="1818048" cy="1181635"/>
          </a:xfrm>
        </p:grpSpPr>
        <p:sp>
          <p:nvSpPr>
            <p:cNvPr id="27" name="Can 26"/>
            <p:cNvSpPr/>
            <p:nvPr/>
          </p:nvSpPr>
          <p:spPr>
            <a:xfrm>
              <a:off x="7581900" y="912996"/>
              <a:ext cx="919480" cy="829261"/>
            </a:xfrm>
            <a:prstGeom prst="can">
              <a:avLst/>
            </a:prstGeom>
            <a:solidFill>
              <a:schemeClr val="accent1">
                <a:alpha val="52000"/>
              </a:schemeClr>
            </a:solidFill>
            <a:ln>
              <a:solidFill>
                <a:schemeClr val="tx1"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urved Left Arrow 28"/>
            <p:cNvSpPr/>
            <p:nvPr/>
          </p:nvSpPr>
          <p:spPr>
            <a:xfrm rot="17409044">
              <a:off x="7401887" y="353864"/>
              <a:ext cx="377658" cy="822068"/>
            </a:xfrm>
            <a:prstGeom prst="curvedLeftArrow">
              <a:avLst/>
            </a:prstGeom>
            <a:solidFill>
              <a:srgbClr val="00B050"/>
            </a:solidFill>
            <a:ln w="952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urved Left Arrow 33"/>
            <p:cNvSpPr/>
            <p:nvPr/>
          </p:nvSpPr>
          <p:spPr>
            <a:xfrm rot="14821192">
              <a:off x="8397867" y="338417"/>
              <a:ext cx="377658" cy="822068"/>
            </a:xfrm>
            <a:prstGeom prst="curvedLeftArrow">
              <a:avLst/>
            </a:prstGeom>
            <a:solidFill>
              <a:srgbClr val="00B050"/>
            </a:solidFill>
            <a:ln w="952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6" name="Can 35"/>
          <p:cNvSpPr/>
          <p:nvPr/>
        </p:nvSpPr>
        <p:spPr>
          <a:xfrm rot="16200000">
            <a:off x="7642630" y="193767"/>
            <a:ext cx="668450" cy="1272511"/>
          </a:xfrm>
          <a:prstGeom prst="can">
            <a:avLst/>
          </a:prstGeom>
          <a:solidFill>
            <a:schemeClr val="accent1">
              <a:alpha val="52000"/>
            </a:schemeClr>
          </a:solidFill>
          <a:ln>
            <a:solidFill>
              <a:schemeClr val="tx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6945063" y="662315"/>
            <a:ext cx="376488" cy="335414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8685632" y="662315"/>
            <a:ext cx="376488" cy="335414"/>
          </a:xfrm>
          <a:prstGeom prst="rightArrow">
            <a:avLst/>
          </a:prstGeom>
          <a:solidFill>
            <a:schemeClr val="accent1">
              <a:alpha val="3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6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92449" cy="1143000"/>
          </a:xfrm>
        </p:spPr>
        <p:txBody>
          <a:bodyPr/>
          <a:lstStyle/>
          <a:p>
            <a:r>
              <a:rPr lang="en-US" sz="3600" dirty="0" smtClean="0"/>
              <a:t>Residence Time Distribution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6159703"/>
              </p:ext>
            </p:extLst>
          </p:nvPr>
        </p:nvGraphicFramePr>
        <p:xfrm>
          <a:off x="1242895" y="1396282"/>
          <a:ext cx="2963344" cy="1338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0" name="Equation" r:id="rId4" imgW="2361960" imgH="1066680" progId="Equation.DSMT4">
                  <p:embed/>
                </p:oleObj>
              </mc:Choice>
              <mc:Fallback>
                <p:oleObj name="Equation" r:id="rId4" imgW="236196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2895" y="1396282"/>
                        <a:ext cx="2963344" cy="1338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Freeform 25"/>
          <p:cNvSpPr/>
          <p:nvPr/>
        </p:nvSpPr>
        <p:spPr>
          <a:xfrm>
            <a:off x="5695950" y="1926765"/>
            <a:ext cx="1644650" cy="724615"/>
          </a:xfrm>
          <a:custGeom>
            <a:avLst/>
            <a:gdLst>
              <a:gd name="connsiteX0" fmla="*/ 0 w 1511300"/>
              <a:gd name="connsiteY0" fmla="*/ 317816 h 368616"/>
              <a:gd name="connsiteX1" fmla="*/ 571500 w 1511300"/>
              <a:gd name="connsiteY1" fmla="*/ 316 h 368616"/>
              <a:gd name="connsiteX2" fmla="*/ 1511300 w 1511300"/>
              <a:gd name="connsiteY2" fmla="*/ 368616 h 368616"/>
              <a:gd name="connsiteX0" fmla="*/ 0 w 1511300"/>
              <a:gd name="connsiteY0" fmla="*/ 317816 h 368616"/>
              <a:gd name="connsiteX1" fmla="*/ 571500 w 1511300"/>
              <a:gd name="connsiteY1" fmla="*/ 316 h 368616"/>
              <a:gd name="connsiteX2" fmla="*/ 1511300 w 1511300"/>
              <a:gd name="connsiteY2" fmla="*/ 368616 h 368616"/>
              <a:gd name="connsiteX0" fmla="*/ 0 w 1295400"/>
              <a:gd name="connsiteY0" fmla="*/ 330370 h 368470"/>
              <a:gd name="connsiteX1" fmla="*/ 355600 w 1295400"/>
              <a:gd name="connsiteY1" fmla="*/ 170 h 368470"/>
              <a:gd name="connsiteX2" fmla="*/ 1295400 w 1295400"/>
              <a:gd name="connsiteY2" fmla="*/ 368470 h 368470"/>
              <a:gd name="connsiteX0" fmla="*/ 0 w 1295400"/>
              <a:gd name="connsiteY0" fmla="*/ 359563 h 368309"/>
              <a:gd name="connsiteX1" fmla="*/ 355600 w 1295400"/>
              <a:gd name="connsiteY1" fmla="*/ 9 h 368309"/>
              <a:gd name="connsiteX2" fmla="*/ 1295400 w 1295400"/>
              <a:gd name="connsiteY2" fmla="*/ 368309 h 36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5400" h="368309">
                <a:moveTo>
                  <a:pt x="0" y="359563"/>
                </a:moveTo>
                <a:cubicBezTo>
                  <a:pt x="159808" y="196579"/>
                  <a:pt x="139700" y="-1449"/>
                  <a:pt x="355600" y="9"/>
                </a:cubicBezTo>
                <a:cubicBezTo>
                  <a:pt x="571500" y="1467"/>
                  <a:pt x="595841" y="188392"/>
                  <a:pt x="1295400" y="36830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693744" y="1432180"/>
            <a:ext cx="1799256" cy="1219200"/>
          </a:xfrm>
          <a:custGeom>
            <a:avLst/>
            <a:gdLst>
              <a:gd name="connsiteX0" fmla="*/ 12700 w 2273300"/>
              <a:gd name="connsiteY0" fmla="*/ 0 h 1219200"/>
              <a:gd name="connsiteX1" fmla="*/ 0 w 2273300"/>
              <a:gd name="connsiteY1" fmla="*/ 1193800 h 1219200"/>
              <a:gd name="connsiteX2" fmla="*/ 2273300 w 2273300"/>
              <a:gd name="connsiteY2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3300" h="1219200">
                <a:moveTo>
                  <a:pt x="12700" y="0"/>
                </a:moveTo>
                <a:lnTo>
                  <a:pt x="0" y="1193800"/>
                </a:lnTo>
                <a:lnTo>
                  <a:pt x="2273300" y="1219200"/>
                </a:lnTo>
              </a:path>
            </a:pathLst>
          </a:custGeom>
          <a:noFill/>
          <a:ln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219700" y="1810947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E</a:t>
            </a:r>
            <a:endParaRPr lang="en-US" sz="2400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7581900" y="2549780"/>
            <a:ext cx="63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</a:t>
            </a:r>
            <a:endParaRPr lang="en-US" i="1" dirty="0"/>
          </a:p>
        </p:txBody>
      </p:sp>
      <p:sp>
        <p:nvSpPr>
          <p:cNvPr id="31" name="Freeform 30"/>
          <p:cNvSpPr/>
          <p:nvPr/>
        </p:nvSpPr>
        <p:spPr>
          <a:xfrm>
            <a:off x="5693744" y="3064715"/>
            <a:ext cx="1797050" cy="1219200"/>
          </a:xfrm>
          <a:custGeom>
            <a:avLst/>
            <a:gdLst>
              <a:gd name="connsiteX0" fmla="*/ 12700 w 2273300"/>
              <a:gd name="connsiteY0" fmla="*/ 0 h 1219200"/>
              <a:gd name="connsiteX1" fmla="*/ 0 w 2273300"/>
              <a:gd name="connsiteY1" fmla="*/ 1193800 h 1219200"/>
              <a:gd name="connsiteX2" fmla="*/ 2273300 w 2273300"/>
              <a:gd name="connsiteY2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3300" h="1219200">
                <a:moveTo>
                  <a:pt x="12700" y="0"/>
                </a:moveTo>
                <a:lnTo>
                  <a:pt x="0" y="1193800"/>
                </a:lnTo>
                <a:lnTo>
                  <a:pt x="2273300" y="1219200"/>
                </a:lnTo>
              </a:path>
            </a:pathLst>
          </a:custGeom>
          <a:noFill/>
          <a:ln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162149" y="3611340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F</a:t>
            </a:r>
            <a:endParaRPr lang="en-US" sz="2400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7579694" y="4182315"/>
            <a:ext cx="63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</a:t>
            </a:r>
            <a:endParaRPr lang="en-US" i="1" dirty="0"/>
          </a:p>
        </p:txBody>
      </p:sp>
      <p:sp>
        <p:nvSpPr>
          <p:cNvPr id="34" name="Freeform 33"/>
          <p:cNvSpPr/>
          <p:nvPr/>
        </p:nvSpPr>
        <p:spPr>
          <a:xfrm>
            <a:off x="5695950" y="3417640"/>
            <a:ext cx="1654275" cy="849067"/>
          </a:xfrm>
          <a:custGeom>
            <a:avLst/>
            <a:gdLst>
              <a:gd name="connsiteX0" fmla="*/ 0 w 1511300"/>
              <a:gd name="connsiteY0" fmla="*/ 317816 h 368616"/>
              <a:gd name="connsiteX1" fmla="*/ 571500 w 1511300"/>
              <a:gd name="connsiteY1" fmla="*/ 316 h 368616"/>
              <a:gd name="connsiteX2" fmla="*/ 1511300 w 1511300"/>
              <a:gd name="connsiteY2" fmla="*/ 368616 h 368616"/>
              <a:gd name="connsiteX0" fmla="*/ 0 w 1511300"/>
              <a:gd name="connsiteY0" fmla="*/ 317816 h 368616"/>
              <a:gd name="connsiteX1" fmla="*/ 571500 w 1511300"/>
              <a:gd name="connsiteY1" fmla="*/ 316 h 368616"/>
              <a:gd name="connsiteX2" fmla="*/ 1511300 w 1511300"/>
              <a:gd name="connsiteY2" fmla="*/ 368616 h 368616"/>
              <a:gd name="connsiteX0" fmla="*/ 0 w 1295400"/>
              <a:gd name="connsiteY0" fmla="*/ 330370 h 368470"/>
              <a:gd name="connsiteX1" fmla="*/ 355600 w 1295400"/>
              <a:gd name="connsiteY1" fmla="*/ 170 h 368470"/>
              <a:gd name="connsiteX2" fmla="*/ 1295400 w 1295400"/>
              <a:gd name="connsiteY2" fmla="*/ 368470 h 368470"/>
              <a:gd name="connsiteX0" fmla="*/ 0 w 1295400"/>
              <a:gd name="connsiteY0" fmla="*/ 359563 h 368309"/>
              <a:gd name="connsiteX1" fmla="*/ 355600 w 1295400"/>
              <a:gd name="connsiteY1" fmla="*/ 9 h 368309"/>
              <a:gd name="connsiteX2" fmla="*/ 1295400 w 1295400"/>
              <a:gd name="connsiteY2" fmla="*/ 368309 h 368309"/>
              <a:gd name="connsiteX0" fmla="*/ 0 w 1295400"/>
              <a:gd name="connsiteY0" fmla="*/ 168890 h 177636"/>
              <a:gd name="connsiteX1" fmla="*/ 476901 w 1295400"/>
              <a:gd name="connsiteY1" fmla="*/ 138 h 177636"/>
              <a:gd name="connsiteX2" fmla="*/ 1295400 w 1295400"/>
              <a:gd name="connsiteY2" fmla="*/ 177636 h 177636"/>
              <a:gd name="connsiteX0" fmla="*/ 0 w 1302981"/>
              <a:gd name="connsiteY0" fmla="*/ 480306 h 480306"/>
              <a:gd name="connsiteX1" fmla="*/ 476901 w 1302981"/>
              <a:gd name="connsiteY1" fmla="*/ 311554 h 480306"/>
              <a:gd name="connsiteX2" fmla="*/ 1302981 w 1302981"/>
              <a:gd name="connsiteY2" fmla="*/ 48740 h 480306"/>
              <a:gd name="connsiteX0" fmla="*/ 0 w 1302981"/>
              <a:gd name="connsiteY0" fmla="*/ 431566 h 431566"/>
              <a:gd name="connsiteX1" fmla="*/ 476901 w 1302981"/>
              <a:gd name="connsiteY1" fmla="*/ 262814 h 431566"/>
              <a:gd name="connsiteX2" fmla="*/ 1302981 w 1302981"/>
              <a:gd name="connsiteY2" fmla="*/ 0 h 431566"/>
              <a:gd name="connsiteX0" fmla="*/ 0 w 1302981"/>
              <a:gd name="connsiteY0" fmla="*/ 431566 h 431566"/>
              <a:gd name="connsiteX1" fmla="*/ 348018 w 1302981"/>
              <a:gd name="connsiteY1" fmla="*/ 189429 h 431566"/>
              <a:gd name="connsiteX2" fmla="*/ 1302981 w 1302981"/>
              <a:gd name="connsiteY2" fmla="*/ 0 h 431566"/>
              <a:gd name="connsiteX0" fmla="*/ 0 w 1302981"/>
              <a:gd name="connsiteY0" fmla="*/ 431566 h 431566"/>
              <a:gd name="connsiteX1" fmla="*/ 348018 w 1302981"/>
              <a:gd name="connsiteY1" fmla="*/ 189429 h 431566"/>
              <a:gd name="connsiteX2" fmla="*/ 1302981 w 1302981"/>
              <a:gd name="connsiteY2" fmla="*/ 0 h 431566"/>
              <a:gd name="connsiteX0" fmla="*/ 0 w 1302981"/>
              <a:gd name="connsiteY0" fmla="*/ 431566 h 431566"/>
              <a:gd name="connsiteX1" fmla="*/ 272205 w 1302981"/>
              <a:gd name="connsiteY1" fmla="*/ 179644 h 431566"/>
              <a:gd name="connsiteX2" fmla="*/ 1302981 w 1302981"/>
              <a:gd name="connsiteY2" fmla="*/ 0 h 431566"/>
              <a:gd name="connsiteX0" fmla="*/ 0 w 1302981"/>
              <a:gd name="connsiteY0" fmla="*/ 431566 h 431566"/>
              <a:gd name="connsiteX1" fmla="*/ 272205 w 1302981"/>
              <a:gd name="connsiteY1" fmla="*/ 179644 h 431566"/>
              <a:gd name="connsiteX2" fmla="*/ 1302981 w 1302981"/>
              <a:gd name="connsiteY2" fmla="*/ 0 h 431566"/>
              <a:gd name="connsiteX0" fmla="*/ 0 w 1302981"/>
              <a:gd name="connsiteY0" fmla="*/ 431566 h 431566"/>
              <a:gd name="connsiteX1" fmla="*/ 249461 w 1302981"/>
              <a:gd name="connsiteY1" fmla="*/ 223675 h 431566"/>
              <a:gd name="connsiteX2" fmla="*/ 1302981 w 1302981"/>
              <a:gd name="connsiteY2" fmla="*/ 0 h 431566"/>
              <a:gd name="connsiteX0" fmla="*/ 0 w 1302981"/>
              <a:gd name="connsiteY0" fmla="*/ 431566 h 431566"/>
              <a:gd name="connsiteX1" fmla="*/ 249461 w 1302981"/>
              <a:gd name="connsiteY1" fmla="*/ 223675 h 431566"/>
              <a:gd name="connsiteX2" fmla="*/ 1302981 w 1302981"/>
              <a:gd name="connsiteY2" fmla="*/ 0 h 431566"/>
              <a:gd name="connsiteX0" fmla="*/ 0 w 1302981"/>
              <a:gd name="connsiteY0" fmla="*/ 431566 h 431566"/>
              <a:gd name="connsiteX1" fmla="*/ 249461 w 1302981"/>
              <a:gd name="connsiteY1" fmla="*/ 223675 h 431566"/>
              <a:gd name="connsiteX2" fmla="*/ 1302981 w 1302981"/>
              <a:gd name="connsiteY2" fmla="*/ 0 h 431566"/>
              <a:gd name="connsiteX0" fmla="*/ 0 w 1302981"/>
              <a:gd name="connsiteY0" fmla="*/ 431566 h 431566"/>
              <a:gd name="connsiteX1" fmla="*/ 249461 w 1302981"/>
              <a:gd name="connsiteY1" fmla="*/ 223675 h 431566"/>
              <a:gd name="connsiteX2" fmla="*/ 1302981 w 1302981"/>
              <a:gd name="connsiteY2" fmla="*/ 0 h 431566"/>
              <a:gd name="connsiteX0" fmla="*/ 0 w 1302981"/>
              <a:gd name="connsiteY0" fmla="*/ 431566 h 431566"/>
              <a:gd name="connsiteX1" fmla="*/ 249461 w 1302981"/>
              <a:gd name="connsiteY1" fmla="*/ 223675 h 431566"/>
              <a:gd name="connsiteX2" fmla="*/ 1302981 w 1302981"/>
              <a:gd name="connsiteY2" fmla="*/ 0 h 431566"/>
              <a:gd name="connsiteX0" fmla="*/ 0 w 1302981"/>
              <a:gd name="connsiteY0" fmla="*/ 431566 h 431566"/>
              <a:gd name="connsiteX1" fmla="*/ 340437 w 1302981"/>
              <a:gd name="connsiteY1" fmla="*/ 174751 h 431566"/>
              <a:gd name="connsiteX2" fmla="*/ 1302981 w 1302981"/>
              <a:gd name="connsiteY2" fmla="*/ 0 h 431566"/>
              <a:gd name="connsiteX0" fmla="*/ 0 w 1302981"/>
              <a:gd name="connsiteY0" fmla="*/ 431566 h 431566"/>
              <a:gd name="connsiteX1" fmla="*/ 340437 w 1302981"/>
              <a:gd name="connsiteY1" fmla="*/ 174751 h 431566"/>
              <a:gd name="connsiteX2" fmla="*/ 1302981 w 1302981"/>
              <a:gd name="connsiteY2" fmla="*/ 0 h 431566"/>
              <a:gd name="connsiteX0" fmla="*/ 0 w 1302981"/>
              <a:gd name="connsiteY0" fmla="*/ 431566 h 431566"/>
              <a:gd name="connsiteX1" fmla="*/ 340437 w 1302981"/>
              <a:gd name="connsiteY1" fmla="*/ 174751 h 431566"/>
              <a:gd name="connsiteX2" fmla="*/ 1302981 w 1302981"/>
              <a:gd name="connsiteY2" fmla="*/ 0 h 431566"/>
              <a:gd name="connsiteX0" fmla="*/ 0 w 1302981"/>
              <a:gd name="connsiteY0" fmla="*/ 431566 h 431566"/>
              <a:gd name="connsiteX1" fmla="*/ 340437 w 1302981"/>
              <a:gd name="connsiteY1" fmla="*/ 174751 h 431566"/>
              <a:gd name="connsiteX2" fmla="*/ 1302981 w 1302981"/>
              <a:gd name="connsiteY2" fmla="*/ 0 h 431566"/>
              <a:gd name="connsiteX0" fmla="*/ 0 w 1302981"/>
              <a:gd name="connsiteY0" fmla="*/ 431566 h 431566"/>
              <a:gd name="connsiteX1" fmla="*/ 310112 w 1302981"/>
              <a:gd name="connsiteY1" fmla="*/ 233459 h 431566"/>
              <a:gd name="connsiteX2" fmla="*/ 1302981 w 1302981"/>
              <a:gd name="connsiteY2" fmla="*/ 0 h 431566"/>
              <a:gd name="connsiteX0" fmla="*/ 0 w 1302981"/>
              <a:gd name="connsiteY0" fmla="*/ 431566 h 431566"/>
              <a:gd name="connsiteX1" fmla="*/ 310112 w 1302981"/>
              <a:gd name="connsiteY1" fmla="*/ 233459 h 431566"/>
              <a:gd name="connsiteX2" fmla="*/ 1302981 w 1302981"/>
              <a:gd name="connsiteY2" fmla="*/ 0 h 43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2981" h="431566">
                <a:moveTo>
                  <a:pt x="0" y="431566"/>
                </a:moveTo>
                <a:cubicBezTo>
                  <a:pt x="243203" y="361537"/>
                  <a:pt x="244573" y="305386"/>
                  <a:pt x="310112" y="233459"/>
                </a:cubicBezTo>
                <a:cubicBezTo>
                  <a:pt x="375651" y="161532"/>
                  <a:pt x="489701" y="5993"/>
                  <a:pt x="130298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77251" y="3242008"/>
            <a:ext cx="837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1.0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5736574" y="3416969"/>
            <a:ext cx="1578626" cy="9625"/>
          </a:xfrm>
          <a:custGeom>
            <a:avLst/>
            <a:gdLst>
              <a:gd name="connsiteX0" fmla="*/ 2088682 w 2088682"/>
              <a:gd name="connsiteY0" fmla="*/ 9625 h 9625"/>
              <a:gd name="connsiteX1" fmla="*/ 0 w 2088682"/>
              <a:gd name="connsiteY1" fmla="*/ 0 h 9625"/>
              <a:gd name="connsiteX0" fmla="*/ 7558 w 7558"/>
              <a:gd name="connsiteY0" fmla="*/ 0 h 10000"/>
              <a:gd name="connsiteX1" fmla="*/ 0 w 7558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58" h="10000">
                <a:moveTo>
                  <a:pt x="7558" y="0"/>
                </a:moveTo>
                <a:lnTo>
                  <a:pt x="0" y="10000"/>
                </a:lnTo>
              </a:path>
            </a:pathLst>
          </a:custGeom>
          <a:noFill/>
          <a:ln w="158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256421" y="1973179"/>
            <a:ext cx="9625" cy="673768"/>
          </a:xfrm>
          <a:custGeom>
            <a:avLst/>
            <a:gdLst>
              <a:gd name="connsiteX0" fmla="*/ 0 w 9625"/>
              <a:gd name="connsiteY0" fmla="*/ 0 h 673768"/>
              <a:gd name="connsiteX1" fmla="*/ 9625 w 9625"/>
              <a:gd name="connsiteY1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25" h="673768">
                <a:moveTo>
                  <a:pt x="0" y="0"/>
                </a:moveTo>
                <a:lnTo>
                  <a:pt x="9625" y="673768"/>
                </a:lnTo>
              </a:path>
            </a:pathLst>
          </a:cu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114649" y="2645326"/>
            <a:ext cx="63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</a:t>
            </a:r>
            <a:r>
              <a:rPr lang="en-US" baseline="-25000" dirty="0" smtClean="0"/>
              <a:t>m</a:t>
            </a:r>
            <a:endParaRPr lang="en-US" baseline="-25000" dirty="0"/>
          </a:p>
        </p:txBody>
      </p:sp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46531853"/>
              </p:ext>
            </p:extLst>
          </p:nvPr>
        </p:nvGraphicFramePr>
        <p:xfrm>
          <a:off x="733475" y="3421946"/>
          <a:ext cx="4076701" cy="284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1" name="Equation" r:id="rId6" imgW="3022560" imgH="2108160" progId="Equation.DSMT4">
                  <p:embed/>
                </p:oleObj>
              </mc:Choice>
              <mc:Fallback>
                <p:oleObj name="Equation" r:id="rId6" imgW="3022560" imgH="2108160" progId="Equation.DSMT4">
                  <p:embed/>
                  <p:pic>
                    <p:nvPicPr>
                      <p:cNvPr id="0" name="Content Placeholder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75" y="3421946"/>
                        <a:ext cx="4076701" cy="284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9272" y="2829992"/>
            <a:ext cx="3830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Moments of RTD</a:t>
            </a:r>
            <a:endParaRPr lang="en-US" sz="2400" dirty="0"/>
          </a:p>
        </p:txBody>
      </p:sp>
      <p:sp>
        <p:nvSpPr>
          <p:cNvPr id="19" name="Can 18"/>
          <p:cNvSpPr/>
          <p:nvPr/>
        </p:nvSpPr>
        <p:spPr>
          <a:xfrm rot="16200000">
            <a:off x="7642630" y="193767"/>
            <a:ext cx="668450" cy="1272511"/>
          </a:xfrm>
          <a:prstGeom prst="can">
            <a:avLst/>
          </a:prstGeom>
          <a:solidFill>
            <a:schemeClr val="accent1">
              <a:alpha val="52000"/>
            </a:schemeClr>
          </a:solidFill>
          <a:ln>
            <a:solidFill>
              <a:schemeClr val="tx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6945063" y="662315"/>
            <a:ext cx="376488" cy="335414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8685632" y="662315"/>
            <a:ext cx="376488" cy="335414"/>
          </a:xfrm>
          <a:prstGeom prst="rightArrow">
            <a:avLst/>
          </a:prstGeom>
          <a:solidFill>
            <a:schemeClr val="accent1">
              <a:alpha val="3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3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Diagnostics</a:t>
            </a:r>
            <a:br>
              <a:rPr lang="en-US" dirty="0" smtClean="0"/>
            </a:br>
            <a:r>
              <a:rPr lang="en-US" sz="2800" dirty="0" smtClean="0"/>
              <a:t>Plug Flow Column</a:t>
            </a:r>
            <a:endParaRPr lang="en-US" sz="2800" dirty="0"/>
          </a:p>
        </p:txBody>
      </p:sp>
      <p:sp>
        <p:nvSpPr>
          <p:cNvPr id="5" name="Can 4"/>
          <p:cNvSpPr/>
          <p:nvPr/>
        </p:nvSpPr>
        <p:spPr>
          <a:xfrm rot="16200000">
            <a:off x="7642630" y="193767"/>
            <a:ext cx="668450" cy="1272511"/>
          </a:xfrm>
          <a:prstGeom prst="can">
            <a:avLst/>
          </a:prstGeom>
          <a:solidFill>
            <a:schemeClr val="accent1">
              <a:alpha val="52000"/>
            </a:schemeClr>
          </a:solidFill>
          <a:ln>
            <a:solidFill>
              <a:schemeClr val="tx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945063" y="662315"/>
            <a:ext cx="376488" cy="335414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8685632" y="662315"/>
            <a:ext cx="376488" cy="335414"/>
          </a:xfrm>
          <a:prstGeom prst="rightArrow">
            <a:avLst/>
          </a:prstGeom>
          <a:solidFill>
            <a:schemeClr val="accent1">
              <a:alpha val="3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588166" y="895149"/>
            <a:ext cx="7097465" cy="3955984"/>
          </a:xfrm>
          <a:custGeom>
            <a:avLst/>
            <a:gdLst>
              <a:gd name="connsiteX0" fmla="*/ 19251 w 3272590"/>
              <a:gd name="connsiteY0" fmla="*/ 0 h 2473693"/>
              <a:gd name="connsiteX1" fmla="*/ 0 w 3272590"/>
              <a:gd name="connsiteY1" fmla="*/ 2435192 h 2473693"/>
              <a:gd name="connsiteX2" fmla="*/ 3272590 w 3272590"/>
              <a:gd name="connsiteY2" fmla="*/ 2473693 h 247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72590" h="2473693">
                <a:moveTo>
                  <a:pt x="19251" y="0"/>
                </a:moveTo>
                <a:lnTo>
                  <a:pt x="0" y="2435192"/>
                </a:lnTo>
                <a:lnTo>
                  <a:pt x="3272590" y="2473693"/>
                </a:lnTo>
              </a:path>
            </a:pathLst>
          </a:custGeom>
          <a:noFill/>
          <a:ln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388093" y="2551877"/>
            <a:ext cx="3282215" cy="2312050"/>
          </a:xfrm>
          <a:custGeom>
            <a:avLst/>
            <a:gdLst>
              <a:gd name="connsiteX0" fmla="*/ 0 w 3402238"/>
              <a:gd name="connsiteY0" fmla="*/ 0 h 1624738"/>
              <a:gd name="connsiteX1" fmla="*/ 673769 w 3402238"/>
              <a:gd name="connsiteY1" fmla="*/ 1058779 h 1624738"/>
              <a:gd name="connsiteX2" fmla="*/ 2993457 w 3402238"/>
              <a:gd name="connsiteY2" fmla="*/ 1568918 h 1624738"/>
              <a:gd name="connsiteX3" fmla="*/ 3388093 w 3402238"/>
              <a:gd name="connsiteY3" fmla="*/ 1588169 h 1624738"/>
              <a:gd name="connsiteX0" fmla="*/ 0 w 2993457"/>
              <a:gd name="connsiteY0" fmla="*/ 0 h 1568918"/>
              <a:gd name="connsiteX1" fmla="*/ 673769 w 2993457"/>
              <a:gd name="connsiteY1" fmla="*/ 1058779 h 1568918"/>
              <a:gd name="connsiteX2" fmla="*/ 2993457 w 2993457"/>
              <a:gd name="connsiteY2" fmla="*/ 1568918 h 1568918"/>
              <a:gd name="connsiteX0" fmla="*/ 0 w 3936732"/>
              <a:gd name="connsiteY0" fmla="*/ 0 h 1575348"/>
              <a:gd name="connsiteX1" fmla="*/ 673769 w 3936732"/>
              <a:gd name="connsiteY1" fmla="*/ 1058779 h 1575348"/>
              <a:gd name="connsiteX2" fmla="*/ 3936732 w 3936732"/>
              <a:gd name="connsiteY2" fmla="*/ 1575348 h 1575348"/>
              <a:gd name="connsiteX0" fmla="*/ 0 w 3936732"/>
              <a:gd name="connsiteY0" fmla="*/ 0 h 1575348"/>
              <a:gd name="connsiteX1" fmla="*/ 673769 w 3936732"/>
              <a:gd name="connsiteY1" fmla="*/ 1058779 h 1575348"/>
              <a:gd name="connsiteX2" fmla="*/ 3936732 w 3936732"/>
              <a:gd name="connsiteY2" fmla="*/ 1575348 h 1575348"/>
              <a:gd name="connsiteX0" fmla="*/ 0 w 3936732"/>
              <a:gd name="connsiteY0" fmla="*/ 0 h 1575348"/>
              <a:gd name="connsiteX1" fmla="*/ 673769 w 3936732"/>
              <a:gd name="connsiteY1" fmla="*/ 1058779 h 1575348"/>
              <a:gd name="connsiteX2" fmla="*/ 3936732 w 3936732"/>
              <a:gd name="connsiteY2" fmla="*/ 1575348 h 1575348"/>
              <a:gd name="connsiteX0" fmla="*/ 0 w 3955982"/>
              <a:gd name="connsiteY0" fmla="*/ 0 h 1530338"/>
              <a:gd name="connsiteX1" fmla="*/ 673769 w 3955982"/>
              <a:gd name="connsiteY1" fmla="*/ 1058779 h 1530338"/>
              <a:gd name="connsiteX2" fmla="*/ 3955982 w 3955982"/>
              <a:gd name="connsiteY2" fmla="*/ 1530338 h 1530338"/>
              <a:gd name="connsiteX0" fmla="*/ 26773 w 3684372"/>
              <a:gd name="connsiteY0" fmla="*/ 640984 h 719588"/>
              <a:gd name="connsiteX1" fmla="*/ 402159 w 3684372"/>
              <a:gd name="connsiteY1" fmla="*/ 34396 h 719588"/>
              <a:gd name="connsiteX2" fmla="*/ 3684372 w 3684372"/>
              <a:gd name="connsiteY2" fmla="*/ 505955 h 719588"/>
              <a:gd name="connsiteX0" fmla="*/ 0 w 3657599"/>
              <a:gd name="connsiteY0" fmla="*/ 987728 h 1051394"/>
              <a:gd name="connsiteX1" fmla="*/ 1559293 w 3657599"/>
              <a:gd name="connsiteY1" fmla="*/ 27491 h 1051394"/>
              <a:gd name="connsiteX2" fmla="*/ 3657599 w 3657599"/>
              <a:gd name="connsiteY2" fmla="*/ 852699 h 1051394"/>
              <a:gd name="connsiteX0" fmla="*/ 0 w 3657599"/>
              <a:gd name="connsiteY0" fmla="*/ 1362382 h 1426048"/>
              <a:gd name="connsiteX1" fmla="*/ 1559293 w 3657599"/>
              <a:gd name="connsiteY1" fmla="*/ 402145 h 1426048"/>
              <a:gd name="connsiteX2" fmla="*/ 1636295 w 3657599"/>
              <a:gd name="connsiteY2" fmla="*/ 31377 h 1426048"/>
              <a:gd name="connsiteX3" fmla="*/ 3657599 w 3657599"/>
              <a:gd name="connsiteY3" fmla="*/ 1227353 h 1426048"/>
              <a:gd name="connsiteX0" fmla="*/ 0 w 3657599"/>
              <a:gd name="connsiteY0" fmla="*/ 987729 h 1051395"/>
              <a:gd name="connsiteX1" fmla="*/ 1559293 w 3657599"/>
              <a:gd name="connsiteY1" fmla="*/ 27492 h 1051395"/>
              <a:gd name="connsiteX2" fmla="*/ 3657599 w 3657599"/>
              <a:gd name="connsiteY2" fmla="*/ 852700 h 1051395"/>
              <a:gd name="connsiteX0" fmla="*/ 0 w 3657599"/>
              <a:gd name="connsiteY0" fmla="*/ 1419513 h 1471089"/>
              <a:gd name="connsiteX1" fmla="*/ 1588169 w 3657599"/>
              <a:gd name="connsiteY1" fmla="*/ 22037 h 1471089"/>
              <a:gd name="connsiteX2" fmla="*/ 3657599 w 3657599"/>
              <a:gd name="connsiteY2" fmla="*/ 1284484 h 1471089"/>
              <a:gd name="connsiteX0" fmla="*/ 0 w 3657599"/>
              <a:gd name="connsiteY0" fmla="*/ 1419513 h 1471089"/>
              <a:gd name="connsiteX1" fmla="*/ 1588169 w 3657599"/>
              <a:gd name="connsiteY1" fmla="*/ 22037 h 1471089"/>
              <a:gd name="connsiteX2" fmla="*/ 3657599 w 3657599"/>
              <a:gd name="connsiteY2" fmla="*/ 1284484 h 1471089"/>
              <a:gd name="connsiteX0" fmla="*/ 0 w 3657599"/>
              <a:gd name="connsiteY0" fmla="*/ 1428967 h 1428967"/>
              <a:gd name="connsiteX1" fmla="*/ 1588169 w 3657599"/>
              <a:gd name="connsiteY1" fmla="*/ 31491 h 1428967"/>
              <a:gd name="connsiteX2" fmla="*/ 3657599 w 3657599"/>
              <a:gd name="connsiteY2" fmla="*/ 1293938 h 1428967"/>
              <a:gd name="connsiteX0" fmla="*/ 0 w 3657599"/>
              <a:gd name="connsiteY0" fmla="*/ 1428967 h 1428967"/>
              <a:gd name="connsiteX1" fmla="*/ 1588169 w 3657599"/>
              <a:gd name="connsiteY1" fmla="*/ 31491 h 1428967"/>
              <a:gd name="connsiteX2" fmla="*/ 3657599 w 3657599"/>
              <a:gd name="connsiteY2" fmla="*/ 1293938 h 1428967"/>
              <a:gd name="connsiteX0" fmla="*/ 0 w 3657599"/>
              <a:gd name="connsiteY0" fmla="*/ 1404873 h 1404873"/>
              <a:gd name="connsiteX1" fmla="*/ 1588169 w 3657599"/>
              <a:gd name="connsiteY1" fmla="*/ 7397 h 1404873"/>
              <a:gd name="connsiteX2" fmla="*/ 3657599 w 3657599"/>
              <a:gd name="connsiteY2" fmla="*/ 1269844 h 1404873"/>
              <a:gd name="connsiteX0" fmla="*/ 0 w 3657599"/>
              <a:gd name="connsiteY0" fmla="*/ 1404873 h 1404873"/>
              <a:gd name="connsiteX1" fmla="*/ 1588169 w 3657599"/>
              <a:gd name="connsiteY1" fmla="*/ 7397 h 1404873"/>
              <a:gd name="connsiteX2" fmla="*/ 3657599 w 3657599"/>
              <a:gd name="connsiteY2" fmla="*/ 1269844 h 1404873"/>
              <a:gd name="connsiteX0" fmla="*/ 0 w 3638349"/>
              <a:gd name="connsiteY0" fmla="*/ 1404873 h 1404873"/>
              <a:gd name="connsiteX1" fmla="*/ 1588169 w 3638349"/>
              <a:gd name="connsiteY1" fmla="*/ 7397 h 1404873"/>
              <a:gd name="connsiteX2" fmla="*/ 3638349 w 3638349"/>
              <a:gd name="connsiteY2" fmla="*/ 1379154 h 1404873"/>
              <a:gd name="connsiteX0" fmla="*/ 0 w 3638349"/>
              <a:gd name="connsiteY0" fmla="*/ 1328175 h 1328175"/>
              <a:gd name="connsiteX1" fmla="*/ 1482291 w 3638349"/>
              <a:gd name="connsiteY1" fmla="*/ 7859 h 1328175"/>
              <a:gd name="connsiteX2" fmla="*/ 3638349 w 3638349"/>
              <a:gd name="connsiteY2" fmla="*/ 1302456 h 1328175"/>
              <a:gd name="connsiteX0" fmla="*/ 0 w 3638349"/>
              <a:gd name="connsiteY0" fmla="*/ 1673670 h 1673670"/>
              <a:gd name="connsiteX1" fmla="*/ 1463040 w 3638349"/>
              <a:gd name="connsiteY1" fmla="*/ 6134 h 1673670"/>
              <a:gd name="connsiteX2" fmla="*/ 3638349 w 3638349"/>
              <a:gd name="connsiteY2" fmla="*/ 1647951 h 1673670"/>
              <a:gd name="connsiteX0" fmla="*/ 0 w 3282215"/>
              <a:gd name="connsiteY0" fmla="*/ 1673670 h 1682983"/>
              <a:gd name="connsiteX1" fmla="*/ 1463040 w 3282215"/>
              <a:gd name="connsiteY1" fmla="*/ 6134 h 1682983"/>
              <a:gd name="connsiteX2" fmla="*/ 3282215 w 3282215"/>
              <a:gd name="connsiteY2" fmla="*/ 1682983 h 168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2215" h="1682983">
                <a:moveTo>
                  <a:pt x="0" y="1673670"/>
                </a:moveTo>
                <a:cubicBezTo>
                  <a:pt x="838201" y="1390737"/>
                  <a:pt x="649706" y="-107462"/>
                  <a:pt x="1463040" y="6134"/>
                </a:cubicBezTo>
                <a:cubicBezTo>
                  <a:pt x="2072640" y="125088"/>
                  <a:pt x="1795914" y="1298876"/>
                  <a:pt x="3282215" y="1682983"/>
                </a:cubicBezTo>
              </a:path>
            </a:pathLst>
          </a:custGeom>
          <a:noFill/>
          <a:ln w="349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58778" y="2551877"/>
            <a:ext cx="1886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E</a:t>
            </a:r>
            <a:endParaRPr lang="en-US" sz="3200" i="1" dirty="0"/>
          </a:p>
        </p:txBody>
      </p:sp>
      <p:sp>
        <p:nvSpPr>
          <p:cNvPr id="11" name="Freeform 10"/>
          <p:cNvSpPr/>
          <p:nvPr/>
        </p:nvSpPr>
        <p:spPr>
          <a:xfrm>
            <a:off x="1615545" y="3688847"/>
            <a:ext cx="5428648" cy="1123842"/>
          </a:xfrm>
          <a:custGeom>
            <a:avLst/>
            <a:gdLst>
              <a:gd name="connsiteX0" fmla="*/ 0 w 3272590"/>
              <a:gd name="connsiteY0" fmla="*/ 0 h 1050025"/>
              <a:gd name="connsiteX1" fmla="*/ 413887 w 3272590"/>
              <a:gd name="connsiteY1" fmla="*/ 308009 h 1050025"/>
              <a:gd name="connsiteX2" fmla="*/ 2464068 w 3272590"/>
              <a:gd name="connsiteY2" fmla="*/ 943276 h 1050025"/>
              <a:gd name="connsiteX3" fmla="*/ 3272590 w 3272590"/>
              <a:gd name="connsiteY3" fmla="*/ 1049154 h 1050025"/>
              <a:gd name="connsiteX0" fmla="*/ 0 w 3984859"/>
              <a:gd name="connsiteY0" fmla="*/ 0 h 1034244"/>
              <a:gd name="connsiteX1" fmla="*/ 413887 w 3984859"/>
              <a:gd name="connsiteY1" fmla="*/ 308009 h 1034244"/>
              <a:gd name="connsiteX2" fmla="*/ 2464068 w 3984859"/>
              <a:gd name="connsiteY2" fmla="*/ 943276 h 1034244"/>
              <a:gd name="connsiteX3" fmla="*/ 3984859 w 3984859"/>
              <a:gd name="connsiteY3" fmla="*/ 1029903 h 1034244"/>
              <a:gd name="connsiteX0" fmla="*/ 0 w 6997566"/>
              <a:gd name="connsiteY0" fmla="*/ 985855 h 989913"/>
              <a:gd name="connsiteX1" fmla="*/ 3426594 w 6997566"/>
              <a:gd name="connsiteY1" fmla="*/ 4079 h 989913"/>
              <a:gd name="connsiteX2" fmla="*/ 5476775 w 6997566"/>
              <a:gd name="connsiteY2" fmla="*/ 639346 h 989913"/>
              <a:gd name="connsiteX3" fmla="*/ 6997566 w 6997566"/>
              <a:gd name="connsiteY3" fmla="*/ 725973 h 989913"/>
              <a:gd name="connsiteX0" fmla="*/ 0 w 6997566"/>
              <a:gd name="connsiteY0" fmla="*/ 1753606 h 1755948"/>
              <a:gd name="connsiteX1" fmla="*/ 981778 w 6997566"/>
              <a:gd name="connsiteY1" fmla="*/ 1809 h 1755948"/>
              <a:gd name="connsiteX2" fmla="*/ 5476775 w 6997566"/>
              <a:gd name="connsiteY2" fmla="*/ 1407097 h 1755948"/>
              <a:gd name="connsiteX3" fmla="*/ 6997566 w 6997566"/>
              <a:gd name="connsiteY3" fmla="*/ 1493724 h 1755948"/>
              <a:gd name="connsiteX0" fmla="*/ 0 w 6997566"/>
              <a:gd name="connsiteY0" fmla="*/ 1753767 h 1756109"/>
              <a:gd name="connsiteX1" fmla="*/ 981778 w 6997566"/>
              <a:gd name="connsiteY1" fmla="*/ 1970 h 1756109"/>
              <a:gd name="connsiteX2" fmla="*/ 5476775 w 6997566"/>
              <a:gd name="connsiteY2" fmla="*/ 1407258 h 1756109"/>
              <a:gd name="connsiteX3" fmla="*/ 6017289 w 6997566"/>
              <a:gd name="connsiteY3" fmla="*/ 1522703 h 1756109"/>
              <a:gd name="connsiteX4" fmla="*/ 6997566 w 6997566"/>
              <a:gd name="connsiteY4" fmla="*/ 1493885 h 1756109"/>
              <a:gd name="connsiteX0" fmla="*/ 0 w 6997566"/>
              <a:gd name="connsiteY0" fmla="*/ 1755910 h 1758281"/>
              <a:gd name="connsiteX1" fmla="*/ 981778 w 6997566"/>
              <a:gd name="connsiteY1" fmla="*/ 4113 h 1758281"/>
              <a:gd name="connsiteX2" fmla="*/ 2146434 w 6997566"/>
              <a:gd name="connsiteY2" fmla="*/ 1274647 h 1758281"/>
              <a:gd name="connsiteX3" fmla="*/ 6017289 w 6997566"/>
              <a:gd name="connsiteY3" fmla="*/ 1524846 h 1758281"/>
              <a:gd name="connsiteX4" fmla="*/ 6997566 w 6997566"/>
              <a:gd name="connsiteY4" fmla="*/ 1496028 h 1758281"/>
              <a:gd name="connsiteX0" fmla="*/ 0 w 6997566"/>
              <a:gd name="connsiteY0" fmla="*/ 1382452 h 1385448"/>
              <a:gd name="connsiteX1" fmla="*/ 827774 w 6997566"/>
              <a:gd name="connsiteY1" fmla="*/ 6040 h 1385448"/>
              <a:gd name="connsiteX2" fmla="*/ 2146434 w 6997566"/>
              <a:gd name="connsiteY2" fmla="*/ 901189 h 1385448"/>
              <a:gd name="connsiteX3" fmla="*/ 6017289 w 6997566"/>
              <a:gd name="connsiteY3" fmla="*/ 1151388 h 1385448"/>
              <a:gd name="connsiteX4" fmla="*/ 6997566 w 6997566"/>
              <a:gd name="connsiteY4" fmla="*/ 1122570 h 1385448"/>
              <a:gd name="connsiteX0" fmla="*/ 0 w 6997566"/>
              <a:gd name="connsiteY0" fmla="*/ 1382452 h 1385448"/>
              <a:gd name="connsiteX1" fmla="*/ 827774 w 6997566"/>
              <a:gd name="connsiteY1" fmla="*/ 6040 h 1385448"/>
              <a:gd name="connsiteX2" fmla="*/ 2146434 w 6997566"/>
              <a:gd name="connsiteY2" fmla="*/ 901189 h 1385448"/>
              <a:gd name="connsiteX3" fmla="*/ 3322216 w 6997566"/>
              <a:gd name="connsiteY3" fmla="*/ 650874 h 1385448"/>
              <a:gd name="connsiteX4" fmla="*/ 6997566 w 6997566"/>
              <a:gd name="connsiteY4" fmla="*/ 1122570 h 1385448"/>
              <a:gd name="connsiteX0" fmla="*/ 0 w 5428648"/>
              <a:gd name="connsiteY0" fmla="*/ 1382452 h 1411328"/>
              <a:gd name="connsiteX1" fmla="*/ 827774 w 5428648"/>
              <a:gd name="connsiteY1" fmla="*/ 6040 h 1411328"/>
              <a:gd name="connsiteX2" fmla="*/ 2146434 w 5428648"/>
              <a:gd name="connsiteY2" fmla="*/ 901189 h 1411328"/>
              <a:gd name="connsiteX3" fmla="*/ 3322216 w 5428648"/>
              <a:gd name="connsiteY3" fmla="*/ 650874 h 1411328"/>
              <a:gd name="connsiteX4" fmla="*/ 5428648 w 5428648"/>
              <a:gd name="connsiteY4" fmla="*/ 1411328 h 1411328"/>
              <a:gd name="connsiteX0" fmla="*/ 0 w 5428648"/>
              <a:gd name="connsiteY0" fmla="*/ 1097063 h 1125939"/>
              <a:gd name="connsiteX1" fmla="*/ 808524 w 5428648"/>
              <a:gd name="connsiteY1" fmla="*/ 9409 h 1125939"/>
              <a:gd name="connsiteX2" fmla="*/ 2146434 w 5428648"/>
              <a:gd name="connsiteY2" fmla="*/ 615800 h 1125939"/>
              <a:gd name="connsiteX3" fmla="*/ 3322216 w 5428648"/>
              <a:gd name="connsiteY3" fmla="*/ 365485 h 1125939"/>
              <a:gd name="connsiteX4" fmla="*/ 5428648 w 5428648"/>
              <a:gd name="connsiteY4" fmla="*/ 1125939 h 1125939"/>
              <a:gd name="connsiteX0" fmla="*/ 0 w 5428648"/>
              <a:gd name="connsiteY0" fmla="*/ 1097063 h 1125939"/>
              <a:gd name="connsiteX1" fmla="*/ 808524 w 5428648"/>
              <a:gd name="connsiteY1" fmla="*/ 9409 h 1125939"/>
              <a:gd name="connsiteX2" fmla="*/ 2146434 w 5428648"/>
              <a:gd name="connsiteY2" fmla="*/ 615800 h 1125939"/>
              <a:gd name="connsiteX3" fmla="*/ 3322216 w 5428648"/>
              <a:gd name="connsiteY3" fmla="*/ 365485 h 1125939"/>
              <a:gd name="connsiteX4" fmla="*/ 5428648 w 5428648"/>
              <a:gd name="connsiteY4" fmla="*/ 1125939 h 1125939"/>
              <a:gd name="connsiteX0" fmla="*/ 0 w 5428648"/>
              <a:gd name="connsiteY0" fmla="*/ 1092055 h 1120931"/>
              <a:gd name="connsiteX1" fmla="*/ 808524 w 5428648"/>
              <a:gd name="connsiteY1" fmla="*/ 4401 h 1120931"/>
              <a:gd name="connsiteX2" fmla="*/ 1876927 w 5428648"/>
              <a:gd name="connsiteY2" fmla="*/ 735921 h 1120931"/>
              <a:gd name="connsiteX3" fmla="*/ 3322216 w 5428648"/>
              <a:gd name="connsiteY3" fmla="*/ 360477 h 1120931"/>
              <a:gd name="connsiteX4" fmla="*/ 5428648 w 5428648"/>
              <a:gd name="connsiteY4" fmla="*/ 1120931 h 1120931"/>
              <a:gd name="connsiteX0" fmla="*/ 0 w 5428648"/>
              <a:gd name="connsiteY0" fmla="*/ 1089743 h 1118619"/>
              <a:gd name="connsiteX1" fmla="*/ 808524 w 5428648"/>
              <a:gd name="connsiteY1" fmla="*/ 2089 h 1118619"/>
              <a:gd name="connsiteX2" fmla="*/ 1876927 w 5428648"/>
              <a:gd name="connsiteY2" fmla="*/ 733609 h 1118619"/>
              <a:gd name="connsiteX3" fmla="*/ 3322216 w 5428648"/>
              <a:gd name="connsiteY3" fmla="*/ 358165 h 1118619"/>
              <a:gd name="connsiteX4" fmla="*/ 5428648 w 5428648"/>
              <a:gd name="connsiteY4" fmla="*/ 1118619 h 1118619"/>
              <a:gd name="connsiteX0" fmla="*/ 0 w 5428648"/>
              <a:gd name="connsiteY0" fmla="*/ 1094966 h 1123842"/>
              <a:gd name="connsiteX1" fmla="*/ 808524 w 5428648"/>
              <a:gd name="connsiteY1" fmla="*/ 7312 h 1123842"/>
              <a:gd name="connsiteX2" fmla="*/ 1876927 w 5428648"/>
              <a:gd name="connsiteY2" fmla="*/ 738832 h 1123842"/>
              <a:gd name="connsiteX3" fmla="*/ 3322216 w 5428648"/>
              <a:gd name="connsiteY3" fmla="*/ 363388 h 1123842"/>
              <a:gd name="connsiteX4" fmla="*/ 5428648 w 5428648"/>
              <a:gd name="connsiteY4" fmla="*/ 1123842 h 1123842"/>
              <a:gd name="connsiteX0" fmla="*/ 0 w 5428648"/>
              <a:gd name="connsiteY0" fmla="*/ 1094966 h 1123842"/>
              <a:gd name="connsiteX1" fmla="*/ 808524 w 5428648"/>
              <a:gd name="connsiteY1" fmla="*/ 7312 h 1123842"/>
              <a:gd name="connsiteX2" fmla="*/ 1876927 w 5428648"/>
              <a:gd name="connsiteY2" fmla="*/ 738832 h 1123842"/>
              <a:gd name="connsiteX3" fmla="*/ 3091210 w 5428648"/>
              <a:gd name="connsiteY3" fmla="*/ 7253 h 1123842"/>
              <a:gd name="connsiteX4" fmla="*/ 5428648 w 5428648"/>
              <a:gd name="connsiteY4" fmla="*/ 1123842 h 1123842"/>
              <a:gd name="connsiteX0" fmla="*/ 0 w 5428648"/>
              <a:gd name="connsiteY0" fmla="*/ 1094966 h 1123842"/>
              <a:gd name="connsiteX1" fmla="*/ 808524 w 5428648"/>
              <a:gd name="connsiteY1" fmla="*/ 7312 h 1123842"/>
              <a:gd name="connsiteX2" fmla="*/ 1876927 w 5428648"/>
              <a:gd name="connsiteY2" fmla="*/ 738832 h 1123842"/>
              <a:gd name="connsiteX3" fmla="*/ 3091210 w 5428648"/>
              <a:gd name="connsiteY3" fmla="*/ 7253 h 1123842"/>
              <a:gd name="connsiteX4" fmla="*/ 5428648 w 5428648"/>
              <a:gd name="connsiteY4" fmla="*/ 1123842 h 1123842"/>
              <a:gd name="connsiteX0" fmla="*/ 0 w 5428648"/>
              <a:gd name="connsiteY0" fmla="*/ 1094966 h 1123842"/>
              <a:gd name="connsiteX1" fmla="*/ 808524 w 5428648"/>
              <a:gd name="connsiteY1" fmla="*/ 7312 h 1123842"/>
              <a:gd name="connsiteX2" fmla="*/ 1876927 w 5428648"/>
              <a:gd name="connsiteY2" fmla="*/ 738832 h 1123842"/>
              <a:gd name="connsiteX3" fmla="*/ 3091210 w 5428648"/>
              <a:gd name="connsiteY3" fmla="*/ 7253 h 1123842"/>
              <a:gd name="connsiteX4" fmla="*/ 5428648 w 5428648"/>
              <a:gd name="connsiteY4" fmla="*/ 1123842 h 1123842"/>
              <a:gd name="connsiteX0" fmla="*/ 0 w 5428648"/>
              <a:gd name="connsiteY0" fmla="*/ 1094966 h 1123842"/>
              <a:gd name="connsiteX1" fmla="*/ 808524 w 5428648"/>
              <a:gd name="connsiteY1" fmla="*/ 7312 h 1123842"/>
              <a:gd name="connsiteX2" fmla="*/ 1876927 w 5428648"/>
              <a:gd name="connsiteY2" fmla="*/ 738832 h 1123842"/>
              <a:gd name="connsiteX3" fmla="*/ 3091210 w 5428648"/>
              <a:gd name="connsiteY3" fmla="*/ 7253 h 1123842"/>
              <a:gd name="connsiteX4" fmla="*/ 5428648 w 5428648"/>
              <a:gd name="connsiteY4" fmla="*/ 1123842 h 1123842"/>
              <a:gd name="connsiteX0" fmla="*/ 0 w 5428648"/>
              <a:gd name="connsiteY0" fmla="*/ 1094966 h 1123842"/>
              <a:gd name="connsiteX1" fmla="*/ 808524 w 5428648"/>
              <a:gd name="connsiteY1" fmla="*/ 7312 h 1123842"/>
              <a:gd name="connsiteX2" fmla="*/ 1876927 w 5428648"/>
              <a:gd name="connsiteY2" fmla="*/ 738832 h 1123842"/>
              <a:gd name="connsiteX3" fmla="*/ 3216338 w 5428648"/>
              <a:gd name="connsiteY3" fmla="*/ 228634 h 1123842"/>
              <a:gd name="connsiteX4" fmla="*/ 5428648 w 5428648"/>
              <a:gd name="connsiteY4" fmla="*/ 1123842 h 11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8648" h="1123842">
                <a:moveTo>
                  <a:pt x="0" y="1094966"/>
                </a:moveTo>
                <a:cubicBezTo>
                  <a:pt x="521368" y="1045235"/>
                  <a:pt x="399451" y="85918"/>
                  <a:pt x="808524" y="7312"/>
                </a:cubicBezTo>
                <a:cubicBezTo>
                  <a:pt x="1217597" y="-71294"/>
                  <a:pt x="1119490" y="504627"/>
                  <a:pt x="1876927" y="738832"/>
                </a:cubicBezTo>
                <a:cubicBezTo>
                  <a:pt x="2634364" y="973037"/>
                  <a:pt x="2722241" y="281573"/>
                  <a:pt x="3216338" y="228634"/>
                </a:cubicBezTo>
                <a:cubicBezTo>
                  <a:pt x="3739311" y="243072"/>
                  <a:pt x="4211302" y="936140"/>
                  <a:pt x="5428648" y="1123842"/>
                </a:cubicBezTo>
              </a:path>
            </a:pathLst>
          </a:cu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29869" y="2182545"/>
            <a:ext cx="1963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Ideal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05737" y="3248490"/>
            <a:ext cx="128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Bypass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2594008" y="3235862"/>
            <a:ext cx="6092791" cy="1568930"/>
          </a:xfrm>
          <a:custGeom>
            <a:avLst/>
            <a:gdLst>
              <a:gd name="connsiteX0" fmla="*/ 0 w 4109988"/>
              <a:gd name="connsiteY0" fmla="*/ 0 h 3316672"/>
              <a:gd name="connsiteX1" fmla="*/ 356135 w 4109988"/>
              <a:gd name="connsiteY1" fmla="*/ 1665171 h 3316672"/>
              <a:gd name="connsiteX2" fmla="*/ 673769 w 4109988"/>
              <a:gd name="connsiteY2" fmla="*/ 2714324 h 3316672"/>
              <a:gd name="connsiteX3" fmla="*/ 1241659 w 4109988"/>
              <a:gd name="connsiteY3" fmla="*/ 3282215 h 3316672"/>
              <a:gd name="connsiteX4" fmla="*/ 4109988 w 4109988"/>
              <a:gd name="connsiteY4" fmla="*/ 3205213 h 3316672"/>
              <a:gd name="connsiteX0" fmla="*/ 0 w 4109988"/>
              <a:gd name="connsiteY0" fmla="*/ 0 h 3205213"/>
              <a:gd name="connsiteX1" fmla="*/ 356135 w 4109988"/>
              <a:gd name="connsiteY1" fmla="*/ 1665171 h 3205213"/>
              <a:gd name="connsiteX2" fmla="*/ 673769 w 4109988"/>
              <a:gd name="connsiteY2" fmla="*/ 2714324 h 3205213"/>
              <a:gd name="connsiteX3" fmla="*/ 4109988 w 4109988"/>
              <a:gd name="connsiteY3" fmla="*/ 3205213 h 3205213"/>
              <a:gd name="connsiteX0" fmla="*/ 0 w 4109988"/>
              <a:gd name="connsiteY0" fmla="*/ 0 h 3205213"/>
              <a:gd name="connsiteX1" fmla="*/ 356135 w 4109988"/>
              <a:gd name="connsiteY1" fmla="*/ 1665171 h 3205213"/>
              <a:gd name="connsiteX2" fmla="*/ 770021 w 4109988"/>
              <a:gd name="connsiteY2" fmla="*/ 2916455 h 3205213"/>
              <a:gd name="connsiteX3" fmla="*/ 4109988 w 4109988"/>
              <a:gd name="connsiteY3" fmla="*/ 3205213 h 3205213"/>
              <a:gd name="connsiteX0" fmla="*/ 0 w 4109988"/>
              <a:gd name="connsiteY0" fmla="*/ 0 h 3239525"/>
              <a:gd name="connsiteX1" fmla="*/ 356135 w 4109988"/>
              <a:gd name="connsiteY1" fmla="*/ 1665171 h 3239525"/>
              <a:gd name="connsiteX2" fmla="*/ 1058779 w 4109988"/>
              <a:gd name="connsiteY2" fmla="*/ 3128211 h 3239525"/>
              <a:gd name="connsiteX3" fmla="*/ 4109988 w 4109988"/>
              <a:gd name="connsiteY3" fmla="*/ 3205213 h 3239525"/>
              <a:gd name="connsiteX0" fmla="*/ 0 w 4109988"/>
              <a:gd name="connsiteY0" fmla="*/ 0 h 3283124"/>
              <a:gd name="connsiteX1" fmla="*/ 356135 w 4109988"/>
              <a:gd name="connsiteY1" fmla="*/ 1665171 h 3283124"/>
              <a:gd name="connsiteX2" fmla="*/ 1058779 w 4109988"/>
              <a:gd name="connsiteY2" fmla="*/ 3128211 h 3283124"/>
              <a:gd name="connsiteX3" fmla="*/ 4109988 w 4109988"/>
              <a:gd name="connsiteY3" fmla="*/ 3205213 h 3283124"/>
              <a:gd name="connsiteX0" fmla="*/ 0 w 4013735"/>
              <a:gd name="connsiteY0" fmla="*/ 0 h 3304139"/>
              <a:gd name="connsiteX1" fmla="*/ 356135 w 4013735"/>
              <a:gd name="connsiteY1" fmla="*/ 1665171 h 3304139"/>
              <a:gd name="connsiteX2" fmla="*/ 1058779 w 4013735"/>
              <a:gd name="connsiteY2" fmla="*/ 3128211 h 3304139"/>
              <a:gd name="connsiteX3" fmla="*/ 4013735 w 4013735"/>
              <a:gd name="connsiteY3" fmla="*/ 3243714 h 3304139"/>
              <a:gd name="connsiteX0" fmla="*/ 0 w 4013735"/>
              <a:gd name="connsiteY0" fmla="*/ 0 h 3293221"/>
              <a:gd name="connsiteX1" fmla="*/ 356135 w 4013735"/>
              <a:gd name="connsiteY1" fmla="*/ 1665171 h 3293221"/>
              <a:gd name="connsiteX2" fmla="*/ 1058779 w 4013735"/>
              <a:gd name="connsiteY2" fmla="*/ 3128211 h 3293221"/>
              <a:gd name="connsiteX3" fmla="*/ 4013735 w 4013735"/>
              <a:gd name="connsiteY3" fmla="*/ 3243714 h 3293221"/>
              <a:gd name="connsiteX0" fmla="*/ 0 w 3975234"/>
              <a:gd name="connsiteY0" fmla="*/ 0 h 3328910"/>
              <a:gd name="connsiteX1" fmla="*/ 356135 w 3975234"/>
              <a:gd name="connsiteY1" fmla="*/ 1665171 h 3328910"/>
              <a:gd name="connsiteX2" fmla="*/ 1058779 w 3975234"/>
              <a:gd name="connsiteY2" fmla="*/ 3128211 h 3328910"/>
              <a:gd name="connsiteX3" fmla="*/ 3975234 w 3975234"/>
              <a:gd name="connsiteY3" fmla="*/ 3301465 h 3328910"/>
              <a:gd name="connsiteX0" fmla="*/ 0 w 3975234"/>
              <a:gd name="connsiteY0" fmla="*/ 0 h 3325583"/>
              <a:gd name="connsiteX1" fmla="*/ 356135 w 3975234"/>
              <a:gd name="connsiteY1" fmla="*/ 1665171 h 3325583"/>
              <a:gd name="connsiteX2" fmla="*/ 1212783 w 3975234"/>
              <a:gd name="connsiteY2" fmla="*/ 3118586 h 3325583"/>
              <a:gd name="connsiteX3" fmla="*/ 3975234 w 3975234"/>
              <a:gd name="connsiteY3" fmla="*/ 3301465 h 3325583"/>
              <a:gd name="connsiteX0" fmla="*/ 0 w 3975234"/>
              <a:gd name="connsiteY0" fmla="*/ 0 h 3308198"/>
              <a:gd name="connsiteX1" fmla="*/ 356135 w 3975234"/>
              <a:gd name="connsiteY1" fmla="*/ 1665171 h 3308198"/>
              <a:gd name="connsiteX2" fmla="*/ 1212783 w 3975234"/>
              <a:gd name="connsiteY2" fmla="*/ 3118586 h 3308198"/>
              <a:gd name="connsiteX3" fmla="*/ 3975234 w 3975234"/>
              <a:gd name="connsiteY3" fmla="*/ 3301465 h 3308198"/>
              <a:gd name="connsiteX0" fmla="*/ 0 w 4244741"/>
              <a:gd name="connsiteY0" fmla="*/ 644823 h 1652583"/>
              <a:gd name="connsiteX1" fmla="*/ 625642 w 4244741"/>
              <a:gd name="connsiteY1" fmla="*/ 9556 h 1652583"/>
              <a:gd name="connsiteX2" fmla="*/ 1482290 w 4244741"/>
              <a:gd name="connsiteY2" fmla="*/ 1462971 h 1652583"/>
              <a:gd name="connsiteX3" fmla="*/ 4244741 w 4244741"/>
              <a:gd name="connsiteY3" fmla="*/ 1645850 h 1652583"/>
              <a:gd name="connsiteX0" fmla="*/ 0 w 4244741"/>
              <a:gd name="connsiteY0" fmla="*/ 1766807 h 2774567"/>
              <a:gd name="connsiteX1" fmla="*/ 1953929 w 4244741"/>
              <a:gd name="connsiteY1" fmla="*/ 5384 h 2774567"/>
              <a:gd name="connsiteX2" fmla="*/ 1482290 w 4244741"/>
              <a:gd name="connsiteY2" fmla="*/ 2584955 h 2774567"/>
              <a:gd name="connsiteX3" fmla="*/ 4244741 w 4244741"/>
              <a:gd name="connsiteY3" fmla="*/ 2767834 h 2774567"/>
              <a:gd name="connsiteX0" fmla="*/ 0 w 4244741"/>
              <a:gd name="connsiteY0" fmla="*/ 1769142 h 2770428"/>
              <a:gd name="connsiteX1" fmla="*/ 1953929 w 4244741"/>
              <a:gd name="connsiteY1" fmla="*/ 7719 h 2770428"/>
              <a:gd name="connsiteX2" fmla="*/ 3753852 w 4244741"/>
              <a:gd name="connsiteY2" fmla="*/ 1124250 h 2770428"/>
              <a:gd name="connsiteX3" fmla="*/ 4244741 w 4244741"/>
              <a:gd name="connsiteY3" fmla="*/ 2770169 h 2770428"/>
              <a:gd name="connsiteX0" fmla="*/ 0 w 5207267"/>
              <a:gd name="connsiteY0" fmla="*/ 1769142 h 1872303"/>
              <a:gd name="connsiteX1" fmla="*/ 1953929 w 5207267"/>
              <a:gd name="connsiteY1" fmla="*/ 7719 h 1872303"/>
              <a:gd name="connsiteX2" fmla="*/ 3753852 w 5207267"/>
              <a:gd name="connsiteY2" fmla="*/ 1124250 h 1872303"/>
              <a:gd name="connsiteX3" fmla="*/ 5207267 w 5207267"/>
              <a:gd name="connsiteY3" fmla="*/ 1769142 h 1872303"/>
              <a:gd name="connsiteX0" fmla="*/ 0 w 5207267"/>
              <a:gd name="connsiteY0" fmla="*/ 1761423 h 1860766"/>
              <a:gd name="connsiteX1" fmla="*/ 1953929 w 5207267"/>
              <a:gd name="connsiteY1" fmla="*/ 0 h 1860766"/>
              <a:gd name="connsiteX2" fmla="*/ 5207267 w 5207267"/>
              <a:gd name="connsiteY2" fmla="*/ 1761423 h 1860766"/>
              <a:gd name="connsiteX0" fmla="*/ 0 w 5207267"/>
              <a:gd name="connsiteY0" fmla="*/ 1761423 h 1860766"/>
              <a:gd name="connsiteX1" fmla="*/ 1953929 w 5207267"/>
              <a:gd name="connsiteY1" fmla="*/ 0 h 1860766"/>
              <a:gd name="connsiteX2" fmla="*/ 5207267 w 5207267"/>
              <a:gd name="connsiteY2" fmla="*/ 1761423 h 1860766"/>
              <a:gd name="connsiteX0" fmla="*/ 0 w 5207267"/>
              <a:gd name="connsiteY0" fmla="*/ 1568918 h 1675650"/>
              <a:gd name="connsiteX1" fmla="*/ 1953929 w 5207267"/>
              <a:gd name="connsiteY1" fmla="*/ 0 h 1675650"/>
              <a:gd name="connsiteX2" fmla="*/ 5207267 w 5207267"/>
              <a:gd name="connsiteY2" fmla="*/ 1568918 h 1675650"/>
              <a:gd name="connsiteX0" fmla="*/ 0 w 5207267"/>
              <a:gd name="connsiteY0" fmla="*/ 1568918 h 1568918"/>
              <a:gd name="connsiteX1" fmla="*/ 1953929 w 5207267"/>
              <a:gd name="connsiteY1" fmla="*/ 0 h 1568918"/>
              <a:gd name="connsiteX2" fmla="*/ 5207267 w 5207267"/>
              <a:gd name="connsiteY2" fmla="*/ 1568918 h 1568918"/>
              <a:gd name="connsiteX0" fmla="*/ 0 w 6092791"/>
              <a:gd name="connsiteY0" fmla="*/ 1540054 h 1568930"/>
              <a:gd name="connsiteX1" fmla="*/ 2839453 w 6092791"/>
              <a:gd name="connsiteY1" fmla="*/ 12 h 1568930"/>
              <a:gd name="connsiteX2" fmla="*/ 6092791 w 6092791"/>
              <a:gd name="connsiteY2" fmla="*/ 1568930 h 1568930"/>
              <a:gd name="connsiteX0" fmla="*/ 0 w 6092791"/>
              <a:gd name="connsiteY0" fmla="*/ 1540054 h 1568930"/>
              <a:gd name="connsiteX1" fmla="*/ 2839453 w 6092791"/>
              <a:gd name="connsiteY1" fmla="*/ 12 h 1568930"/>
              <a:gd name="connsiteX2" fmla="*/ 6092791 w 6092791"/>
              <a:gd name="connsiteY2" fmla="*/ 1568930 h 1568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2791" h="1568930">
                <a:moveTo>
                  <a:pt x="0" y="1540054"/>
                </a:moveTo>
                <a:cubicBezTo>
                  <a:pt x="1122948" y="1491927"/>
                  <a:pt x="1823988" y="-4801"/>
                  <a:pt x="2839453" y="12"/>
                </a:cubicBezTo>
                <a:cubicBezTo>
                  <a:pt x="3854918" y="4825"/>
                  <a:pt x="4231104" y="1529226"/>
                  <a:pt x="6092791" y="1568930"/>
                </a:cubicBezTo>
              </a:path>
            </a:pathLst>
          </a:cu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118190" y="3248490"/>
            <a:ext cx="1562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K zones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71562" y="5149516"/>
            <a:ext cx="41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to use moments to diagnose?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57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56421" y="2396689"/>
            <a:ext cx="1905802" cy="2194560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Diagnostics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1588167" y="895149"/>
            <a:ext cx="4177365" cy="3955984"/>
          </a:xfrm>
          <a:custGeom>
            <a:avLst/>
            <a:gdLst>
              <a:gd name="connsiteX0" fmla="*/ 19251 w 3272590"/>
              <a:gd name="connsiteY0" fmla="*/ 0 h 2473693"/>
              <a:gd name="connsiteX1" fmla="*/ 0 w 3272590"/>
              <a:gd name="connsiteY1" fmla="*/ 2435192 h 2473693"/>
              <a:gd name="connsiteX2" fmla="*/ 3272590 w 3272590"/>
              <a:gd name="connsiteY2" fmla="*/ 2473693 h 247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72590" h="2473693">
                <a:moveTo>
                  <a:pt x="19251" y="0"/>
                </a:moveTo>
                <a:lnTo>
                  <a:pt x="0" y="2435192"/>
                </a:lnTo>
                <a:lnTo>
                  <a:pt x="3272590" y="2473693"/>
                </a:lnTo>
              </a:path>
            </a:pathLst>
          </a:custGeom>
          <a:noFill/>
          <a:ln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617044" y="2319687"/>
            <a:ext cx="3955982" cy="2290813"/>
          </a:xfrm>
          <a:custGeom>
            <a:avLst/>
            <a:gdLst>
              <a:gd name="connsiteX0" fmla="*/ 0 w 3402238"/>
              <a:gd name="connsiteY0" fmla="*/ 0 h 1624738"/>
              <a:gd name="connsiteX1" fmla="*/ 673769 w 3402238"/>
              <a:gd name="connsiteY1" fmla="*/ 1058779 h 1624738"/>
              <a:gd name="connsiteX2" fmla="*/ 2993457 w 3402238"/>
              <a:gd name="connsiteY2" fmla="*/ 1568918 h 1624738"/>
              <a:gd name="connsiteX3" fmla="*/ 3388093 w 3402238"/>
              <a:gd name="connsiteY3" fmla="*/ 1588169 h 1624738"/>
              <a:gd name="connsiteX0" fmla="*/ 0 w 2993457"/>
              <a:gd name="connsiteY0" fmla="*/ 0 h 1568918"/>
              <a:gd name="connsiteX1" fmla="*/ 673769 w 2993457"/>
              <a:gd name="connsiteY1" fmla="*/ 1058779 h 1568918"/>
              <a:gd name="connsiteX2" fmla="*/ 2993457 w 2993457"/>
              <a:gd name="connsiteY2" fmla="*/ 1568918 h 1568918"/>
              <a:gd name="connsiteX0" fmla="*/ 0 w 3936732"/>
              <a:gd name="connsiteY0" fmla="*/ 0 h 1575348"/>
              <a:gd name="connsiteX1" fmla="*/ 673769 w 3936732"/>
              <a:gd name="connsiteY1" fmla="*/ 1058779 h 1575348"/>
              <a:gd name="connsiteX2" fmla="*/ 3936732 w 3936732"/>
              <a:gd name="connsiteY2" fmla="*/ 1575348 h 1575348"/>
              <a:gd name="connsiteX0" fmla="*/ 0 w 3936732"/>
              <a:gd name="connsiteY0" fmla="*/ 0 h 1575348"/>
              <a:gd name="connsiteX1" fmla="*/ 673769 w 3936732"/>
              <a:gd name="connsiteY1" fmla="*/ 1058779 h 1575348"/>
              <a:gd name="connsiteX2" fmla="*/ 3936732 w 3936732"/>
              <a:gd name="connsiteY2" fmla="*/ 1575348 h 1575348"/>
              <a:gd name="connsiteX0" fmla="*/ 0 w 3936732"/>
              <a:gd name="connsiteY0" fmla="*/ 0 h 1575348"/>
              <a:gd name="connsiteX1" fmla="*/ 673769 w 3936732"/>
              <a:gd name="connsiteY1" fmla="*/ 1058779 h 1575348"/>
              <a:gd name="connsiteX2" fmla="*/ 3936732 w 3936732"/>
              <a:gd name="connsiteY2" fmla="*/ 1575348 h 1575348"/>
              <a:gd name="connsiteX0" fmla="*/ 0 w 3955982"/>
              <a:gd name="connsiteY0" fmla="*/ 0 h 1530338"/>
              <a:gd name="connsiteX1" fmla="*/ 673769 w 3955982"/>
              <a:gd name="connsiteY1" fmla="*/ 1058779 h 1530338"/>
              <a:gd name="connsiteX2" fmla="*/ 3955982 w 3955982"/>
              <a:gd name="connsiteY2" fmla="*/ 1530338 h 153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55982" h="1530338">
                <a:moveTo>
                  <a:pt x="0" y="0"/>
                </a:moveTo>
                <a:cubicBezTo>
                  <a:pt x="87430" y="398646"/>
                  <a:pt x="14439" y="803723"/>
                  <a:pt x="673769" y="1058779"/>
                </a:cubicBezTo>
                <a:cubicBezTo>
                  <a:pt x="1333099" y="1313835"/>
                  <a:pt x="2752825" y="1525696"/>
                  <a:pt x="3955982" y="1530338"/>
                </a:cubicBezTo>
              </a:path>
            </a:pathLst>
          </a:custGeom>
          <a:noFill/>
          <a:ln w="349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84345" y="1147888"/>
            <a:ext cx="2512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Pulse input into CSTR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58778" y="2551877"/>
            <a:ext cx="1886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E</a:t>
            </a:r>
            <a:endParaRPr lang="en-US" sz="3200" i="1" dirty="0"/>
          </a:p>
        </p:txBody>
      </p:sp>
      <p:sp>
        <p:nvSpPr>
          <p:cNvPr id="10" name="Freeform 9"/>
          <p:cNvSpPr/>
          <p:nvPr/>
        </p:nvSpPr>
        <p:spPr>
          <a:xfrm>
            <a:off x="1588168" y="3195587"/>
            <a:ext cx="3984859" cy="1034244"/>
          </a:xfrm>
          <a:custGeom>
            <a:avLst/>
            <a:gdLst>
              <a:gd name="connsiteX0" fmla="*/ 0 w 3272590"/>
              <a:gd name="connsiteY0" fmla="*/ 0 h 1050025"/>
              <a:gd name="connsiteX1" fmla="*/ 413887 w 3272590"/>
              <a:gd name="connsiteY1" fmla="*/ 308009 h 1050025"/>
              <a:gd name="connsiteX2" fmla="*/ 2464068 w 3272590"/>
              <a:gd name="connsiteY2" fmla="*/ 943276 h 1050025"/>
              <a:gd name="connsiteX3" fmla="*/ 3272590 w 3272590"/>
              <a:gd name="connsiteY3" fmla="*/ 1049154 h 1050025"/>
              <a:gd name="connsiteX0" fmla="*/ 0 w 3984859"/>
              <a:gd name="connsiteY0" fmla="*/ 0 h 1034244"/>
              <a:gd name="connsiteX1" fmla="*/ 413887 w 3984859"/>
              <a:gd name="connsiteY1" fmla="*/ 308009 h 1034244"/>
              <a:gd name="connsiteX2" fmla="*/ 2464068 w 3984859"/>
              <a:gd name="connsiteY2" fmla="*/ 943276 h 1034244"/>
              <a:gd name="connsiteX3" fmla="*/ 3984859 w 3984859"/>
              <a:gd name="connsiteY3" fmla="*/ 1029903 h 103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4859" h="1034244">
                <a:moveTo>
                  <a:pt x="0" y="0"/>
                </a:moveTo>
                <a:cubicBezTo>
                  <a:pt x="1604" y="75398"/>
                  <a:pt x="3209" y="150796"/>
                  <a:pt x="413887" y="308009"/>
                </a:cubicBezTo>
                <a:cubicBezTo>
                  <a:pt x="824565" y="465222"/>
                  <a:pt x="1868906" y="822960"/>
                  <a:pt x="2464068" y="943276"/>
                </a:cubicBezTo>
                <a:cubicBezTo>
                  <a:pt x="3059230" y="1063592"/>
                  <a:pt x="3984859" y="1029903"/>
                  <a:pt x="3984859" y="1029903"/>
                </a:cubicBezTo>
              </a:path>
            </a:pathLst>
          </a:cu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736657" y="2396689"/>
            <a:ext cx="519764" cy="441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8179869" y="3804290"/>
            <a:ext cx="519764" cy="441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778145" y="2759382"/>
            <a:ext cx="918368" cy="1019193"/>
          </a:xfrm>
          <a:custGeom>
            <a:avLst/>
            <a:gdLst>
              <a:gd name="connsiteX0" fmla="*/ 123169 w 918368"/>
              <a:gd name="connsiteY0" fmla="*/ 60820 h 1019193"/>
              <a:gd name="connsiteX1" fmla="*/ 652558 w 918368"/>
              <a:gd name="connsiteY1" fmla="*/ 89696 h 1019193"/>
              <a:gd name="connsiteX2" fmla="*/ 893190 w 918368"/>
              <a:gd name="connsiteY2" fmla="*/ 917469 h 1019193"/>
              <a:gd name="connsiteX3" fmla="*/ 65417 w 918368"/>
              <a:gd name="connsiteY3" fmla="*/ 965595 h 1019193"/>
              <a:gd name="connsiteX4" fmla="*/ 113543 w 918368"/>
              <a:gd name="connsiteY4" fmla="*/ 551709 h 101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368" h="1019193">
                <a:moveTo>
                  <a:pt x="123169" y="60820"/>
                </a:moveTo>
                <a:cubicBezTo>
                  <a:pt x="323695" y="3870"/>
                  <a:pt x="524221" y="-53079"/>
                  <a:pt x="652558" y="89696"/>
                </a:cubicBezTo>
                <a:cubicBezTo>
                  <a:pt x="780895" y="232471"/>
                  <a:pt x="991047" y="771486"/>
                  <a:pt x="893190" y="917469"/>
                </a:cubicBezTo>
                <a:cubicBezTo>
                  <a:pt x="795333" y="1063452"/>
                  <a:pt x="195358" y="1026555"/>
                  <a:pt x="65417" y="965595"/>
                </a:cubicBezTo>
                <a:cubicBezTo>
                  <a:pt x="-64524" y="904635"/>
                  <a:pt x="24509" y="728172"/>
                  <a:pt x="113543" y="551709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6333423" y="2666198"/>
            <a:ext cx="1809550" cy="1347537"/>
          </a:xfrm>
          <a:custGeom>
            <a:avLst/>
            <a:gdLst>
              <a:gd name="connsiteX0" fmla="*/ 0 w 1809550"/>
              <a:gd name="connsiteY0" fmla="*/ 0 h 1347537"/>
              <a:gd name="connsiteX1" fmla="*/ 635268 w 1809550"/>
              <a:gd name="connsiteY1" fmla="*/ 336884 h 1347537"/>
              <a:gd name="connsiteX2" fmla="*/ 1299411 w 1809550"/>
              <a:gd name="connsiteY2" fmla="*/ 1087655 h 1347537"/>
              <a:gd name="connsiteX3" fmla="*/ 1809550 w 1809550"/>
              <a:gd name="connsiteY3" fmla="*/ 1347537 h 134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9550" h="1347537">
                <a:moveTo>
                  <a:pt x="0" y="0"/>
                </a:moveTo>
                <a:cubicBezTo>
                  <a:pt x="209350" y="77804"/>
                  <a:pt x="418700" y="155608"/>
                  <a:pt x="635268" y="336884"/>
                </a:cubicBezTo>
                <a:cubicBezTo>
                  <a:pt x="851836" y="518160"/>
                  <a:pt x="1103697" y="919213"/>
                  <a:pt x="1299411" y="1087655"/>
                </a:cubicBezTo>
                <a:cubicBezTo>
                  <a:pt x="1495125" y="1256097"/>
                  <a:pt x="1652337" y="1301817"/>
                  <a:pt x="1809550" y="1347537"/>
                </a:cubicBezTo>
              </a:path>
            </a:pathLst>
          </a:custGeom>
          <a:noFill/>
          <a:ln w="155575">
            <a:solidFill>
              <a:schemeClr val="accent5">
                <a:lumMod val="7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539481" y="3696101"/>
            <a:ext cx="640314" cy="547605"/>
          </a:xfrm>
          <a:custGeom>
            <a:avLst/>
            <a:gdLst>
              <a:gd name="connsiteX0" fmla="*/ 169327 w 640314"/>
              <a:gd name="connsiteY0" fmla="*/ 0 h 547605"/>
              <a:gd name="connsiteX1" fmla="*/ 612090 w 640314"/>
              <a:gd name="connsiteY1" fmla="*/ 134754 h 547605"/>
              <a:gd name="connsiteX2" fmla="*/ 535087 w 640314"/>
              <a:gd name="connsiteY2" fmla="*/ 510139 h 547605"/>
              <a:gd name="connsiteX3" fmla="*/ 44199 w 640314"/>
              <a:gd name="connsiteY3" fmla="*/ 500514 h 547605"/>
              <a:gd name="connsiteX4" fmla="*/ 53824 w 640314"/>
              <a:gd name="connsiteY4" fmla="*/ 211756 h 54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314" h="547605">
                <a:moveTo>
                  <a:pt x="169327" y="0"/>
                </a:moveTo>
                <a:cubicBezTo>
                  <a:pt x="360228" y="24865"/>
                  <a:pt x="551130" y="49731"/>
                  <a:pt x="612090" y="134754"/>
                </a:cubicBezTo>
                <a:cubicBezTo>
                  <a:pt x="673050" y="219777"/>
                  <a:pt x="629735" y="449179"/>
                  <a:pt x="535087" y="510139"/>
                </a:cubicBezTo>
                <a:cubicBezTo>
                  <a:pt x="440439" y="571099"/>
                  <a:pt x="124410" y="550245"/>
                  <a:pt x="44199" y="500514"/>
                </a:cubicBezTo>
                <a:cubicBezTo>
                  <a:pt x="-36012" y="450783"/>
                  <a:pt x="8906" y="331269"/>
                  <a:pt x="53824" y="211756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7392202" y="2592956"/>
            <a:ext cx="596766" cy="650758"/>
          </a:xfrm>
          <a:custGeom>
            <a:avLst/>
            <a:gdLst>
              <a:gd name="connsiteX0" fmla="*/ 0 w 596766"/>
              <a:gd name="connsiteY0" fmla="*/ 362000 h 650758"/>
              <a:gd name="connsiteX1" fmla="*/ 346510 w 596766"/>
              <a:gd name="connsiteY1" fmla="*/ 650758 h 650758"/>
              <a:gd name="connsiteX2" fmla="*/ 596766 w 596766"/>
              <a:gd name="connsiteY2" fmla="*/ 362000 h 650758"/>
              <a:gd name="connsiteX3" fmla="*/ 346510 w 596766"/>
              <a:gd name="connsiteY3" fmla="*/ 5865 h 650758"/>
              <a:gd name="connsiteX4" fmla="*/ 105878 w 596766"/>
              <a:gd name="connsiteY4" fmla="*/ 130993 h 6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66" h="650758">
                <a:moveTo>
                  <a:pt x="0" y="362000"/>
                </a:moveTo>
                <a:cubicBezTo>
                  <a:pt x="123524" y="506379"/>
                  <a:pt x="247049" y="650758"/>
                  <a:pt x="346510" y="650758"/>
                </a:cubicBezTo>
                <a:cubicBezTo>
                  <a:pt x="445971" y="650758"/>
                  <a:pt x="596766" y="469482"/>
                  <a:pt x="596766" y="362000"/>
                </a:cubicBezTo>
                <a:cubicBezTo>
                  <a:pt x="596766" y="254518"/>
                  <a:pt x="428325" y="44366"/>
                  <a:pt x="346510" y="5865"/>
                </a:cubicBezTo>
                <a:cubicBezTo>
                  <a:pt x="264695" y="-32636"/>
                  <a:pt x="105878" y="130993"/>
                  <a:pt x="105878" y="130993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756701">
            <a:off x="2911640" y="4406582"/>
            <a:ext cx="1963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Ideal mixing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893417" y="3778575"/>
            <a:ext cx="128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Bypass</a:t>
            </a:r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1655544" y="1501541"/>
            <a:ext cx="3975234" cy="3308198"/>
          </a:xfrm>
          <a:custGeom>
            <a:avLst/>
            <a:gdLst>
              <a:gd name="connsiteX0" fmla="*/ 0 w 4109988"/>
              <a:gd name="connsiteY0" fmla="*/ 0 h 3316672"/>
              <a:gd name="connsiteX1" fmla="*/ 356135 w 4109988"/>
              <a:gd name="connsiteY1" fmla="*/ 1665171 h 3316672"/>
              <a:gd name="connsiteX2" fmla="*/ 673769 w 4109988"/>
              <a:gd name="connsiteY2" fmla="*/ 2714324 h 3316672"/>
              <a:gd name="connsiteX3" fmla="*/ 1241659 w 4109988"/>
              <a:gd name="connsiteY3" fmla="*/ 3282215 h 3316672"/>
              <a:gd name="connsiteX4" fmla="*/ 4109988 w 4109988"/>
              <a:gd name="connsiteY4" fmla="*/ 3205213 h 3316672"/>
              <a:gd name="connsiteX0" fmla="*/ 0 w 4109988"/>
              <a:gd name="connsiteY0" fmla="*/ 0 h 3205213"/>
              <a:gd name="connsiteX1" fmla="*/ 356135 w 4109988"/>
              <a:gd name="connsiteY1" fmla="*/ 1665171 h 3205213"/>
              <a:gd name="connsiteX2" fmla="*/ 673769 w 4109988"/>
              <a:gd name="connsiteY2" fmla="*/ 2714324 h 3205213"/>
              <a:gd name="connsiteX3" fmla="*/ 4109988 w 4109988"/>
              <a:gd name="connsiteY3" fmla="*/ 3205213 h 3205213"/>
              <a:gd name="connsiteX0" fmla="*/ 0 w 4109988"/>
              <a:gd name="connsiteY0" fmla="*/ 0 h 3205213"/>
              <a:gd name="connsiteX1" fmla="*/ 356135 w 4109988"/>
              <a:gd name="connsiteY1" fmla="*/ 1665171 h 3205213"/>
              <a:gd name="connsiteX2" fmla="*/ 770021 w 4109988"/>
              <a:gd name="connsiteY2" fmla="*/ 2916455 h 3205213"/>
              <a:gd name="connsiteX3" fmla="*/ 4109988 w 4109988"/>
              <a:gd name="connsiteY3" fmla="*/ 3205213 h 3205213"/>
              <a:gd name="connsiteX0" fmla="*/ 0 w 4109988"/>
              <a:gd name="connsiteY0" fmla="*/ 0 h 3239525"/>
              <a:gd name="connsiteX1" fmla="*/ 356135 w 4109988"/>
              <a:gd name="connsiteY1" fmla="*/ 1665171 h 3239525"/>
              <a:gd name="connsiteX2" fmla="*/ 1058779 w 4109988"/>
              <a:gd name="connsiteY2" fmla="*/ 3128211 h 3239525"/>
              <a:gd name="connsiteX3" fmla="*/ 4109988 w 4109988"/>
              <a:gd name="connsiteY3" fmla="*/ 3205213 h 3239525"/>
              <a:gd name="connsiteX0" fmla="*/ 0 w 4109988"/>
              <a:gd name="connsiteY0" fmla="*/ 0 h 3283124"/>
              <a:gd name="connsiteX1" fmla="*/ 356135 w 4109988"/>
              <a:gd name="connsiteY1" fmla="*/ 1665171 h 3283124"/>
              <a:gd name="connsiteX2" fmla="*/ 1058779 w 4109988"/>
              <a:gd name="connsiteY2" fmla="*/ 3128211 h 3283124"/>
              <a:gd name="connsiteX3" fmla="*/ 4109988 w 4109988"/>
              <a:gd name="connsiteY3" fmla="*/ 3205213 h 3283124"/>
              <a:gd name="connsiteX0" fmla="*/ 0 w 4013735"/>
              <a:gd name="connsiteY0" fmla="*/ 0 h 3304139"/>
              <a:gd name="connsiteX1" fmla="*/ 356135 w 4013735"/>
              <a:gd name="connsiteY1" fmla="*/ 1665171 h 3304139"/>
              <a:gd name="connsiteX2" fmla="*/ 1058779 w 4013735"/>
              <a:gd name="connsiteY2" fmla="*/ 3128211 h 3304139"/>
              <a:gd name="connsiteX3" fmla="*/ 4013735 w 4013735"/>
              <a:gd name="connsiteY3" fmla="*/ 3243714 h 3304139"/>
              <a:gd name="connsiteX0" fmla="*/ 0 w 4013735"/>
              <a:gd name="connsiteY0" fmla="*/ 0 h 3293221"/>
              <a:gd name="connsiteX1" fmla="*/ 356135 w 4013735"/>
              <a:gd name="connsiteY1" fmla="*/ 1665171 h 3293221"/>
              <a:gd name="connsiteX2" fmla="*/ 1058779 w 4013735"/>
              <a:gd name="connsiteY2" fmla="*/ 3128211 h 3293221"/>
              <a:gd name="connsiteX3" fmla="*/ 4013735 w 4013735"/>
              <a:gd name="connsiteY3" fmla="*/ 3243714 h 3293221"/>
              <a:gd name="connsiteX0" fmla="*/ 0 w 3975234"/>
              <a:gd name="connsiteY0" fmla="*/ 0 h 3328910"/>
              <a:gd name="connsiteX1" fmla="*/ 356135 w 3975234"/>
              <a:gd name="connsiteY1" fmla="*/ 1665171 h 3328910"/>
              <a:gd name="connsiteX2" fmla="*/ 1058779 w 3975234"/>
              <a:gd name="connsiteY2" fmla="*/ 3128211 h 3328910"/>
              <a:gd name="connsiteX3" fmla="*/ 3975234 w 3975234"/>
              <a:gd name="connsiteY3" fmla="*/ 3301465 h 3328910"/>
              <a:gd name="connsiteX0" fmla="*/ 0 w 3975234"/>
              <a:gd name="connsiteY0" fmla="*/ 0 h 3325583"/>
              <a:gd name="connsiteX1" fmla="*/ 356135 w 3975234"/>
              <a:gd name="connsiteY1" fmla="*/ 1665171 h 3325583"/>
              <a:gd name="connsiteX2" fmla="*/ 1212783 w 3975234"/>
              <a:gd name="connsiteY2" fmla="*/ 3118586 h 3325583"/>
              <a:gd name="connsiteX3" fmla="*/ 3975234 w 3975234"/>
              <a:gd name="connsiteY3" fmla="*/ 3301465 h 3325583"/>
              <a:gd name="connsiteX0" fmla="*/ 0 w 3975234"/>
              <a:gd name="connsiteY0" fmla="*/ 0 h 3308198"/>
              <a:gd name="connsiteX1" fmla="*/ 356135 w 3975234"/>
              <a:gd name="connsiteY1" fmla="*/ 1665171 h 3308198"/>
              <a:gd name="connsiteX2" fmla="*/ 1212783 w 3975234"/>
              <a:gd name="connsiteY2" fmla="*/ 3118586 h 3308198"/>
              <a:gd name="connsiteX3" fmla="*/ 3975234 w 3975234"/>
              <a:gd name="connsiteY3" fmla="*/ 3301465 h 3308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234" h="3308198">
                <a:moveTo>
                  <a:pt x="0" y="0"/>
                </a:moveTo>
                <a:cubicBezTo>
                  <a:pt x="121920" y="606392"/>
                  <a:pt x="154005" y="1145407"/>
                  <a:pt x="356135" y="1665171"/>
                </a:cubicBezTo>
                <a:cubicBezTo>
                  <a:pt x="558265" y="2184935"/>
                  <a:pt x="705853" y="2942122"/>
                  <a:pt x="1212783" y="3118586"/>
                </a:cubicBezTo>
                <a:cubicBezTo>
                  <a:pt x="1719713" y="3295050"/>
                  <a:pt x="3268979" y="3324326"/>
                  <a:pt x="3975234" y="3301465"/>
                </a:cubicBezTo>
              </a:path>
            </a:pathLst>
          </a:cu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8179869" y="2407282"/>
            <a:ext cx="519764" cy="441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256421" y="3195587"/>
            <a:ext cx="1896177" cy="1395662"/>
          </a:xfrm>
          <a:prstGeom prst="rect">
            <a:avLst/>
          </a:prstGeom>
          <a:solidFill>
            <a:schemeClr val="bg1">
              <a:lumMod val="5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497053" y="2656573"/>
            <a:ext cx="1376412" cy="9625"/>
          </a:xfrm>
          <a:custGeom>
            <a:avLst/>
            <a:gdLst>
              <a:gd name="connsiteX0" fmla="*/ 0 w 1376412"/>
              <a:gd name="connsiteY0" fmla="*/ 9625 h 9625"/>
              <a:gd name="connsiteX1" fmla="*/ 1376412 w 1376412"/>
              <a:gd name="connsiteY1" fmla="*/ 0 h 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76412" h="9625">
                <a:moveTo>
                  <a:pt x="0" y="9625"/>
                </a:moveTo>
                <a:lnTo>
                  <a:pt x="1376412" y="0"/>
                </a:lnTo>
              </a:path>
            </a:pathLst>
          </a:custGeom>
          <a:noFill/>
          <a:ln w="31750"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002054" y="2319687"/>
            <a:ext cx="1222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Dead 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75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4" grpId="0" animBg="1"/>
      <p:bldP spid="25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Residence time and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Residence time = time molecule in reactor</a:t>
            </a:r>
          </a:p>
          <a:p>
            <a:r>
              <a:rPr lang="en-US" sz="2800" dirty="0" smtClean="0">
                <a:sym typeface="Wingdings" pitchFamily="2" charset="2"/>
              </a:rPr>
              <a:t>First-order </a:t>
            </a:r>
            <a:r>
              <a:rPr lang="en-US" sz="2800" dirty="0" err="1" smtClean="0">
                <a:sym typeface="Wingdings" pitchFamily="2" charset="2"/>
              </a:rPr>
              <a:t>rxn</a:t>
            </a:r>
            <a:r>
              <a:rPr lang="en-US" sz="2800" dirty="0" smtClean="0">
                <a:sym typeface="Wingdings" pitchFamily="2" charset="2"/>
              </a:rPr>
              <a:t> only depends on residence time</a:t>
            </a:r>
          </a:p>
          <a:p>
            <a:r>
              <a:rPr lang="en-US" sz="2800" dirty="0" smtClean="0">
                <a:sym typeface="Wingdings" pitchFamily="2" charset="2"/>
              </a:rPr>
              <a:t>Other </a:t>
            </a:r>
            <a:r>
              <a:rPr lang="en-US" sz="2800" dirty="0" err="1" smtClean="0">
                <a:sym typeface="Wingdings" pitchFamily="2" charset="2"/>
              </a:rPr>
              <a:t>rxn</a:t>
            </a:r>
            <a:r>
              <a:rPr lang="en-US" sz="2800" dirty="0" smtClean="0">
                <a:sym typeface="Wingdings" pitchFamily="2" charset="2"/>
              </a:rPr>
              <a:t> also depend on mixing</a:t>
            </a:r>
          </a:p>
          <a:p>
            <a:r>
              <a:rPr lang="en-US" sz="2800" dirty="0" err="1" smtClean="0">
                <a:sym typeface="Wingdings" pitchFamily="2" charset="2"/>
              </a:rPr>
              <a:t>Macro-mixingflow</a:t>
            </a:r>
            <a:r>
              <a:rPr lang="en-US" sz="2800" dirty="0" smtClean="0">
                <a:sym typeface="Wingdings" pitchFamily="2" charset="2"/>
              </a:rPr>
              <a:t> paths</a:t>
            </a:r>
          </a:p>
          <a:p>
            <a:r>
              <a:rPr lang="en-US" sz="2800" dirty="0" err="1" smtClean="0">
                <a:sym typeface="Wingdings" pitchFamily="2" charset="2"/>
              </a:rPr>
              <a:t>Micro-mixingmechanical</a:t>
            </a:r>
            <a:r>
              <a:rPr lang="en-US" sz="2800" dirty="0" smtClean="0">
                <a:sym typeface="Wingdings" pitchFamily="2" charset="2"/>
              </a:rPr>
              <a:t> dispersion, diffusion</a:t>
            </a:r>
            <a:endParaRPr lang="en-US" sz="28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98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4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Reactive </a:t>
            </a:r>
            <a:r>
              <a:rPr lang="en-US" dirty="0" smtClean="0"/>
              <a:t>Transport</a:t>
            </a:r>
            <a:br>
              <a:rPr lang="en-US" dirty="0" smtClean="0"/>
            </a:br>
            <a:r>
              <a:rPr lang="en-US" sz="3200" dirty="0" smtClean="0"/>
              <a:t>Conceptual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824" y="156169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A+B</a:t>
            </a:r>
            <a:r>
              <a:rPr lang="en-US" dirty="0" smtClean="0">
                <a:sym typeface="Wingdings" pitchFamily="2" charset="2"/>
              </a:rPr>
              <a:t>C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973629" y="3723373"/>
            <a:ext cx="702644" cy="741145"/>
            <a:chOff x="1530417" y="2714324"/>
            <a:chExt cx="702644" cy="741145"/>
          </a:xfrm>
        </p:grpSpPr>
        <p:sp>
          <p:nvSpPr>
            <p:cNvPr id="17" name="Oval 16"/>
            <p:cNvSpPr/>
            <p:nvPr/>
          </p:nvSpPr>
          <p:spPr>
            <a:xfrm>
              <a:off x="1530417" y="2714324"/>
              <a:ext cx="702644" cy="7411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60356" y="2823286"/>
              <a:ext cx="5727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A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57712" y="4965031"/>
            <a:ext cx="702644" cy="741145"/>
            <a:chOff x="957712" y="4965031"/>
            <a:chExt cx="702644" cy="741145"/>
          </a:xfrm>
          <a:solidFill>
            <a:srgbClr val="00B050"/>
          </a:solidFill>
        </p:grpSpPr>
        <p:sp>
          <p:nvSpPr>
            <p:cNvPr id="20" name="Oval 19"/>
            <p:cNvSpPr/>
            <p:nvPr/>
          </p:nvSpPr>
          <p:spPr>
            <a:xfrm>
              <a:off x="957712" y="4965031"/>
              <a:ext cx="702644" cy="741145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87652" y="5073993"/>
              <a:ext cx="44276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sp>
        <p:nvSpPr>
          <p:cNvPr id="25" name="Right Arrow 24"/>
          <p:cNvSpPr/>
          <p:nvPr/>
        </p:nvSpPr>
        <p:spPr>
          <a:xfrm>
            <a:off x="4937760" y="4178229"/>
            <a:ext cx="635267" cy="572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530417" y="2714324"/>
            <a:ext cx="702644" cy="741145"/>
            <a:chOff x="1530417" y="2714324"/>
            <a:chExt cx="702644" cy="741145"/>
          </a:xfrm>
        </p:grpSpPr>
        <p:sp>
          <p:nvSpPr>
            <p:cNvPr id="27" name="Oval 26"/>
            <p:cNvSpPr/>
            <p:nvPr/>
          </p:nvSpPr>
          <p:spPr>
            <a:xfrm>
              <a:off x="1530417" y="2714324"/>
              <a:ext cx="702644" cy="7411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60356" y="2823286"/>
              <a:ext cx="5727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A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004560" y="4089255"/>
            <a:ext cx="702644" cy="741145"/>
            <a:chOff x="1530417" y="2714324"/>
            <a:chExt cx="702644" cy="741145"/>
          </a:xfrm>
          <a:solidFill>
            <a:srgbClr val="C00000"/>
          </a:solidFill>
        </p:grpSpPr>
        <p:sp>
          <p:nvSpPr>
            <p:cNvPr id="30" name="Oval 29"/>
            <p:cNvSpPr/>
            <p:nvPr/>
          </p:nvSpPr>
          <p:spPr>
            <a:xfrm>
              <a:off x="1530417" y="2714324"/>
              <a:ext cx="702644" cy="741145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660357" y="2823286"/>
              <a:ext cx="45880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973629" y="4479324"/>
            <a:ext cx="702644" cy="741145"/>
            <a:chOff x="957712" y="4965031"/>
            <a:chExt cx="702644" cy="741145"/>
          </a:xfrm>
          <a:solidFill>
            <a:srgbClr val="00B050"/>
          </a:solidFill>
        </p:grpSpPr>
        <p:sp>
          <p:nvSpPr>
            <p:cNvPr id="33" name="Oval 32"/>
            <p:cNvSpPr/>
            <p:nvPr/>
          </p:nvSpPr>
          <p:spPr>
            <a:xfrm>
              <a:off x="957712" y="4965031"/>
              <a:ext cx="702644" cy="741145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87652" y="5073993"/>
              <a:ext cx="44276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676273" y="5597213"/>
            <a:ext cx="3765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Reactions require transport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82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7912" y="1561699"/>
            <a:ext cx="7281512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		A+B</a:t>
            </a:r>
            <a:r>
              <a:rPr lang="en-US" dirty="0" smtClean="0">
                <a:sym typeface="Wingdings" pitchFamily="2" charset="2"/>
              </a:rPr>
              <a:t>C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Reaction Rate</a:t>
            </a:r>
          </a:p>
          <a:p>
            <a:pPr marL="741363" indent="0"/>
            <a:r>
              <a:rPr lang="en-US" sz="2400" dirty="0" smtClean="0">
                <a:sym typeface="Wingdings" pitchFamily="2" charset="2"/>
              </a:rPr>
              <a:t> Intrinsic rate</a:t>
            </a:r>
            <a:r>
              <a:rPr lang="en-US" dirty="0">
                <a:sym typeface="Wingdings" pitchFamily="2" charset="2"/>
              </a:rPr>
              <a:t>	</a:t>
            </a:r>
            <a:endParaRPr lang="en-US" dirty="0" smtClean="0">
              <a:sym typeface="Wingdings" pitchFamily="2" charset="2"/>
            </a:endParaRPr>
          </a:p>
          <a:p>
            <a:pPr marL="741363" indent="0"/>
            <a:r>
              <a:rPr lang="en-US" sz="2400" dirty="0" smtClean="0">
                <a:sym typeface="Wingdings" pitchFamily="2" charset="2"/>
              </a:rPr>
              <a:t> Transport-- combine reactants, remove </a:t>
            </a:r>
            <a:r>
              <a:rPr lang="en-US" sz="2400" dirty="0" smtClean="0">
                <a:sym typeface="Wingdings" pitchFamily="2" charset="2"/>
              </a:rPr>
              <a:t>products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Processes</a:t>
            </a:r>
          </a:p>
          <a:p>
            <a:pPr marL="741363" indent="0"/>
            <a:r>
              <a:rPr lang="en-US" dirty="0">
                <a:sym typeface="Wingdings" pitchFamily="2" charset="2"/>
              </a:rPr>
              <a:t>	</a:t>
            </a:r>
            <a:r>
              <a:rPr lang="en-US" sz="2400" dirty="0" smtClean="0">
                <a:sym typeface="Wingdings" pitchFamily="2" charset="2"/>
              </a:rPr>
              <a:t>Advection</a:t>
            </a:r>
          </a:p>
          <a:p>
            <a:pPr marL="741363" indent="0"/>
            <a:r>
              <a:rPr lang="en-US" sz="2400" dirty="0">
                <a:sym typeface="Wingdings" pitchFamily="2" charset="2"/>
              </a:rPr>
              <a:t>	</a:t>
            </a:r>
            <a:r>
              <a:rPr lang="en-US" sz="2400" dirty="0" smtClean="0">
                <a:sym typeface="Wingdings" pitchFamily="2" charset="2"/>
              </a:rPr>
              <a:t>Dispersion</a:t>
            </a:r>
          </a:p>
          <a:p>
            <a:pPr marL="741363" indent="0"/>
            <a:r>
              <a:rPr lang="en-US" sz="2400" dirty="0">
                <a:sym typeface="Wingdings" pitchFamily="2" charset="2"/>
              </a:rPr>
              <a:t>	</a:t>
            </a:r>
            <a:r>
              <a:rPr lang="en-US" sz="2400" dirty="0" smtClean="0">
                <a:sym typeface="Wingdings" pitchFamily="2" charset="2"/>
              </a:rPr>
              <a:t>Diffusion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 rot="5400000">
            <a:off x="3570973" y="4985887"/>
            <a:ext cx="1751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Scale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4331368" y="5016549"/>
            <a:ext cx="231007" cy="59498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94408" y="4408371"/>
            <a:ext cx="32479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scale for reaction, </a:t>
            </a:r>
            <a:r>
              <a:rPr lang="en-US" i="1" dirty="0" err="1" smtClean="0"/>
              <a:t>t</a:t>
            </a:r>
            <a:r>
              <a:rPr lang="en-US" baseline="-25000" dirty="0" err="1" smtClean="0"/>
              <a:t>r</a:t>
            </a:r>
            <a:endParaRPr lang="en-US" baseline="-25000" dirty="0" smtClean="0"/>
          </a:p>
          <a:p>
            <a:r>
              <a:rPr lang="en-US" dirty="0" smtClean="0"/>
              <a:t>Time scale for transport, </a:t>
            </a:r>
            <a:r>
              <a:rPr lang="en-US" i="1" dirty="0" err="1" smtClean="0"/>
              <a:t>t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endParaRPr lang="en-US" baseline="-25000" dirty="0"/>
          </a:p>
          <a:p>
            <a:r>
              <a:rPr lang="en-US" dirty="0" err="1" smtClean="0"/>
              <a:t>Damkohler</a:t>
            </a:r>
            <a:r>
              <a:rPr lang="en-US" dirty="0" smtClean="0"/>
              <a:t> Numbers: </a:t>
            </a:r>
            <a:r>
              <a:rPr lang="en-US" i="1" dirty="0" err="1" smtClean="0"/>
              <a:t>t</a:t>
            </a:r>
            <a:r>
              <a:rPr lang="en-US" baseline="-25000" dirty="0" err="1" smtClean="0"/>
              <a:t>t</a:t>
            </a:r>
            <a:r>
              <a:rPr lang="en-US" dirty="0" smtClean="0"/>
              <a:t>/</a:t>
            </a:r>
            <a:r>
              <a:rPr lang="en-US" i="1" dirty="0" err="1" smtClean="0"/>
              <a:t>t</a:t>
            </a:r>
            <a:r>
              <a:rPr lang="en-US" baseline="-25000" dirty="0" err="1" smtClean="0"/>
              <a:t>r</a:t>
            </a:r>
            <a:endParaRPr lang="en-US" baseline="-25000" dirty="0" smtClean="0"/>
          </a:p>
          <a:p>
            <a:r>
              <a:rPr lang="en-US" dirty="0" smtClean="0"/>
              <a:t>	</a:t>
            </a:r>
            <a:r>
              <a:rPr lang="en-US" dirty="0" err="1" smtClean="0"/>
              <a:t>Da</a:t>
            </a:r>
            <a:r>
              <a:rPr lang="en-US" baseline="-25000" dirty="0" err="1" smtClean="0"/>
              <a:t>I</a:t>
            </a:r>
            <a:r>
              <a:rPr lang="en-US" dirty="0"/>
              <a:t>: </a:t>
            </a:r>
            <a:r>
              <a:rPr lang="en-US" i="1" dirty="0" err="1"/>
              <a:t>t</a:t>
            </a:r>
            <a:r>
              <a:rPr lang="en-US" baseline="-25000" dirty="0" err="1"/>
              <a:t>advect</a:t>
            </a:r>
            <a:r>
              <a:rPr lang="en-US" dirty="0"/>
              <a:t>/</a:t>
            </a:r>
            <a:r>
              <a:rPr lang="en-US" i="1" dirty="0" err="1"/>
              <a:t>t</a:t>
            </a:r>
            <a:r>
              <a:rPr lang="en-US" baseline="-25000" dirty="0" err="1"/>
              <a:t>react</a:t>
            </a:r>
            <a:endParaRPr lang="en-US" baseline="-25000" dirty="0"/>
          </a:p>
          <a:p>
            <a:r>
              <a:rPr lang="en-US" dirty="0" smtClean="0"/>
              <a:t>	</a:t>
            </a:r>
            <a:r>
              <a:rPr lang="en-US" dirty="0" err="1" smtClean="0"/>
              <a:t>Da</a:t>
            </a:r>
            <a:r>
              <a:rPr lang="en-US" baseline="-25000" dirty="0" err="1" smtClean="0"/>
              <a:t>II</a:t>
            </a:r>
            <a:r>
              <a:rPr lang="en-US" dirty="0" smtClean="0"/>
              <a:t>: </a:t>
            </a:r>
            <a:r>
              <a:rPr lang="en-US" i="1" dirty="0" err="1" smtClean="0"/>
              <a:t>t</a:t>
            </a:r>
            <a:r>
              <a:rPr lang="en-US" baseline="-25000" dirty="0" err="1" smtClean="0"/>
              <a:t>disperse</a:t>
            </a:r>
            <a:r>
              <a:rPr lang="en-US" dirty="0" smtClean="0"/>
              <a:t>/</a:t>
            </a:r>
            <a:r>
              <a:rPr lang="en-US" i="1" dirty="0" err="1" smtClean="0"/>
              <a:t>t</a:t>
            </a:r>
            <a:r>
              <a:rPr lang="en-US" baseline="-25000" dirty="0" err="1" smtClean="0"/>
              <a:t>react</a:t>
            </a:r>
            <a:endParaRPr lang="en-US" baseline="-25000" dirty="0"/>
          </a:p>
          <a:p>
            <a:endParaRPr lang="en-US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200235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9014" cy="1143000"/>
          </a:xfrm>
        </p:spPr>
        <p:txBody>
          <a:bodyPr/>
          <a:lstStyle/>
          <a:p>
            <a:r>
              <a:rPr lang="en-US" sz="3600" dirty="0" smtClean="0"/>
              <a:t>Reaction </a:t>
            </a:r>
            <a:r>
              <a:rPr lang="en-US" sz="3600" dirty="0" smtClean="0"/>
              <a:t>Locations and Mixing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148" y="1722922"/>
            <a:ext cx="7791651" cy="440324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Bulk Material</a:t>
            </a:r>
          </a:p>
          <a:p>
            <a:pPr marL="0" indent="0">
              <a:buNone/>
            </a:pPr>
            <a:r>
              <a:rPr lang="en-US" dirty="0" smtClean="0"/>
              <a:t>	Fluid</a:t>
            </a:r>
            <a:r>
              <a:rPr lang="en-US" dirty="0" smtClean="0"/>
              <a:t>— </a:t>
            </a:r>
            <a:r>
              <a:rPr lang="en-US" sz="1800" dirty="0" smtClean="0"/>
              <a:t>Multi-scale </a:t>
            </a:r>
            <a:r>
              <a:rPr lang="en-US" sz="1800" dirty="0" smtClean="0"/>
              <a:t>mixing, </a:t>
            </a:r>
            <a:r>
              <a:rPr lang="en-US" sz="1800" dirty="0" smtClean="0"/>
              <a:t>dispersion, length scale</a:t>
            </a:r>
            <a:endParaRPr lang="en-US" sz="1800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Solid– </a:t>
            </a:r>
            <a:r>
              <a:rPr lang="en-US" sz="1800" dirty="0" smtClean="0"/>
              <a:t>Diffusion dominant    </a:t>
            </a:r>
          </a:p>
          <a:p>
            <a:pPr marL="0" indent="0">
              <a:buNone/>
            </a:pPr>
            <a:r>
              <a:rPr lang="en-US" dirty="0" smtClean="0"/>
              <a:t>Interfaces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Fluid-Solid</a:t>
            </a:r>
            <a:endParaRPr lang="en-US" sz="2400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Liquid-Gas</a:t>
            </a:r>
          </a:p>
          <a:p>
            <a:pPr marL="0" indent="0">
              <a:buNone/>
            </a:pPr>
            <a:r>
              <a:rPr lang="en-US" sz="2000" dirty="0" smtClean="0"/>
              <a:t>				No </a:t>
            </a:r>
            <a:r>
              <a:rPr lang="en-US" sz="2000" dirty="0"/>
              <a:t>flow at </a:t>
            </a:r>
            <a:r>
              <a:rPr lang="en-US" sz="2000" dirty="0" err="1"/>
              <a:t>interface</a:t>
            </a:r>
            <a:r>
              <a:rPr lang="en-US" sz="2000" dirty="0" err="1">
                <a:sym typeface="Wingdings" pitchFamily="2" charset="2"/>
              </a:rPr>
              <a:t></a:t>
            </a:r>
            <a:r>
              <a:rPr lang="en-US" sz="2000" dirty="0" err="1" smtClean="0">
                <a:sym typeface="Wingdings" pitchFamily="2" charset="2"/>
              </a:rPr>
              <a:t>diffusion</a:t>
            </a:r>
            <a:r>
              <a:rPr lang="en-US" sz="2000" dirty="0" smtClean="0">
                <a:sym typeface="Wingdings" pitchFamily="2" charset="2"/>
              </a:rPr>
              <a:t> </a:t>
            </a:r>
          </a:p>
          <a:p>
            <a:pPr marL="0" indent="0">
              <a:buNone/>
            </a:pPr>
            <a:r>
              <a:rPr lang="en-US" sz="2000" dirty="0" smtClean="0"/>
              <a:t>				Mass transfer over stagnant layer</a:t>
            </a:r>
            <a:endParaRPr lang="en-US" sz="2000" dirty="0"/>
          </a:p>
        </p:txBody>
      </p:sp>
      <p:sp>
        <p:nvSpPr>
          <p:cNvPr id="5" name="Freeform 4"/>
          <p:cNvSpPr/>
          <p:nvPr/>
        </p:nvSpPr>
        <p:spPr>
          <a:xfrm>
            <a:off x="7150185" y="960526"/>
            <a:ext cx="1343764" cy="1194753"/>
          </a:xfrm>
          <a:custGeom>
            <a:avLst/>
            <a:gdLst>
              <a:gd name="connsiteX0" fmla="*/ 1343764 w 1343764"/>
              <a:gd name="connsiteY0" fmla="*/ 938468 h 1194753"/>
              <a:gd name="connsiteX1" fmla="*/ 852876 w 1343764"/>
              <a:gd name="connsiteY1" fmla="*/ 52944 h 1194753"/>
              <a:gd name="connsiteX2" fmla="*/ 63604 w 1343764"/>
              <a:gd name="connsiteY2" fmla="*/ 206948 h 1194753"/>
              <a:gd name="connsiteX3" fmla="*/ 111731 w 1343764"/>
              <a:gd name="connsiteY3" fmla="*/ 1082847 h 1194753"/>
              <a:gd name="connsiteX4" fmla="*/ 621870 w 1343764"/>
              <a:gd name="connsiteY4" fmla="*/ 1169474 h 1194753"/>
              <a:gd name="connsiteX5" fmla="*/ 843251 w 1343764"/>
              <a:gd name="connsiteY5" fmla="*/ 957719 h 1194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3764" h="1194753">
                <a:moveTo>
                  <a:pt x="1343764" y="938468"/>
                </a:moveTo>
                <a:cubicBezTo>
                  <a:pt x="1205000" y="556666"/>
                  <a:pt x="1066236" y="174864"/>
                  <a:pt x="852876" y="52944"/>
                </a:cubicBezTo>
                <a:cubicBezTo>
                  <a:pt x="639516" y="-68976"/>
                  <a:pt x="187128" y="35298"/>
                  <a:pt x="63604" y="206948"/>
                </a:cubicBezTo>
                <a:cubicBezTo>
                  <a:pt x="-59920" y="378598"/>
                  <a:pt x="18687" y="922426"/>
                  <a:pt x="111731" y="1082847"/>
                </a:cubicBezTo>
                <a:cubicBezTo>
                  <a:pt x="204775" y="1243268"/>
                  <a:pt x="499950" y="1190329"/>
                  <a:pt x="621870" y="1169474"/>
                </a:cubicBezTo>
                <a:cubicBezTo>
                  <a:pt x="743790" y="1148619"/>
                  <a:pt x="793520" y="1053169"/>
                  <a:pt x="843251" y="957719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flipV="1">
            <a:off x="7340804" y="1557902"/>
            <a:ext cx="481263" cy="446359"/>
          </a:xfrm>
          <a:custGeom>
            <a:avLst/>
            <a:gdLst>
              <a:gd name="connsiteX0" fmla="*/ 1343764 w 1343764"/>
              <a:gd name="connsiteY0" fmla="*/ 938468 h 1194753"/>
              <a:gd name="connsiteX1" fmla="*/ 852876 w 1343764"/>
              <a:gd name="connsiteY1" fmla="*/ 52944 h 1194753"/>
              <a:gd name="connsiteX2" fmla="*/ 63604 w 1343764"/>
              <a:gd name="connsiteY2" fmla="*/ 206948 h 1194753"/>
              <a:gd name="connsiteX3" fmla="*/ 111731 w 1343764"/>
              <a:gd name="connsiteY3" fmla="*/ 1082847 h 1194753"/>
              <a:gd name="connsiteX4" fmla="*/ 621870 w 1343764"/>
              <a:gd name="connsiteY4" fmla="*/ 1169474 h 1194753"/>
              <a:gd name="connsiteX5" fmla="*/ 843251 w 1343764"/>
              <a:gd name="connsiteY5" fmla="*/ 957719 h 1194753"/>
              <a:gd name="connsiteX0" fmla="*/ 1354078 w 1354078"/>
              <a:gd name="connsiteY0" fmla="*/ 938468 h 1120553"/>
              <a:gd name="connsiteX1" fmla="*/ 863190 w 1354078"/>
              <a:gd name="connsiteY1" fmla="*/ 52944 h 1120553"/>
              <a:gd name="connsiteX2" fmla="*/ 73918 w 1354078"/>
              <a:gd name="connsiteY2" fmla="*/ 206948 h 1120553"/>
              <a:gd name="connsiteX3" fmla="*/ 122045 w 1354078"/>
              <a:gd name="connsiteY3" fmla="*/ 1082847 h 1120553"/>
              <a:gd name="connsiteX4" fmla="*/ 853565 w 1354078"/>
              <a:gd name="connsiteY4" fmla="*/ 957719 h 1120553"/>
              <a:gd name="connsiteX0" fmla="*/ 1334077 w 1334077"/>
              <a:gd name="connsiteY0" fmla="*/ 938468 h 1342885"/>
              <a:gd name="connsiteX1" fmla="*/ 843189 w 1334077"/>
              <a:gd name="connsiteY1" fmla="*/ 52944 h 1342885"/>
              <a:gd name="connsiteX2" fmla="*/ 53917 w 1334077"/>
              <a:gd name="connsiteY2" fmla="*/ 206948 h 1342885"/>
              <a:gd name="connsiteX3" fmla="*/ 102044 w 1334077"/>
              <a:gd name="connsiteY3" fmla="*/ 1082847 h 1342885"/>
              <a:gd name="connsiteX4" fmla="*/ 361615 w 1334077"/>
              <a:gd name="connsiteY4" fmla="*/ 1339909 h 1342885"/>
              <a:gd name="connsiteX5" fmla="*/ 833564 w 1334077"/>
              <a:gd name="connsiteY5" fmla="*/ 957719 h 1342885"/>
              <a:gd name="connsiteX0" fmla="*/ 1337922 w 1337922"/>
              <a:gd name="connsiteY0" fmla="*/ 938468 h 1269115"/>
              <a:gd name="connsiteX1" fmla="*/ 847034 w 1337922"/>
              <a:gd name="connsiteY1" fmla="*/ 52944 h 1269115"/>
              <a:gd name="connsiteX2" fmla="*/ 57762 w 1337922"/>
              <a:gd name="connsiteY2" fmla="*/ 206948 h 1269115"/>
              <a:gd name="connsiteX3" fmla="*/ 105889 w 1337922"/>
              <a:gd name="connsiteY3" fmla="*/ 1082847 h 1269115"/>
              <a:gd name="connsiteX4" fmla="*/ 471548 w 1337922"/>
              <a:gd name="connsiteY4" fmla="*/ 1262907 h 1269115"/>
              <a:gd name="connsiteX5" fmla="*/ 837409 w 1337922"/>
              <a:gd name="connsiteY5" fmla="*/ 957719 h 126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7922" h="1269115">
                <a:moveTo>
                  <a:pt x="1337922" y="938468"/>
                </a:moveTo>
                <a:cubicBezTo>
                  <a:pt x="1199158" y="556666"/>
                  <a:pt x="1060394" y="174864"/>
                  <a:pt x="847034" y="52944"/>
                </a:cubicBezTo>
                <a:cubicBezTo>
                  <a:pt x="633674" y="-68976"/>
                  <a:pt x="181286" y="35298"/>
                  <a:pt x="57762" y="206948"/>
                </a:cubicBezTo>
                <a:cubicBezTo>
                  <a:pt x="-65762" y="378598"/>
                  <a:pt x="36925" y="906854"/>
                  <a:pt x="105889" y="1082847"/>
                </a:cubicBezTo>
                <a:cubicBezTo>
                  <a:pt x="174853" y="1258840"/>
                  <a:pt x="349628" y="1283762"/>
                  <a:pt x="471548" y="1262907"/>
                </a:cubicBezTo>
                <a:cubicBezTo>
                  <a:pt x="593468" y="1242052"/>
                  <a:pt x="800007" y="966874"/>
                  <a:pt x="837409" y="957719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V="1">
            <a:off x="6821322" y="1903907"/>
            <a:ext cx="328863" cy="223180"/>
          </a:xfrm>
          <a:custGeom>
            <a:avLst/>
            <a:gdLst>
              <a:gd name="connsiteX0" fmla="*/ 1343764 w 1343764"/>
              <a:gd name="connsiteY0" fmla="*/ 938468 h 1194753"/>
              <a:gd name="connsiteX1" fmla="*/ 852876 w 1343764"/>
              <a:gd name="connsiteY1" fmla="*/ 52944 h 1194753"/>
              <a:gd name="connsiteX2" fmla="*/ 63604 w 1343764"/>
              <a:gd name="connsiteY2" fmla="*/ 206948 h 1194753"/>
              <a:gd name="connsiteX3" fmla="*/ 111731 w 1343764"/>
              <a:gd name="connsiteY3" fmla="*/ 1082847 h 1194753"/>
              <a:gd name="connsiteX4" fmla="*/ 621870 w 1343764"/>
              <a:gd name="connsiteY4" fmla="*/ 1169474 h 1194753"/>
              <a:gd name="connsiteX5" fmla="*/ 843251 w 1343764"/>
              <a:gd name="connsiteY5" fmla="*/ 957719 h 1194753"/>
              <a:gd name="connsiteX0" fmla="*/ 1354078 w 1354078"/>
              <a:gd name="connsiteY0" fmla="*/ 938468 h 1120553"/>
              <a:gd name="connsiteX1" fmla="*/ 863190 w 1354078"/>
              <a:gd name="connsiteY1" fmla="*/ 52944 h 1120553"/>
              <a:gd name="connsiteX2" fmla="*/ 73918 w 1354078"/>
              <a:gd name="connsiteY2" fmla="*/ 206948 h 1120553"/>
              <a:gd name="connsiteX3" fmla="*/ 122045 w 1354078"/>
              <a:gd name="connsiteY3" fmla="*/ 1082847 h 1120553"/>
              <a:gd name="connsiteX4" fmla="*/ 853565 w 1354078"/>
              <a:gd name="connsiteY4" fmla="*/ 957719 h 1120553"/>
              <a:gd name="connsiteX0" fmla="*/ 1334077 w 1334077"/>
              <a:gd name="connsiteY0" fmla="*/ 938468 h 1342885"/>
              <a:gd name="connsiteX1" fmla="*/ 843189 w 1334077"/>
              <a:gd name="connsiteY1" fmla="*/ 52944 h 1342885"/>
              <a:gd name="connsiteX2" fmla="*/ 53917 w 1334077"/>
              <a:gd name="connsiteY2" fmla="*/ 206948 h 1342885"/>
              <a:gd name="connsiteX3" fmla="*/ 102044 w 1334077"/>
              <a:gd name="connsiteY3" fmla="*/ 1082847 h 1342885"/>
              <a:gd name="connsiteX4" fmla="*/ 361615 w 1334077"/>
              <a:gd name="connsiteY4" fmla="*/ 1339909 h 1342885"/>
              <a:gd name="connsiteX5" fmla="*/ 833564 w 1334077"/>
              <a:gd name="connsiteY5" fmla="*/ 957719 h 1342885"/>
              <a:gd name="connsiteX0" fmla="*/ 1337922 w 1337922"/>
              <a:gd name="connsiteY0" fmla="*/ 938468 h 1269115"/>
              <a:gd name="connsiteX1" fmla="*/ 847034 w 1337922"/>
              <a:gd name="connsiteY1" fmla="*/ 52944 h 1269115"/>
              <a:gd name="connsiteX2" fmla="*/ 57762 w 1337922"/>
              <a:gd name="connsiteY2" fmla="*/ 206948 h 1269115"/>
              <a:gd name="connsiteX3" fmla="*/ 105889 w 1337922"/>
              <a:gd name="connsiteY3" fmla="*/ 1082847 h 1269115"/>
              <a:gd name="connsiteX4" fmla="*/ 471548 w 1337922"/>
              <a:gd name="connsiteY4" fmla="*/ 1262907 h 1269115"/>
              <a:gd name="connsiteX5" fmla="*/ 837409 w 1337922"/>
              <a:gd name="connsiteY5" fmla="*/ 957719 h 126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7922" h="1269115">
                <a:moveTo>
                  <a:pt x="1337922" y="938468"/>
                </a:moveTo>
                <a:cubicBezTo>
                  <a:pt x="1199158" y="556666"/>
                  <a:pt x="1060394" y="174864"/>
                  <a:pt x="847034" y="52944"/>
                </a:cubicBezTo>
                <a:cubicBezTo>
                  <a:pt x="633674" y="-68976"/>
                  <a:pt x="181286" y="35298"/>
                  <a:pt x="57762" y="206948"/>
                </a:cubicBezTo>
                <a:cubicBezTo>
                  <a:pt x="-65762" y="378598"/>
                  <a:pt x="36925" y="906854"/>
                  <a:pt x="105889" y="1082847"/>
                </a:cubicBezTo>
                <a:cubicBezTo>
                  <a:pt x="174853" y="1258840"/>
                  <a:pt x="349628" y="1283762"/>
                  <a:pt x="471548" y="1262907"/>
                </a:cubicBezTo>
                <a:cubicBezTo>
                  <a:pt x="593468" y="1242052"/>
                  <a:pt x="800007" y="966874"/>
                  <a:pt x="837409" y="957719"/>
                </a:cubicBezTo>
              </a:path>
            </a:pathLst>
          </a:custGeom>
          <a:noFill/>
          <a:ln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flipH="1">
            <a:off x="7469025" y="1713407"/>
            <a:ext cx="193518" cy="190500"/>
          </a:xfrm>
          <a:custGeom>
            <a:avLst/>
            <a:gdLst>
              <a:gd name="connsiteX0" fmla="*/ 1343764 w 1343764"/>
              <a:gd name="connsiteY0" fmla="*/ 938468 h 1194753"/>
              <a:gd name="connsiteX1" fmla="*/ 852876 w 1343764"/>
              <a:gd name="connsiteY1" fmla="*/ 52944 h 1194753"/>
              <a:gd name="connsiteX2" fmla="*/ 63604 w 1343764"/>
              <a:gd name="connsiteY2" fmla="*/ 206948 h 1194753"/>
              <a:gd name="connsiteX3" fmla="*/ 111731 w 1343764"/>
              <a:gd name="connsiteY3" fmla="*/ 1082847 h 1194753"/>
              <a:gd name="connsiteX4" fmla="*/ 621870 w 1343764"/>
              <a:gd name="connsiteY4" fmla="*/ 1169474 h 1194753"/>
              <a:gd name="connsiteX5" fmla="*/ 843251 w 1343764"/>
              <a:gd name="connsiteY5" fmla="*/ 957719 h 1194753"/>
              <a:gd name="connsiteX0" fmla="*/ 1354078 w 1354078"/>
              <a:gd name="connsiteY0" fmla="*/ 938468 h 1120553"/>
              <a:gd name="connsiteX1" fmla="*/ 863190 w 1354078"/>
              <a:gd name="connsiteY1" fmla="*/ 52944 h 1120553"/>
              <a:gd name="connsiteX2" fmla="*/ 73918 w 1354078"/>
              <a:gd name="connsiteY2" fmla="*/ 206948 h 1120553"/>
              <a:gd name="connsiteX3" fmla="*/ 122045 w 1354078"/>
              <a:gd name="connsiteY3" fmla="*/ 1082847 h 1120553"/>
              <a:gd name="connsiteX4" fmla="*/ 853565 w 1354078"/>
              <a:gd name="connsiteY4" fmla="*/ 957719 h 1120553"/>
              <a:gd name="connsiteX0" fmla="*/ 1334077 w 1334077"/>
              <a:gd name="connsiteY0" fmla="*/ 938468 h 1342885"/>
              <a:gd name="connsiteX1" fmla="*/ 843189 w 1334077"/>
              <a:gd name="connsiteY1" fmla="*/ 52944 h 1342885"/>
              <a:gd name="connsiteX2" fmla="*/ 53917 w 1334077"/>
              <a:gd name="connsiteY2" fmla="*/ 206948 h 1342885"/>
              <a:gd name="connsiteX3" fmla="*/ 102044 w 1334077"/>
              <a:gd name="connsiteY3" fmla="*/ 1082847 h 1342885"/>
              <a:gd name="connsiteX4" fmla="*/ 361615 w 1334077"/>
              <a:gd name="connsiteY4" fmla="*/ 1339909 h 1342885"/>
              <a:gd name="connsiteX5" fmla="*/ 833564 w 1334077"/>
              <a:gd name="connsiteY5" fmla="*/ 957719 h 1342885"/>
              <a:gd name="connsiteX0" fmla="*/ 1337922 w 1337922"/>
              <a:gd name="connsiteY0" fmla="*/ 938468 h 1269115"/>
              <a:gd name="connsiteX1" fmla="*/ 847034 w 1337922"/>
              <a:gd name="connsiteY1" fmla="*/ 52944 h 1269115"/>
              <a:gd name="connsiteX2" fmla="*/ 57762 w 1337922"/>
              <a:gd name="connsiteY2" fmla="*/ 206948 h 1269115"/>
              <a:gd name="connsiteX3" fmla="*/ 105889 w 1337922"/>
              <a:gd name="connsiteY3" fmla="*/ 1082847 h 1269115"/>
              <a:gd name="connsiteX4" fmla="*/ 471548 w 1337922"/>
              <a:gd name="connsiteY4" fmla="*/ 1262907 h 1269115"/>
              <a:gd name="connsiteX5" fmla="*/ 837409 w 1337922"/>
              <a:gd name="connsiteY5" fmla="*/ 957719 h 1269115"/>
              <a:gd name="connsiteX0" fmla="*/ 1337922 w 1337922"/>
              <a:gd name="connsiteY0" fmla="*/ 938468 h 1269115"/>
              <a:gd name="connsiteX1" fmla="*/ 847034 w 1337922"/>
              <a:gd name="connsiteY1" fmla="*/ 52944 h 1269115"/>
              <a:gd name="connsiteX2" fmla="*/ 57762 w 1337922"/>
              <a:gd name="connsiteY2" fmla="*/ 206948 h 1269115"/>
              <a:gd name="connsiteX3" fmla="*/ 105889 w 1337922"/>
              <a:gd name="connsiteY3" fmla="*/ 1082847 h 1269115"/>
              <a:gd name="connsiteX4" fmla="*/ 471548 w 1337922"/>
              <a:gd name="connsiteY4" fmla="*/ 1262907 h 1269115"/>
              <a:gd name="connsiteX5" fmla="*/ 881308 w 1337922"/>
              <a:gd name="connsiteY5" fmla="*/ 703896 h 126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7922" h="1269115">
                <a:moveTo>
                  <a:pt x="1337922" y="938468"/>
                </a:moveTo>
                <a:cubicBezTo>
                  <a:pt x="1199158" y="556666"/>
                  <a:pt x="1060394" y="174864"/>
                  <a:pt x="847034" y="52944"/>
                </a:cubicBezTo>
                <a:cubicBezTo>
                  <a:pt x="633674" y="-68976"/>
                  <a:pt x="181286" y="35298"/>
                  <a:pt x="57762" y="206948"/>
                </a:cubicBezTo>
                <a:cubicBezTo>
                  <a:pt x="-65762" y="378598"/>
                  <a:pt x="36925" y="906854"/>
                  <a:pt x="105889" y="1082847"/>
                </a:cubicBezTo>
                <a:cubicBezTo>
                  <a:pt x="174853" y="1258840"/>
                  <a:pt x="349628" y="1283762"/>
                  <a:pt x="471548" y="1262907"/>
                </a:cubicBezTo>
                <a:cubicBezTo>
                  <a:pt x="593468" y="1242052"/>
                  <a:pt x="843906" y="713051"/>
                  <a:pt x="881308" y="703896"/>
                </a:cubicBezTo>
              </a:path>
            </a:pathLst>
          </a:custGeom>
          <a:noFill/>
          <a:ln>
            <a:tail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flipH="1" flipV="1">
            <a:off x="7275507" y="1213839"/>
            <a:ext cx="193518" cy="222250"/>
          </a:xfrm>
          <a:custGeom>
            <a:avLst/>
            <a:gdLst>
              <a:gd name="connsiteX0" fmla="*/ 1343764 w 1343764"/>
              <a:gd name="connsiteY0" fmla="*/ 938468 h 1194753"/>
              <a:gd name="connsiteX1" fmla="*/ 852876 w 1343764"/>
              <a:gd name="connsiteY1" fmla="*/ 52944 h 1194753"/>
              <a:gd name="connsiteX2" fmla="*/ 63604 w 1343764"/>
              <a:gd name="connsiteY2" fmla="*/ 206948 h 1194753"/>
              <a:gd name="connsiteX3" fmla="*/ 111731 w 1343764"/>
              <a:gd name="connsiteY3" fmla="*/ 1082847 h 1194753"/>
              <a:gd name="connsiteX4" fmla="*/ 621870 w 1343764"/>
              <a:gd name="connsiteY4" fmla="*/ 1169474 h 1194753"/>
              <a:gd name="connsiteX5" fmla="*/ 843251 w 1343764"/>
              <a:gd name="connsiteY5" fmla="*/ 957719 h 1194753"/>
              <a:gd name="connsiteX0" fmla="*/ 1354078 w 1354078"/>
              <a:gd name="connsiteY0" fmla="*/ 938468 h 1120553"/>
              <a:gd name="connsiteX1" fmla="*/ 863190 w 1354078"/>
              <a:gd name="connsiteY1" fmla="*/ 52944 h 1120553"/>
              <a:gd name="connsiteX2" fmla="*/ 73918 w 1354078"/>
              <a:gd name="connsiteY2" fmla="*/ 206948 h 1120553"/>
              <a:gd name="connsiteX3" fmla="*/ 122045 w 1354078"/>
              <a:gd name="connsiteY3" fmla="*/ 1082847 h 1120553"/>
              <a:gd name="connsiteX4" fmla="*/ 853565 w 1354078"/>
              <a:gd name="connsiteY4" fmla="*/ 957719 h 1120553"/>
              <a:gd name="connsiteX0" fmla="*/ 1334077 w 1334077"/>
              <a:gd name="connsiteY0" fmla="*/ 938468 h 1342885"/>
              <a:gd name="connsiteX1" fmla="*/ 843189 w 1334077"/>
              <a:gd name="connsiteY1" fmla="*/ 52944 h 1342885"/>
              <a:gd name="connsiteX2" fmla="*/ 53917 w 1334077"/>
              <a:gd name="connsiteY2" fmla="*/ 206948 h 1342885"/>
              <a:gd name="connsiteX3" fmla="*/ 102044 w 1334077"/>
              <a:gd name="connsiteY3" fmla="*/ 1082847 h 1342885"/>
              <a:gd name="connsiteX4" fmla="*/ 361615 w 1334077"/>
              <a:gd name="connsiteY4" fmla="*/ 1339909 h 1342885"/>
              <a:gd name="connsiteX5" fmla="*/ 833564 w 1334077"/>
              <a:gd name="connsiteY5" fmla="*/ 957719 h 1342885"/>
              <a:gd name="connsiteX0" fmla="*/ 1337922 w 1337922"/>
              <a:gd name="connsiteY0" fmla="*/ 938468 h 1269115"/>
              <a:gd name="connsiteX1" fmla="*/ 847034 w 1337922"/>
              <a:gd name="connsiteY1" fmla="*/ 52944 h 1269115"/>
              <a:gd name="connsiteX2" fmla="*/ 57762 w 1337922"/>
              <a:gd name="connsiteY2" fmla="*/ 206948 h 1269115"/>
              <a:gd name="connsiteX3" fmla="*/ 105889 w 1337922"/>
              <a:gd name="connsiteY3" fmla="*/ 1082847 h 1269115"/>
              <a:gd name="connsiteX4" fmla="*/ 471548 w 1337922"/>
              <a:gd name="connsiteY4" fmla="*/ 1262907 h 1269115"/>
              <a:gd name="connsiteX5" fmla="*/ 837409 w 1337922"/>
              <a:gd name="connsiteY5" fmla="*/ 957719 h 1269115"/>
              <a:gd name="connsiteX0" fmla="*/ 1337922 w 1337922"/>
              <a:gd name="connsiteY0" fmla="*/ 938468 h 1269115"/>
              <a:gd name="connsiteX1" fmla="*/ 847034 w 1337922"/>
              <a:gd name="connsiteY1" fmla="*/ 52944 h 1269115"/>
              <a:gd name="connsiteX2" fmla="*/ 57762 w 1337922"/>
              <a:gd name="connsiteY2" fmla="*/ 206948 h 1269115"/>
              <a:gd name="connsiteX3" fmla="*/ 105889 w 1337922"/>
              <a:gd name="connsiteY3" fmla="*/ 1082847 h 1269115"/>
              <a:gd name="connsiteX4" fmla="*/ 471548 w 1337922"/>
              <a:gd name="connsiteY4" fmla="*/ 1262907 h 1269115"/>
              <a:gd name="connsiteX5" fmla="*/ 881308 w 1337922"/>
              <a:gd name="connsiteY5" fmla="*/ 703896 h 126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7922" h="1269115">
                <a:moveTo>
                  <a:pt x="1337922" y="938468"/>
                </a:moveTo>
                <a:cubicBezTo>
                  <a:pt x="1199158" y="556666"/>
                  <a:pt x="1060394" y="174864"/>
                  <a:pt x="847034" y="52944"/>
                </a:cubicBezTo>
                <a:cubicBezTo>
                  <a:pt x="633674" y="-68976"/>
                  <a:pt x="181286" y="35298"/>
                  <a:pt x="57762" y="206948"/>
                </a:cubicBezTo>
                <a:cubicBezTo>
                  <a:pt x="-65762" y="378598"/>
                  <a:pt x="36925" y="906854"/>
                  <a:pt x="105889" y="1082847"/>
                </a:cubicBezTo>
                <a:cubicBezTo>
                  <a:pt x="174853" y="1258840"/>
                  <a:pt x="349628" y="1283762"/>
                  <a:pt x="471548" y="1262907"/>
                </a:cubicBezTo>
                <a:cubicBezTo>
                  <a:pt x="593468" y="1242052"/>
                  <a:pt x="843906" y="713051"/>
                  <a:pt x="881308" y="703896"/>
                </a:cubicBezTo>
              </a:path>
            </a:pathLst>
          </a:custGeom>
          <a:noFill/>
          <a:ln>
            <a:tail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flipH="1">
            <a:off x="7963991" y="1603867"/>
            <a:ext cx="245541" cy="231770"/>
          </a:xfrm>
          <a:custGeom>
            <a:avLst/>
            <a:gdLst>
              <a:gd name="connsiteX0" fmla="*/ 1343764 w 1343764"/>
              <a:gd name="connsiteY0" fmla="*/ 938468 h 1194753"/>
              <a:gd name="connsiteX1" fmla="*/ 852876 w 1343764"/>
              <a:gd name="connsiteY1" fmla="*/ 52944 h 1194753"/>
              <a:gd name="connsiteX2" fmla="*/ 63604 w 1343764"/>
              <a:gd name="connsiteY2" fmla="*/ 206948 h 1194753"/>
              <a:gd name="connsiteX3" fmla="*/ 111731 w 1343764"/>
              <a:gd name="connsiteY3" fmla="*/ 1082847 h 1194753"/>
              <a:gd name="connsiteX4" fmla="*/ 621870 w 1343764"/>
              <a:gd name="connsiteY4" fmla="*/ 1169474 h 1194753"/>
              <a:gd name="connsiteX5" fmla="*/ 843251 w 1343764"/>
              <a:gd name="connsiteY5" fmla="*/ 957719 h 1194753"/>
              <a:gd name="connsiteX0" fmla="*/ 1354078 w 1354078"/>
              <a:gd name="connsiteY0" fmla="*/ 938468 h 1120553"/>
              <a:gd name="connsiteX1" fmla="*/ 863190 w 1354078"/>
              <a:gd name="connsiteY1" fmla="*/ 52944 h 1120553"/>
              <a:gd name="connsiteX2" fmla="*/ 73918 w 1354078"/>
              <a:gd name="connsiteY2" fmla="*/ 206948 h 1120553"/>
              <a:gd name="connsiteX3" fmla="*/ 122045 w 1354078"/>
              <a:gd name="connsiteY3" fmla="*/ 1082847 h 1120553"/>
              <a:gd name="connsiteX4" fmla="*/ 853565 w 1354078"/>
              <a:gd name="connsiteY4" fmla="*/ 957719 h 1120553"/>
              <a:gd name="connsiteX0" fmla="*/ 1334077 w 1334077"/>
              <a:gd name="connsiteY0" fmla="*/ 938468 h 1342885"/>
              <a:gd name="connsiteX1" fmla="*/ 843189 w 1334077"/>
              <a:gd name="connsiteY1" fmla="*/ 52944 h 1342885"/>
              <a:gd name="connsiteX2" fmla="*/ 53917 w 1334077"/>
              <a:gd name="connsiteY2" fmla="*/ 206948 h 1342885"/>
              <a:gd name="connsiteX3" fmla="*/ 102044 w 1334077"/>
              <a:gd name="connsiteY3" fmla="*/ 1082847 h 1342885"/>
              <a:gd name="connsiteX4" fmla="*/ 361615 w 1334077"/>
              <a:gd name="connsiteY4" fmla="*/ 1339909 h 1342885"/>
              <a:gd name="connsiteX5" fmla="*/ 833564 w 1334077"/>
              <a:gd name="connsiteY5" fmla="*/ 957719 h 1342885"/>
              <a:gd name="connsiteX0" fmla="*/ 1337922 w 1337922"/>
              <a:gd name="connsiteY0" fmla="*/ 938468 h 1269115"/>
              <a:gd name="connsiteX1" fmla="*/ 847034 w 1337922"/>
              <a:gd name="connsiteY1" fmla="*/ 52944 h 1269115"/>
              <a:gd name="connsiteX2" fmla="*/ 57762 w 1337922"/>
              <a:gd name="connsiteY2" fmla="*/ 206948 h 1269115"/>
              <a:gd name="connsiteX3" fmla="*/ 105889 w 1337922"/>
              <a:gd name="connsiteY3" fmla="*/ 1082847 h 1269115"/>
              <a:gd name="connsiteX4" fmla="*/ 471548 w 1337922"/>
              <a:gd name="connsiteY4" fmla="*/ 1262907 h 1269115"/>
              <a:gd name="connsiteX5" fmla="*/ 837409 w 1337922"/>
              <a:gd name="connsiteY5" fmla="*/ 957719 h 126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7922" h="1269115">
                <a:moveTo>
                  <a:pt x="1337922" y="938468"/>
                </a:moveTo>
                <a:cubicBezTo>
                  <a:pt x="1199158" y="556666"/>
                  <a:pt x="1060394" y="174864"/>
                  <a:pt x="847034" y="52944"/>
                </a:cubicBezTo>
                <a:cubicBezTo>
                  <a:pt x="633674" y="-68976"/>
                  <a:pt x="181286" y="35298"/>
                  <a:pt x="57762" y="206948"/>
                </a:cubicBezTo>
                <a:cubicBezTo>
                  <a:pt x="-65762" y="378598"/>
                  <a:pt x="36925" y="906854"/>
                  <a:pt x="105889" y="1082847"/>
                </a:cubicBezTo>
                <a:cubicBezTo>
                  <a:pt x="174853" y="1258840"/>
                  <a:pt x="349628" y="1283762"/>
                  <a:pt x="471548" y="1262907"/>
                </a:cubicBezTo>
                <a:cubicBezTo>
                  <a:pt x="593468" y="1242052"/>
                  <a:pt x="800007" y="966874"/>
                  <a:pt x="837409" y="957719"/>
                </a:cubicBezTo>
              </a:path>
            </a:pathLst>
          </a:custGeom>
          <a:noFill/>
          <a:ln>
            <a:tail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flipH="1">
            <a:off x="8249417" y="982069"/>
            <a:ext cx="245541" cy="231770"/>
          </a:xfrm>
          <a:custGeom>
            <a:avLst/>
            <a:gdLst>
              <a:gd name="connsiteX0" fmla="*/ 1343764 w 1343764"/>
              <a:gd name="connsiteY0" fmla="*/ 938468 h 1194753"/>
              <a:gd name="connsiteX1" fmla="*/ 852876 w 1343764"/>
              <a:gd name="connsiteY1" fmla="*/ 52944 h 1194753"/>
              <a:gd name="connsiteX2" fmla="*/ 63604 w 1343764"/>
              <a:gd name="connsiteY2" fmla="*/ 206948 h 1194753"/>
              <a:gd name="connsiteX3" fmla="*/ 111731 w 1343764"/>
              <a:gd name="connsiteY3" fmla="*/ 1082847 h 1194753"/>
              <a:gd name="connsiteX4" fmla="*/ 621870 w 1343764"/>
              <a:gd name="connsiteY4" fmla="*/ 1169474 h 1194753"/>
              <a:gd name="connsiteX5" fmla="*/ 843251 w 1343764"/>
              <a:gd name="connsiteY5" fmla="*/ 957719 h 1194753"/>
              <a:gd name="connsiteX0" fmla="*/ 1354078 w 1354078"/>
              <a:gd name="connsiteY0" fmla="*/ 938468 h 1120553"/>
              <a:gd name="connsiteX1" fmla="*/ 863190 w 1354078"/>
              <a:gd name="connsiteY1" fmla="*/ 52944 h 1120553"/>
              <a:gd name="connsiteX2" fmla="*/ 73918 w 1354078"/>
              <a:gd name="connsiteY2" fmla="*/ 206948 h 1120553"/>
              <a:gd name="connsiteX3" fmla="*/ 122045 w 1354078"/>
              <a:gd name="connsiteY3" fmla="*/ 1082847 h 1120553"/>
              <a:gd name="connsiteX4" fmla="*/ 853565 w 1354078"/>
              <a:gd name="connsiteY4" fmla="*/ 957719 h 1120553"/>
              <a:gd name="connsiteX0" fmla="*/ 1334077 w 1334077"/>
              <a:gd name="connsiteY0" fmla="*/ 938468 h 1342885"/>
              <a:gd name="connsiteX1" fmla="*/ 843189 w 1334077"/>
              <a:gd name="connsiteY1" fmla="*/ 52944 h 1342885"/>
              <a:gd name="connsiteX2" fmla="*/ 53917 w 1334077"/>
              <a:gd name="connsiteY2" fmla="*/ 206948 h 1342885"/>
              <a:gd name="connsiteX3" fmla="*/ 102044 w 1334077"/>
              <a:gd name="connsiteY3" fmla="*/ 1082847 h 1342885"/>
              <a:gd name="connsiteX4" fmla="*/ 361615 w 1334077"/>
              <a:gd name="connsiteY4" fmla="*/ 1339909 h 1342885"/>
              <a:gd name="connsiteX5" fmla="*/ 833564 w 1334077"/>
              <a:gd name="connsiteY5" fmla="*/ 957719 h 1342885"/>
              <a:gd name="connsiteX0" fmla="*/ 1337922 w 1337922"/>
              <a:gd name="connsiteY0" fmla="*/ 938468 h 1269115"/>
              <a:gd name="connsiteX1" fmla="*/ 847034 w 1337922"/>
              <a:gd name="connsiteY1" fmla="*/ 52944 h 1269115"/>
              <a:gd name="connsiteX2" fmla="*/ 57762 w 1337922"/>
              <a:gd name="connsiteY2" fmla="*/ 206948 h 1269115"/>
              <a:gd name="connsiteX3" fmla="*/ 105889 w 1337922"/>
              <a:gd name="connsiteY3" fmla="*/ 1082847 h 1269115"/>
              <a:gd name="connsiteX4" fmla="*/ 471548 w 1337922"/>
              <a:gd name="connsiteY4" fmla="*/ 1262907 h 1269115"/>
              <a:gd name="connsiteX5" fmla="*/ 837409 w 1337922"/>
              <a:gd name="connsiteY5" fmla="*/ 957719 h 126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7922" h="1269115">
                <a:moveTo>
                  <a:pt x="1337922" y="938468"/>
                </a:moveTo>
                <a:cubicBezTo>
                  <a:pt x="1199158" y="556666"/>
                  <a:pt x="1060394" y="174864"/>
                  <a:pt x="847034" y="52944"/>
                </a:cubicBezTo>
                <a:cubicBezTo>
                  <a:pt x="633674" y="-68976"/>
                  <a:pt x="181286" y="35298"/>
                  <a:pt x="57762" y="206948"/>
                </a:cubicBezTo>
                <a:cubicBezTo>
                  <a:pt x="-65762" y="378598"/>
                  <a:pt x="36925" y="906854"/>
                  <a:pt x="105889" y="1082847"/>
                </a:cubicBezTo>
                <a:cubicBezTo>
                  <a:pt x="174853" y="1258840"/>
                  <a:pt x="349628" y="1283762"/>
                  <a:pt x="471548" y="1262907"/>
                </a:cubicBezTo>
                <a:cubicBezTo>
                  <a:pt x="593468" y="1242052"/>
                  <a:pt x="800007" y="966874"/>
                  <a:pt x="837409" y="957719"/>
                </a:cubicBezTo>
              </a:path>
            </a:pathLst>
          </a:custGeom>
          <a:noFill/>
          <a:ln>
            <a:tail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flipH="1" flipV="1">
            <a:off x="7811610" y="1172564"/>
            <a:ext cx="193518" cy="222250"/>
          </a:xfrm>
          <a:custGeom>
            <a:avLst/>
            <a:gdLst>
              <a:gd name="connsiteX0" fmla="*/ 1343764 w 1343764"/>
              <a:gd name="connsiteY0" fmla="*/ 938468 h 1194753"/>
              <a:gd name="connsiteX1" fmla="*/ 852876 w 1343764"/>
              <a:gd name="connsiteY1" fmla="*/ 52944 h 1194753"/>
              <a:gd name="connsiteX2" fmla="*/ 63604 w 1343764"/>
              <a:gd name="connsiteY2" fmla="*/ 206948 h 1194753"/>
              <a:gd name="connsiteX3" fmla="*/ 111731 w 1343764"/>
              <a:gd name="connsiteY3" fmla="*/ 1082847 h 1194753"/>
              <a:gd name="connsiteX4" fmla="*/ 621870 w 1343764"/>
              <a:gd name="connsiteY4" fmla="*/ 1169474 h 1194753"/>
              <a:gd name="connsiteX5" fmla="*/ 843251 w 1343764"/>
              <a:gd name="connsiteY5" fmla="*/ 957719 h 1194753"/>
              <a:gd name="connsiteX0" fmla="*/ 1354078 w 1354078"/>
              <a:gd name="connsiteY0" fmla="*/ 938468 h 1120553"/>
              <a:gd name="connsiteX1" fmla="*/ 863190 w 1354078"/>
              <a:gd name="connsiteY1" fmla="*/ 52944 h 1120553"/>
              <a:gd name="connsiteX2" fmla="*/ 73918 w 1354078"/>
              <a:gd name="connsiteY2" fmla="*/ 206948 h 1120553"/>
              <a:gd name="connsiteX3" fmla="*/ 122045 w 1354078"/>
              <a:gd name="connsiteY3" fmla="*/ 1082847 h 1120553"/>
              <a:gd name="connsiteX4" fmla="*/ 853565 w 1354078"/>
              <a:gd name="connsiteY4" fmla="*/ 957719 h 1120553"/>
              <a:gd name="connsiteX0" fmla="*/ 1334077 w 1334077"/>
              <a:gd name="connsiteY0" fmla="*/ 938468 h 1342885"/>
              <a:gd name="connsiteX1" fmla="*/ 843189 w 1334077"/>
              <a:gd name="connsiteY1" fmla="*/ 52944 h 1342885"/>
              <a:gd name="connsiteX2" fmla="*/ 53917 w 1334077"/>
              <a:gd name="connsiteY2" fmla="*/ 206948 h 1342885"/>
              <a:gd name="connsiteX3" fmla="*/ 102044 w 1334077"/>
              <a:gd name="connsiteY3" fmla="*/ 1082847 h 1342885"/>
              <a:gd name="connsiteX4" fmla="*/ 361615 w 1334077"/>
              <a:gd name="connsiteY4" fmla="*/ 1339909 h 1342885"/>
              <a:gd name="connsiteX5" fmla="*/ 833564 w 1334077"/>
              <a:gd name="connsiteY5" fmla="*/ 957719 h 1342885"/>
              <a:gd name="connsiteX0" fmla="*/ 1337922 w 1337922"/>
              <a:gd name="connsiteY0" fmla="*/ 938468 h 1269115"/>
              <a:gd name="connsiteX1" fmla="*/ 847034 w 1337922"/>
              <a:gd name="connsiteY1" fmla="*/ 52944 h 1269115"/>
              <a:gd name="connsiteX2" fmla="*/ 57762 w 1337922"/>
              <a:gd name="connsiteY2" fmla="*/ 206948 h 1269115"/>
              <a:gd name="connsiteX3" fmla="*/ 105889 w 1337922"/>
              <a:gd name="connsiteY3" fmla="*/ 1082847 h 1269115"/>
              <a:gd name="connsiteX4" fmla="*/ 471548 w 1337922"/>
              <a:gd name="connsiteY4" fmla="*/ 1262907 h 1269115"/>
              <a:gd name="connsiteX5" fmla="*/ 837409 w 1337922"/>
              <a:gd name="connsiteY5" fmla="*/ 957719 h 1269115"/>
              <a:gd name="connsiteX0" fmla="*/ 1337922 w 1337922"/>
              <a:gd name="connsiteY0" fmla="*/ 938468 h 1269115"/>
              <a:gd name="connsiteX1" fmla="*/ 847034 w 1337922"/>
              <a:gd name="connsiteY1" fmla="*/ 52944 h 1269115"/>
              <a:gd name="connsiteX2" fmla="*/ 57762 w 1337922"/>
              <a:gd name="connsiteY2" fmla="*/ 206948 h 1269115"/>
              <a:gd name="connsiteX3" fmla="*/ 105889 w 1337922"/>
              <a:gd name="connsiteY3" fmla="*/ 1082847 h 1269115"/>
              <a:gd name="connsiteX4" fmla="*/ 471548 w 1337922"/>
              <a:gd name="connsiteY4" fmla="*/ 1262907 h 1269115"/>
              <a:gd name="connsiteX5" fmla="*/ 881308 w 1337922"/>
              <a:gd name="connsiteY5" fmla="*/ 703896 h 126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7922" h="1269115">
                <a:moveTo>
                  <a:pt x="1337922" y="938468"/>
                </a:moveTo>
                <a:cubicBezTo>
                  <a:pt x="1199158" y="556666"/>
                  <a:pt x="1060394" y="174864"/>
                  <a:pt x="847034" y="52944"/>
                </a:cubicBezTo>
                <a:cubicBezTo>
                  <a:pt x="633674" y="-68976"/>
                  <a:pt x="181286" y="35298"/>
                  <a:pt x="57762" y="206948"/>
                </a:cubicBezTo>
                <a:cubicBezTo>
                  <a:pt x="-65762" y="378598"/>
                  <a:pt x="36925" y="906854"/>
                  <a:pt x="105889" y="1082847"/>
                </a:cubicBezTo>
                <a:cubicBezTo>
                  <a:pt x="174853" y="1258840"/>
                  <a:pt x="349628" y="1283762"/>
                  <a:pt x="471548" y="1262907"/>
                </a:cubicBezTo>
                <a:cubicBezTo>
                  <a:pt x="593468" y="1242052"/>
                  <a:pt x="843906" y="713051"/>
                  <a:pt x="881308" y="703896"/>
                </a:cubicBezTo>
              </a:path>
            </a:pathLst>
          </a:custGeom>
          <a:noFill/>
          <a:ln>
            <a:tail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flipH="1">
            <a:off x="7557372" y="1061201"/>
            <a:ext cx="529390" cy="444977"/>
          </a:xfrm>
          <a:custGeom>
            <a:avLst/>
            <a:gdLst>
              <a:gd name="connsiteX0" fmla="*/ 1343764 w 1343764"/>
              <a:gd name="connsiteY0" fmla="*/ 938468 h 1194753"/>
              <a:gd name="connsiteX1" fmla="*/ 852876 w 1343764"/>
              <a:gd name="connsiteY1" fmla="*/ 52944 h 1194753"/>
              <a:gd name="connsiteX2" fmla="*/ 63604 w 1343764"/>
              <a:gd name="connsiteY2" fmla="*/ 206948 h 1194753"/>
              <a:gd name="connsiteX3" fmla="*/ 111731 w 1343764"/>
              <a:gd name="connsiteY3" fmla="*/ 1082847 h 1194753"/>
              <a:gd name="connsiteX4" fmla="*/ 621870 w 1343764"/>
              <a:gd name="connsiteY4" fmla="*/ 1169474 h 1194753"/>
              <a:gd name="connsiteX5" fmla="*/ 843251 w 1343764"/>
              <a:gd name="connsiteY5" fmla="*/ 957719 h 1194753"/>
              <a:gd name="connsiteX0" fmla="*/ 1354078 w 1354078"/>
              <a:gd name="connsiteY0" fmla="*/ 938468 h 1120553"/>
              <a:gd name="connsiteX1" fmla="*/ 863190 w 1354078"/>
              <a:gd name="connsiteY1" fmla="*/ 52944 h 1120553"/>
              <a:gd name="connsiteX2" fmla="*/ 73918 w 1354078"/>
              <a:gd name="connsiteY2" fmla="*/ 206948 h 1120553"/>
              <a:gd name="connsiteX3" fmla="*/ 122045 w 1354078"/>
              <a:gd name="connsiteY3" fmla="*/ 1082847 h 1120553"/>
              <a:gd name="connsiteX4" fmla="*/ 853565 w 1354078"/>
              <a:gd name="connsiteY4" fmla="*/ 957719 h 1120553"/>
              <a:gd name="connsiteX0" fmla="*/ 1334077 w 1334077"/>
              <a:gd name="connsiteY0" fmla="*/ 938468 h 1342885"/>
              <a:gd name="connsiteX1" fmla="*/ 843189 w 1334077"/>
              <a:gd name="connsiteY1" fmla="*/ 52944 h 1342885"/>
              <a:gd name="connsiteX2" fmla="*/ 53917 w 1334077"/>
              <a:gd name="connsiteY2" fmla="*/ 206948 h 1342885"/>
              <a:gd name="connsiteX3" fmla="*/ 102044 w 1334077"/>
              <a:gd name="connsiteY3" fmla="*/ 1082847 h 1342885"/>
              <a:gd name="connsiteX4" fmla="*/ 361615 w 1334077"/>
              <a:gd name="connsiteY4" fmla="*/ 1339909 h 1342885"/>
              <a:gd name="connsiteX5" fmla="*/ 833564 w 1334077"/>
              <a:gd name="connsiteY5" fmla="*/ 957719 h 1342885"/>
              <a:gd name="connsiteX0" fmla="*/ 1337922 w 1337922"/>
              <a:gd name="connsiteY0" fmla="*/ 938468 h 1269115"/>
              <a:gd name="connsiteX1" fmla="*/ 847034 w 1337922"/>
              <a:gd name="connsiteY1" fmla="*/ 52944 h 1269115"/>
              <a:gd name="connsiteX2" fmla="*/ 57762 w 1337922"/>
              <a:gd name="connsiteY2" fmla="*/ 206948 h 1269115"/>
              <a:gd name="connsiteX3" fmla="*/ 105889 w 1337922"/>
              <a:gd name="connsiteY3" fmla="*/ 1082847 h 1269115"/>
              <a:gd name="connsiteX4" fmla="*/ 471548 w 1337922"/>
              <a:gd name="connsiteY4" fmla="*/ 1262907 h 1269115"/>
              <a:gd name="connsiteX5" fmla="*/ 837409 w 1337922"/>
              <a:gd name="connsiteY5" fmla="*/ 957719 h 126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7922" h="1269115">
                <a:moveTo>
                  <a:pt x="1337922" y="938468"/>
                </a:moveTo>
                <a:cubicBezTo>
                  <a:pt x="1199158" y="556666"/>
                  <a:pt x="1060394" y="174864"/>
                  <a:pt x="847034" y="52944"/>
                </a:cubicBezTo>
                <a:cubicBezTo>
                  <a:pt x="633674" y="-68976"/>
                  <a:pt x="181286" y="35298"/>
                  <a:pt x="57762" y="206948"/>
                </a:cubicBezTo>
                <a:cubicBezTo>
                  <a:pt x="-65762" y="378598"/>
                  <a:pt x="36925" y="906854"/>
                  <a:pt x="105889" y="1082847"/>
                </a:cubicBezTo>
                <a:cubicBezTo>
                  <a:pt x="174853" y="1258840"/>
                  <a:pt x="349628" y="1283762"/>
                  <a:pt x="471548" y="1262907"/>
                </a:cubicBezTo>
                <a:cubicBezTo>
                  <a:pt x="593468" y="1242052"/>
                  <a:pt x="800007" y="966874"/>
                  <a:pt x="837409" y="957719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695258" y="1436089"/>
            <a:ext cx="183175" cy="210298"/>
          </a:xfrm>
          <a:custGeom>
            <a:avLst/>
            <a:gdLst>
              <a:gd name="connsiteX0" fmla="*/ 1343764 w 1343764"/>
              <a:gd name="connsiteY0" fmla="*/ 938468 h 1194753"/>
              <a:gd name="connsiteX1" fmla="*/ 852876 w 1343764"/>
              <a:gd name="connsiteY1" fmla="*/ 52944 h 1194753"/>
              <a:gd name="connsiteX2" fmla="*/ 63604 w 1343764"/>
              <a:gd name="connsiteY2" fmla="*/ 206948 h 1194753"/>
              <a:gd name="connsiteX3" fmla="*/ 111731 w 1343764"/>
              <a:gd name="connsiteY3" fmla="*/ 1082847 h 1194753"/>
              <a:gd name="connsiteX4" fmla="*/ 621870 w 1343764"/>
              <a:gd name="connsiteY4" fmla="*/ 1169474 h 1194753"/>
              <a:gd name="connsiteX5" fmla="*/ 843251 w 1343764"/>
              <a:gd name="connsiteY5" fmla="*/ 957719 h 1194753"/>
              <a:gd name="connsiteX0" fmla="*/ 1354078 w 1354078"/>
              <a:gd name="connsiteY0" fmla="*/ 938468 h 1120553"/>
              <a:gd name="connsiteX1" fmla="*/ 863190 w 1354078"/>
              <a:gd name="connsiteY1" fmla="*/ 52944 h 1120553"/>
              <a:gd name="connsiteX2" fmla="*/ 73918 w 1354078"/>
              <a:gd name="connsiteY2" fmla="*/ 206948 h 1120553"/>
              <a:gd name="connsiteX3" fmla="*/ 122045 w 1354078"/>
              <a:gd name="connsiteY3" fmla="*/ 1082847 h 1120553"/>
              <a:gd name="connsiteX4" fmla="*/ 853565 w 1354078"/>
              <a:gd name="connsiteY4" fmla="*/ 957719 h 1120553"/>
              <a:gd name="connsiteX0" fmla="*/ 1334077 w 1334077"/>
              <a:gd name="connsiteY0" fmla="*/ 938468 h 1342885"/>
              <a:gd name="connsiteX1" fmla="*/ 843189 w 1334077"/>
              <a:gd name="connsiteY1" fmla="*/ 52944 h 1342885"/>
              <a:gd name="connsiteX2" fmla="*/ 53917 w 1334077"/>
              <a:gd name="connsiteY2" fmla="*/ 206948 h 1342885"/>
              <a:gd name="connsiteX3" fmla="*/ 102044 w 1334077"/>
              <a:gd name="connsiteY3" fmla="*/ 1082847 h 1342885"/>
              <a:gd name="connsiteX4" fmla="*/ 361615 w 1334077"/>
              <a:gd name="connsiteY4" fmla="*/ 1339909 h 1342885"/>
              <a:gd name="connsiteX5" fmla="*/ 833564 w 1334077"/>
              <a:gd name="connsiteY5" fmla="*/ 957719 h 1342885"/>
              <a:gd name="connsiteX0" fmla="*/ 1337922 w 1337922"/>
              <a:gd name="connsiteY0" fmla="*/ 938468 h 1269115"/>
              <a:gd name="connsiteX1" fmla="*/ 847034 w 1337922"/>
              <a:gd name="connsiteY1" fmla="*/ 52944 h 1269115"/>
              <a:gd name="connsiteX2" fmla="*/ 57762 w 1337922"/>
              <a:gd name="connsiteY2" fmla="*/ 206948 h 1269115"/>
              <a:gd name="connsiteX3" fmla="*/ 105889 w 1337922"/>
              <a:gd name="connsiteY3" fmla="*/ 1082847 h 1269115"/>
              <a:gd name="connsiteX4" fmla="*/ 471548 w 1337922"/>
              <a:gd name="connsiteY4" fmla="*/ 1262907 h 1269115"/>
              <a:gd name="connsiteX5" fmla="*/ 837409 w 1337922"/>
              <a:gd name="connsiteY5" fmla="*/ 957719 h 1269115"/>
              <a:gd name="connsiteX0" fmla="*/ 1337922 w 1337922"/>
              <a:gd name="connsiteY0" fmla="*/ 938468 h 1269115"/>
              <a:gd name="connsiteX1" fmla="*/ 847034 w 1337922"/>
              <a:gd name="connsiteY1" fmla="*/ 52944 h 1269115"/>
              <a:gd name="connsiteX2" fmla="*/ 57762 w 1337922"/>
              <a:gd name="connsiteY2" fmla="*/ 206948 h 1269115"/>
              <a:gd name="connsiteX3" fmla="*/ 105889 w 1337922"/>
              <a:gd name="connsiteY3" fmla="*/ 1082847 h 1269115"/>
              <a:gd name="connsiteX4" fmla="*/ 471548 w 1337922"/>
              <a:gd name="connsiteY4" fmla="*/ 1262907 h 1269115"/>
              <a:gd name="connsiteX5" fmla="*/ 881308 w 1337922"/>
              <a:gd name="connsiteY5" fmla="*/ 703896 h 126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7922" h="1269115">
                <a:moveTo>
                  <a:pt x="1337922" y="938468"/>
                </a:moveTo>
                <a:cubicBezTo>
                  <a:pt x="1199158" y="556666"/>
                  <a:pt x="1060394" y="174864"/>
                  <a:pt x="847034" y="52944"/>
                </a:cubicBezTo>
                <a:cubicBezTo>
                  <a:pt x="633674" y="-68976"/>
                  <a:pt x="181286" y="35298"/>
                  <a:pt x="57762" y="206948"/>
                </a:cubicBezTo>
                <a:cubicBezTo>
                  <a:pt x="-65762" y="378598"/>
                  <a:pt x="36925" y="906854"/>
                  <a:pt x="105889" y="1082847"/>
                </a:cubicBezTo>
                <a:cubicBezTo>
                  <a:pt x="174853" y="1258840"/>
                  <a:pt x="349628" y="1283762"/>
                  <a:pt x="471548" y="1262907"/>
                </a:cubicBezTo>
                <a:cubicBezTo>
                  <a:pt x="593468" y="1242052"/>
                  <a:pt x="843906" y="713051"/>
                  <a:pt x="881308" y="703896"/>
                </a:cubicBezTo>
              </a:path>
            </a:pathLst>
          </a:custGeom>
          <a:noFill/>
          <a:ln>
            <a:tail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flipV="1">
            <a:off x="6570774" y="1283689"/>
            <a:ext cx="501096" cy="421047"/>
          </a:xfrm>
          <a:custGeom>
            <a:avLst/>
            <a:gdLst>
              <a:gd name="connsiteX0" fmla="*/ 1343764 w 1343764"/>
              <a:gd name="connsiteY0" fmla="*/ 938468 h 1194753"/>
              <a:gd name="connsiteX1" fmla="*/ 852876 w 1343764"/>
              <a:gd name="connsiteY1" fmla="*/ 52944 h 1194753"/>
              <a:gd name="connsiteX2" fmla="*/ 63604 w 1343764"/>
              <a:gd name="connsiteY2" fmla="*/ 206948 h 1194753"/>
              <a:gd name="connsiteX3" fmla="*/ 111731 w 1343764"/>
              <a:gd name="connsiteY3" fmla="*/ 1082847 h 1194753"/>
              <a:gd name="connsiteX4" fmla="*/ 621870 w 1343764"/>
              <a:gd name="connsiteY4" fmla="*/ 1169474 h 1194753"/>
              <a:gd name="connsiteX5" fmla="*/ 843251 w 1343764"/>
              <a:gd name="connsiteY5" fmla="*/ 957719 h 1194753"/>
              <a:gd name="connsiteX0" fmla="*/ 1354078 w 1354078"/>
              <a:gd name="connsiteY0" fmla="*/ 938468 h 1120553"/>
              <a:gd name="connsiteX1" fmla="*/ 863190 w 1354078"/>
              <a:gd name="connsiteY1" fmla="*/ 52944 h 1120553"/>
              <a:gd name="connsiteX2" fmla="*/ 73918 w 1354078"/>
              <a:gd name="connsiteY2" fmla="*/ 206948 h 1120553"/>
              <a:gd name="connsiteX3" fmla="*/ 122045 w 1354078"/>
              <a:gd name="connsiteY3" fmla="*/ 1082847 h 1120553"/>
              <a:gd name="connsiteX4" fmla="*/ 853565 w 1354078"/>
              <a:gd name="connsiteY4" fmla="*/ 957719 h 1120553"/>
              <a:gd name="connsiteX0" fmla="*/ 1334077 w 1334077"/>
              <a:gd name="connsiteY0" fmla="*/ 938468 h 1342885"/>
              <a:gd name="connsiteX1" fmla="*/ 843189 w 1334077"/>
              <a:gd name="connsiteY1" fmla="*/ 52944 h 1342885"/>
              <a:gd name="connsiteX2" fmla="*/ 53917 w 1334077"/>
              <a:gd name="connsiteY2" fmla="*/ 206948 h 1342885"/>
              <a:gd name="connsiteX3" fmla="*/ 102044 w 1334077"/>
              <a:gd name="connsiteY3" fmla="*/ 1082847 h 1342885"/>
              <a:gd name="connsiteX4" fmla="*/ 361615 w 1334077"/>
              <a:gd name="connsiteY4" fmla="*/ 1339909 h 1342885"/>
              <a:gd name="connsiteX5" fmla="*/ 833564 w 1334077"/>
              <a:gd name="connsiteY5" fmla="*/ 957719 h 1342885"/>
              <a:gd name="connsiteX0" fmla="*/ 1337922 w 1337922"/>
              <a:gd name="connsiteY0" fmla="*/ 938468 h 1269115"/>
              <a:gd name="connsiteX1" fmla="*/ 847034 w 1337922"/>
              <a:gd name="connsiteY1" fmla="*/ 52944 h 1269115"/>
              <a:gd name="connsiteX2" fmla="*/ 57762 w 1337922"/>
              <a:gd name="connsiteY2" fmla="*/ 206948 h 1269115"/>
              <a:gd name="connsiteX3" fmla="*/ 105889 w 1337922"/>
              <a:gd name="connsiteY3" fmla="*/ 1082847 h 1269115"/>
              <a:gd name="connsiteX4" fmla="*/ 471548 w 1337922"/>
              <a:gd name="connsiteY4" fmla="*/ 1262907 h 1269115"/>
              <a:gd name="connsiteX5" fmla="*/ 837409 w 1337922"/>
              <a:gd name="connsiteY5" fmla="*/ 957719 h 126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7922" h="1269115">
                <a:moveTo>
                  <a:pt x="1337922" y="938468"/>
                </a:moveTo>
                <a:cubicBezTo>
                  <a:pt x="1199158" y="556666"/>
                  <a:pt x="1060394" y="174864"/>
                  <a:pt x="847034" y="52944"/>
                </a:cubicBezTo>
                <a:cubicBezTo>
                  <a:pt x="633674" y="-68976"/>
                  <a:pt x="181286" y="35298"/>
                  <a:pt x="57762" y="206948"/>
                </a:cubicBezTo>
                <a:cubicBezTo>
                  <a:pt x="-65762" y="378598"/>
                  <a:pt x="36925" y="906854"/>
                  <a:pt x="105889" y="1082847"/>
                </a:cubicBezTo>
                <a:cubicBezTo>
                  <a:pt x="174853" y="1258840"/>
                  <a:pt x="349628" y="1283762"/>
                  <a:pt x="471548" y="1262907"/>
                </a:cubicBezTo>
                <a:cubicBezTo>
                  <a:pt x="593468" y="1242052"/>
                  <a:pt x="800007" y="966874"/>
                  <a:pt x="837409" y="957719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221627" y="4539917"/>
            <a:ext cx="2440916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6020524" y="3808397"/>
            <a:ext cx="789271" cy="0"/>
          </a:xfrm>
          <a:custGeom>
            <a:avLst/>
            <a:gdLst>
              <a:gd name="connsiteX0" fmla="*/ 0 w 789271"/>
              <a:gd name="connsiteY0" fmla="*/ 0 h 0"/>
              <a:gd name="connsiteX1" fmla="*/ 789271 w 7892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9271">
                <a:moveTo>
                  <a:pt x="0" y="0"/>
                </a:moveTo>
                <a:lnTo>
                  <a:pt x="789271" y="0"/>
                </a:ln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6024631" y="3960797"/>
            <a:ext cx="725763" cy="0"/>
          </a:xfrm>
          <a:custGeom>
            <a:avLst/>
            <a:gdLst>
              <a:gd name="connsiteX0" fmla="*/ 0 w 789271"/>
              <a:gd name="connsiteY0" fmla="*/ 0 h 0"/>
              <a:gd name="connsiteX1" fmla="*/ 789271 w 789271"/>
              <a:gd name="connsiteY1" fmla="*/ 0 h 0"/>
              <a:gd name="connsiteX0" fmla="*/ 0 w 7767"/>
              <a:gd name="connsiteY0" fmla="*/ 0 h 0"/>
              <a:gd name="connsiteX1" fmla="*/ 7767 w 7767"/>
              <a:gd name="connsiteY1" fmla="*/ -1588 h 0"/>
              <a:gd name="connsiteX0" fmla="*/ 0 w 11839"/>
              <a:gd name="connsiteY0" fmla="*/ 0 h 0"/>
              <a:gd name="connsiteX1" fmla="*/ 11839 w 1183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39">
                <a:moveTo>
                  <a:pt x="0" y="0"/>
                </a:moveTo>
                <a:lnTo>
                  <a:pt x="11839" y="0"/>
                </a:ln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6024633" y="4124928"/>
            <a:ext cx="641581" cy="0"/>
          </a:xfrm>
          <a:custGeom>
            <a:avLst/>
            <a:gdLst>
              <a:gd name="connsiteX0" fmla="*/ 0 w 789271"/>
              <a:gd name="connsiteY0" fmla="*/ 0 h 0"/>
              <a:gd name="connsiteX1" fmla="*/ 789271 w 789271"/>
              <a:gd name="connsiteY1" fmla="*/ 0 h 0"/>
              <a:gd name="connsiteX0" fmla="*/ 0 w 3463"/>
              <a:gd name="connsiteY0" fmla="*/ 0 h 0"/>
              <a:gd name="connsiteX1" fmla="*/ 3463 w 3463"/>
              <a:gd name="connsiteY1" fmla="*/ 12700 h 0"/>
              <a:gd name="connsiteX0" fmla="*/ 0 w 10929"/>
              <a:gd name="connsiteY0" fmla="*/ 0 h 0"/>
              <a:gd name="connsiteX1" fmla="*/ 10929 w 10929"/>
              <a:gd name="connsiteY1" fmla="*/ 0 h 0"/>
              <a:gd name="connsiteX0" fmla="*/ 0 w 11116"/>
              <a:gd name="connsiteY0" fmla="*/ 0 h 0"/>
              <a:gd name="connsiteX1" fmla="*/ 11116 w 11116"/>
              <a:gd name="connsiteY1" fmla="*/ -6350 h 0"/>
              <a:gd name="connsiteX0" fmla="*/ 0 w 11195"/>
              <a:gd name="connsiteY0" fmla="*/ 0 h 0"/>
              <a:gd name="connsiteX1" fmla="*/ 11195 w 11195"/>
              <a:gd name="connsiteY1" fmla="*/ -4763 h 0"/>
              <a:gd name="connsiteX0" fmla="*/ 0 w 13246"/>
              <a:gd name="connsiteY0" fmla="*/ 0 h 0"/>
              <a:gd name="connsiteX1" fmla="*/ 13246 w 13246"/>
              <a:gd name="connsiteY1" fmla="*/ -20638 h 0"/>
              <a:gd name="connsiteX0" fmla="*/ 0 w 10193"/>
              <a:gd name="connsiteY0" fmla="*/ 0 h 0"/>
              <a:gd name="connsiteX1" fmla="*/ 10193 w 10193"/>
              <a:gd name="connsiteY1" fmla="*/ 1588 h 0"/>
              <a:gd name="connsiteX0" fmla="*/ 0 w 12783"/>
              <a:gd name="connsiteY0" fmla="*/ 0 h 0"/>
              <a:gd name="connsiteX1" fmla="*/ 12783 w 12783"/>
              <a:gd name="connsiteY1" fmla="*/ -1587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83">
                <a:moveTo>
                  <a:pt x="0" y="0"/>
                </a:moveTo>
                <a:lnTo>
                  <a:pt x="12783" y="-1587"/>
                </a:ln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6020525" y="4265597"/>
            <a:ext cx="517781" cy="0"/>
          </a:xfrm>
          <a:custGeom>
            <a:avLst/>
            <a:gdLst>
              <a:gd name="connsiteX0" fmla="*/ 0 w 789271"/>
              <a:gd name="connsiteY0" fmla="*/ 0 h 0"/>
              <a:gd name="connsiteX1" fmla="*/ 789271 w 789271"/>
              <a:gd name="connsiteY1" fmla="*/ 0 h 0"/>
              <a:gd name="connsiteX0" fmla="*/ 0 w 10000"/>
              <a:gd name="connsiteY0" fmla="*/ 0 h 0"/>
              <a:gd name="connsiteX1" fmla="*/ 10000 w 10000"/>
              <a:gd name="connsiteY1" fmla="*/ 0 h 0"/>
              <a:gd name="connsiteX0" fmla="*/ 0 w 1894"/>
              <a:gd name="connsiteY0" fmla="*/ 0 h 0"/>
              <a:gd name="connsiteX1" fmla="*/ 1894 w 1894"/>
              <a:gd name="connsiteY1" fmla="*/ 25400 h 0"/>
              <a:gd name="connsiteX0" fmla="*/ 0 w 12973"/>
              <a:gd name="connsiteY0" fmla="*/ 0 h 0"/>
              <a:gd name="connsiteX1" fmla="*/ 12973 w 12973"/>
              <a:gd name="connsiteY1" fmla="*/ 1588 h 0"/>
              <a:gd name="connsiteX0" fmla="*/ 0 w 11392"/>
              <a:gd name="connsiteY0" fmla="*/ 0 h 0"/>
              <a:gd name="connsiteX1" fmla="*/ 11392 w 11392"/>
              <a:gd name="connsiteY1" fmla="*/ 0 h 0"/>
              <a:gd name="connsiteX0" fmla="*/ 0 w 11365"/>
              <a:gd name="connsiteY0" fmla="*/ 0 h 0"/>
              <a:gd name="connsiteX1" fmla="*/ 11365 w 11365"/>
              <a:gd name="connsiteY1" fmla="*/ -3175 h 0"/>
              <a:gd name="connsiteX0" fmla="*/ 0 w 20622"/>
              <a:gd name="connsiteY0" fmla="*/ 0 h 0"/>
              <a:gd name="connsiteX1" fmla="*/ 20622 w 20622"/>
              <a:gd name="connsiteY1" fmla="*/ 3175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622">
                <a:moveTo>
                  <a:pt x="0" y="0"/>
                </a:moveTo>
                <a:lnTo>
                  <a:pt x="20622" y="3175"/>
                </a:ln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6030049" y="4417997"/>
            <a:ext cx="241581" cy="0"/>
          </a:xfrm>
          <a:custGeom>
            <a:avLst/>
            <a:gdLst>
              <a:gd name="connsiteX0" fmla="*/ 0 w 789271"/>
              <a:gd name="connsiteY0" fmla="*/ 0 h 0"/>
              <a:gd name="connsiteX1" fmla="*/ 789271 w 789271"/>
              <a:gd name="connsiteY1" fmla="*/ 0 h 0"/>
              <a:gd name="connsiteX0" fmla="*/ 0 w 2236"/>
              <a:gd name="connsiteY0" fmla="*/ 0 h 0"/>
              <a:gd name="connsiteX1" fmla="*/ 2236 w 2236"/>
              <a:gd name="connsiteY1" fmla="*/ 9525 h 0"/>
              <a:gd name="connsiteX0" fmla="*/ 0 w 10000"/>
              <a:gd name="connsiteY0" fmla="*/ 0 h 0"/>
              <a:gd name="connsiteX1" fmla="*/ 10000 w 10000"/>
              <a:gd name="connsiteY1" fmla="*/ 3175 h 0"/>
              <a:gd name="connsiteX0" fmla="*/ 0 w 4603"/>
              <a:gd name="connsiteY0" fmla="*/ 0 h 0"/>
              <a:gd name="connsiteX1" fmla="*/ 4603 w 4603"/>
              <a:gd name="connsiteY1" fmla="*/ 0 h 0"/>
              <a:gd name="connsiteX0" fmla="*/ 0 w 28761"/>
              <a:gd name="connsiteY0" fmla="*/ 0 h 0"/>
              <a:gd name="connsiteX1" fmla="*/ 28761 w 28761"/>
              <a:gd name="connsiteY1" fmla="*/ -6350 h 0"/>
              <a:gd name="connsiteX0" fmla="*/ 0 w 10340"/>
              <a:gd name="connsiteY0" fmla="*/ 0 h 0"/>
              <a:gd name="connsiteX1" fmla="*/ 10340 w 10340"/>
              <a:gd name="connsiteY1" fmla="*/ 3175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40">
                <a:moveTo>
                  <a:pt x="0" y="0"/>
                </a:moveTo>
                <a:lnTo>
                  <a:pt x="10340" y="3175"/>
                </a:ln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5216865" y="4522154"/>
            <a:ext cx="2338387" cy="0"/>
          </a:xfrm>
          <a:custGeom>
            <a:avLst/>
            <a:gdLst>
              <a:gd name="connsiteX0" fmla="*/ 0 w 2338387"/>
              <a:gd name="connsiteY0" fmla="*/ 0 h 0"/>
              <a:gd name="connsiteX1" fmla="*/ 2338387 w 233838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38387">
                <a:moveTo>
                  <a:pt x="0" y="0"/>
                </a:moveTo>
                <a:lnTo>
                  <a:pt x="2338387" y="0"/>
                </a:lnTo>
              </a:path>
            </a:pathLst>
          </a:cu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4386647" y="1614982"/>
            <a:ext cx="789271" cy="0"/>
          </a:xfrm>
          <a:custGeom>
            <a:avLst/>
            <a:gdLst>
              <a:gd name="connsiteX0" fmla="*/ 0 w 789271"/>
              <a:gd name="connsiteY0" fmla="*/ 0 h 0"/>
              <a:gd name="connsiteX1" fmla="*/ 789271 w 7892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9271">
                <a:moveTo>
                  <a:pt x="0" y="0"/>
                </a:moveTo>
                <a:lnTo>
                  <a:pt x="789271" y="0"/>
                </a:ln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4390754" y="1767382"/>
            <a:ext cx="725763" cy="0"/>
          </a:xfrm>
          <a:custGeom>
            <a:avLst/>
            <a:gdLst>
              <a:gd name="connsiteX0" fmla="*/ 0 w 789271"/>
              <a:gd name="connsiteY0" fmla="*/ 0 h 0"/>
              <a:gd name="connsiteX1" fmla="*/ 789271 w 789271"/>
              <a:gd name="connsiteY1" fmla="*/ 0 h 0"/>
              <a:gd name="connsiteX0" fmla="*/ 0 w 7767"/>
              <a:gd name="connsiteY0" fmla="*/ 0 h 0"/>
              <a:gd name="connsiteX1" fmla="*/ 7767 w 7767"/>
              <a:gd name="connsiteY1" fmla="*/ -1588 h 0"/>
              <a:gd name="connsiteX0" fmla="*/ 0 w 11839"/>
              <a:gd name="connsiteY0" fmla="*/ 0 h 0"/>
              <a:gd name="connsiteX1" fmla="*/ 11839 w 1183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39">
                <a:moveTo>
                  <a:pt x="0" y="0"/>
                </a:moveTo>
                <a:lnTo>
                  <a:pt x="11839" y="0"/>
                </a:ln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4390756" y="1931513"/>
            <a:ext cx="641581" cy="0"/>
          </a:xfrm>
          <a:custGeom>
            <a:avLst/>
            <a:gdLst>
              <a:gd name="connsiteX0" fmla="*/ 0 w 789271"/>
              <a:gd name="connsiteY0" fmla="*/ 0 h 0"/>
              <a:gd name="connsiteX1" fmla="*/ 789271 w 789271"/>
              <a:gd name="connsiteY1" fmla="*/ 0 h 0"/>
              <a:gd name="connsiteX0" fmla="*/ 0 w 3463"/>
              <a:gd name="connsiteY0" fmla="*/ 0 h 0"/>
              <a:gd name="connsiteX1" fmla="*/ 3463 w 3463"/>
              <a:gd name="connsiteY1" fmla="*/ 12700 h 0"/>
              <a:gd name="connsiteX0" fmla="*/ 0 w 10929"/>
              <a:gd name="connsiteY0" fmla="*/ 0 h 0"/>
              <a:gd name="connsiteX1" fmla="*/ 10929 w 10929"/>
              <a:gd name="connsiteY1" fmla="*/ 0 h 0"/>
              <a:gd name="connsiteX0" fmla="*/ 0 w 11116"/>
              <a:gd name="connsiteY0" fmla="*/ 0 h 0"/>
              <a:gd name="connsiteX1" fmla="*/ 11116 w 11116"/>
              <a:gd name="connsiteY1" fmla="*/ -6350 h 0"/>
              <a:gd name="connsiteX0" fmla="*/ 0 w 11195"/>
              <a:gd name="connsiteY0" fmla="*/ 0 h 0"/>
              <a:gd name="connsiteX1" fmla="*/ 11195 w 11195"/>
              <a:gd name="connsiteY1" fmla="*/ -4763 h 0"/>
              <a:gd name="connsiteX0" fmla="*/ 0 w 13246"/>
              <a:gd name="connsiteY0" fmla="*/ 0 h 0"/>
              <a:gd name="connsiteX1" fmla="*/ 13246 w 13246"/>
              <a:gd name="connsiteY1" fmla="*/ -20638 h 0"/>
              <a:gd name="connsiteX0" fmla="*/ 0 w 10193"/>
              <a:gd name="connsiteY0" fmla="*/ 0 h 0"/>
              <a:gd name="connsiteX1" fmla="*/ 10193 w 10193"/>
              <a:gd name="connsiteY1" fmla="*/ 1588 h 0"/>
              <a:gd name="connsiteX0" fmla="*/ 0 w 12783"/>
              <a:gd name="connsiteY0" fmla="*/ 0 h 0"/>
              <a:gd name="connsiteX1" fmla="*/ 12783 w 12783"/>
              <a:gd name="connsiteY1" fmla="*/ -1587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83">
                <a:moveTo>
                  <a:pt x="0" y="0"/>
                </a:moveTo>
                <a:lnTo>
                  <a:pt x="12783" y="-1587"/>
                </a:ln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0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Scales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800491"/>
              </p:ext>
            </p:extLst>
          </p:nvPr>
        </p:nvGraphicFramePr>
        <p:xfrm>
          <a:off x="3387725" y="1219200"/>
          <a:ext cx="2090738" cy="187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9" name="Equation" r:id="rId3" imgW="1371600" imgH="1231560" progId="Equation.DSMT4">
                  <p:embed/>
                </p:oleObj>
              </mc:Choice>
              <mc:Fallback>
                <p:oleObj name="Equation" r:id="rId3" imgW="1371600" imgH="12315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725" y="1219200"/>
                        <a:ext cx="2090738" cy="1878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699006"/>
              </p:ext>
            </p:extLst>
          </p:nvPr>
        </p:nvGraphicFramePr>
        <p:xfrm>
          <a:off x="866774" y="3403600"/>
          <a:ext cx="7731871" cy="288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0" name="Equation" r:id="rId5" imgW="5371920" imgH="2006280" progId="Equation.DSMT4">
                  <p:embed/>
                </p:oleObj>
              </mc:Choice>
              <mc:Fallback>
                <p:oleObj name="Equation" r:id="rId5" imgW="5371920" imgH="20062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74" y="3403600"/>
                        <a:ext cx="7731871" cy="288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3019" y="1453415"/>
            <a:ext cx="2021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Time scales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40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11718" y="485674"/>
            <a:ext cx="8229600" cy="1143000"/>
          </a:xfrm>
        </p:spPr>
        <p:txBody>
          <a:bodyPr/>
          <a:lstStyle/>
          <a:p>
            <a:r>
              <a:rPr lang="en-US" dirty="0" smtClean="0"/>
              <a:t>Coupled effects</a:t>
            </a:r>
            <a:br>
              <a:rPr lang="en-US" dirty="0" smtClean="0"/>
            </a:br>
            <a:r>
              <a:rPr lang="en-US" sz="2800" dirty="0"/>
              <a:t>Reaction </a:t>
            </a:r>
            <a:r>
              <a:rPr lang="en-US" sz="2800" dirty="0">
                <a:sym typeface="Wingdings" pitchFamily="2" charset="2"/>
              </a:rPr>
              <a:t>Transport</a:t>
            </a:r>
            <a:r>
              <a:rPr lang="en-US" dirty="0">
                <a:sym typeface="Wingdings" pitchFamily="2" charset="2"/>
              </a:rPr>
              <a:t/>
            </a:r>
            <a:br>
              <a:rPr lang="en-US" dirty="0">
                <a:sym typeface="Wingdings" pitchFamily="2" charset="2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7654" y="1600201"/>
            <a:ext cx="7599145" cy="4357838"/>
          </a:xfrm>
        </p:spPr>
        <p:txBody>
          <a:bodyPr/>
          <a:lstStyle/>
          <a:p>
            <a:r>
              <a:rPr lang="en-US" sz="2000" dirty="0" smtClean="0">
                <a:sym typeface="Wingdings" pitchFamily="2" charset="2"/>
              </a:rPr>
              <a:t>Reaction changes K , </a:t>
            </a:r>
            <a:r>
              <a:rPr lang="en-US" sz="2000" dirty="0" smtClean="0">
                <a:sym typeface="Wingdings" pitchFamily="2" charset="2"/>
              </a:rPr>
              <a:t>porous media flow</a:t>
            </a:r>
            <a:endParaRPr lang="en-US" sz="20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000" dirty="0" smtClean="0">
                <a:sym typeface="Wingdings" pitchFamily="2" charset="2"/>
              </a:rPr>
              <a:t>	</a:t>
            </a:r>
            <a:r>
              <a:rPr lang="en-US" sz="1600" dirty="0" smtClean="0">
                <a:sym typeface="Wingdings" pitchFamily="2" charset="2"/>
              </a:rPr>
              <a:t>karst, </a:t>
            </a:r>
            <a:r>
              <a:rPr lang="en-US" sz="1600" dirty="0" err="1" smtClean="0">
                <a:sym typeface="Wingdings" pitchFamily="2" charset="2"/>
              </a:rPr>
              <a:t>diagenesis</a:t>
            </a:r>
            <a:endParaRPr lang="en-US" sz="1600" dirty="0" smtClean="0">
              <a:sym typeface="Wingdings" pitchFamily="2" charset="2"/>
            </a:endParaRPr>
          </a:p>
          <a:p>
            <a:r>
              <a:rPr lang="en-US" sz="2000" dirty="0" smtClean="0">
                <a:sym typeface="Wingdings" pitchFamily="2" charset="2"/>
              </a:rPr>
              <a:t>Reaction changes </a:t>
            </a:r>
            <a:r>
              <a:rPr lang="en-US" sz="2000" i="1" dirty="0" smtClean="0">
                <a:sym typeface="Wingdings" pitchFamily="2" charset="2"/>
              </a:rPr>
              <a:t>D</a:t>
            </a:r>
            <a:r>
              <a:rPr lang="en-US" sz="2000" dirty="0" smtClean="0">
                <a:sym typeface="Wingdings" pitchFamily="2" charset="2"/>
              </a:rPr>
              <a:t>, subsequent reaction rate</a:t>
            </a:r>
          </a:p>
          <a:p>
            <a:pPr marL="0" indent="0">
              <a:buNone/>
            </a:pPr>
            <a:r>
              <a:rPr lang="en-US" sz="2000" dirty="0">
                <a:sym typeface="Wingdings" pitchFamily="2" charset="2"/>
              </a:rPr>
              <a:t>	</a:t>
            </a:r>
            <a:r>
              <a:rPr lang="en-US" sz="1600" dirty="0" err="1" smtClean="0">
                <a:sym typeface="Wingdings" pitchFamily="2" charset="2"/>
              </a:rPr>
              <a:t>Biofouling</a:t>
            </a:r>
            <a:r>
              <a:rPr lang="en-US" sz="1600" dirty="0" smtClean="0">
                <a:sym typeface="Wingdings" pitchFamily="2" charset="2"/>
              </a:rPr>
              <a:t>, reactor performance</a:t>
            </a:r>
          </a:p>
          <a:p>
            <a:r>
              <a:rPr lang="en-US" sz="2000" dirty="0" smtClean="0">
                <a:sym typeface="Wingdings" pitchFamily="2" charset="2"/>
              </a:rPr>
              <a:t>Heat affects reaction rate</a:t>
            </a:r>
          </a:p>
          <a:p>
            <a:pPr marL="0" indent="0">
              <a:buNone/>
            </a:pPr>
            <a:r>
              <a:rPr lang="en-US" sz="2000" dirty="0">
                <a:sym typeface="Wingdings" pitchFamily="2" charset="2"/>
              </a:rPr>
              <a:t>	</a:t>
            </a:r>
            <a:r>
              <a:rPr lang="en-US" sz="1600" dirty="0" smtClean="0">
                <a:sym typeface="Wingdings" pitchFamily="2" charset="2"/>
              </a:rPr>
              <a:t>Geothermal, remediation</a:t>
            </a:r>
          </a:p>
          <a:p>
            <a:r>
              <a:rPr lang="en-US" sz="2000" dirty="0" smtClean="0">
                <a:sym typeface="Wingdings" pitchFamily="2" charset="2"/>
              </a:rPr>
              <a:t>Other chemicals, competing/synergistic reaction</a:t>
            </a:r>
          </a:p>
          <a:p>
            <a:pPr marL="0" indent="0">
              <a:buNone/>
            </a:pPr>
            <a:r>
              <a:rPr lang="en-US" sz="2000" dirty="0">
                <a:sym typeface="Wingdings" pitchFamily="2" charset="2"/>
              </a:rPr>
              <a:t>	</a:t>
            </a:r>
            <a:r>
              <a:rPr lang="en-US" sz="1600" dirty="0" smtClean="0">
                <a:sym typeface="Wingdings" pitchFamily="2" charset="2"/>
              </a:rPr>
              <a:t>Bioprocesses, waste water treatment</a:t>
            </a:r>
          </a:p>
          <a:p>
            <a:r>
              <a:rPr lang="en-US" sz="2000" dirty="0">
                <a:sym typeface="Wingdings" pitchFamily="2" charset="2"/>
              </a:rPr>
              <a:t>Precipitates affect density, flow</a:t>
            </a:r>
          </a:p>
          <a:p>
            <a:pPr marL="0" indent="0">
              <a:buNone/>
            </a:pPr>
            <a:r>
              <a:rPr lang="en-US" sz="2000" dirty="0">
                <a:sym typeface="Wingdings" pitchFamily="2" charset="2"/>
              </a:rPr>
              <a:t>	</a:t>
            </a:r>
            <a:r>
              <a:rPr lang="en-US" sz="1600" dirty="0">
                <a:sym typeface="Wingdings" pitchFamily="2" charset="2"/>
              </a:rPr>
              <a:t>Flocculation, </a:t>
            </a:r>
            <a:r>
              <a:rPr lang="en-US" sz="1600" dirty="0" smtClean="0">
                <a:sym typeface="Wingdings" pitchFamily="2" charset="2"/>
              </a:rPr>
              <a:t>mixtures</a:t>
            </a:r>
            <a:endParaRPr lang="en-US" sz="1600" dirty="0">
              <a:sym typeface="Wingdings" pitchFamily="2" charset="2"/>
            </a:endParaRPr>
          </a:p>
          <a:p>
            <a:r>
              <a:rPr lang="en-US" sz="2000" dirty="0" smtClean="0">
                <a:sym typeface="Wingdings" pitchFamily="2" charset="2"/>
              </a:rPr>
              <a:t>Stress affects reaction, reduces K, flow</a:t>
            </a:r>
          </a:p>
          <a:p>
            <a:pPr marL="0" indent="0">
              <a:buNone/>
            </a:pPr>
            <a:r>
              <a:rPr lang="en-US" sz="2000" dirty="0">
                <a:sym typeface="Wingdings" pitchFamily="2" charset="2"/>
              </a:rPr>
              <a:t>	</a:t>
            </a:r>
            <a:r>
              <a:rPr lang="en-US" sz="1600" dirty="0" err="1" smtClean="0">
                <a:sym typeface="Wingdings" pitchFamily="2" charset="2"/>
              </a:rPr>
              <a:t>Diagenesis</a:t>
            </a:r>
            <a:r>
              <a:rPr lang="en-US" sz="1600" dirty="0" smtClean="0">
                <a:sym typeface="Wingdings" pitchFamily="2" charset="2"/>
              </a:rPr>
              <a:t>, sintering</a:t>
            </a:r>
            <a:r>
              <a:rPr lang="en-US" sz="2000" dirty="0">
                <a:sym typeface="Wingdings" pitchFamily="2" charset="2"/>
              </a:rPr>
              <a:t>	</a:t>
            </a:r>
            <a:endParaRPr lang="en-US" sz="20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000" dirty="0">
                <a:sym typeface="Wingdings" pitchFamily="2" charset="2"/>
              </a:rPr>
              <a:t>	</a:t>
            </a:r>
            <a:endParaRPr lang="en-US" sz="20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61461" y="6639431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http://onlinelibrary.wiley.com/doi/10.1002/hyp.9492/pdf</a:t>
            </a:r>
          </a:p>
        </p:txBody>
      </p:sp>
      <p:pic>
        <p:nvPicPr>
          <p:cNvPr id="49154" name="Picture 2" descr="cave refle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463" y="315808"/>
            <a:ext cx="2086837" cy="138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7082" y="654783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http://www.seatrekbali.com/seasons-greetings-seatrek/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80446" y="1501716"/>
            <a:ext cx="14822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Cave in Bali</a:t>
            </a:r>
            <a:endParaRPr lang="en-US" sz="1050" dirty="0">
              <a:solidFill>
                <a:schemeClr val="bg1"/>
              </a:solidFill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463" y="1834672"/>
            <a:ext cx="1931897" cy="128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78316" y="3099354"/>
            <a:ext cx="1617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Biofouling in pipe</a:t>
            </a:r>
            <a:endParaRPr lang="en-US" sz="1000" dirty="0"/>
          </a:p>
        </p:txBody>
      </p:sp>
      <p:sp>
        <p:nvSpPr>
          <p:cNvPr id="9" name="Rectangle 8"/>
          <p:cNvSpPr/>
          <p:nvPr/>
        </p:nvSpPr>
        <p:spPr>
          <a:xfrm>
            <a:off x="1034716" y="6631743"/>
            <a:ext cx="17924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http://www.merusonline.com/biology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9157" name="Picture 5" descr="Picture of Northrop's Banis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826" y="5426064"/>
            <a:ext cx="1604404" cy="94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04" y="3345574"/>
            <a:ext cx="1330795" cy="177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341833" y="5032311"/>
            <a:ext cx="189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Geyser in Yellowstone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88826" y="6085628"/>
            <a:ext cx="2650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Styolites</a:t>
            </a:r>
            <a:r>
              <a:rPr lang="en-US" sz="1400" dirty="0" smtClean="0"/>
              <a:t> in limestone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4292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078" y="794402"/>
            <a:ext cx="8229600" cy="1143000"/>
          </a:xfrm>
        </p:spPr>
        <p:txBody>
          <a:bodyPr/>
          <a:lstStyle/>
          <a:p>
            <a:r>
              <a:rPr lang="en-US" dirty="0" smtClean="0"/>
              <a:t>Coupled effects</a:t>
            </a:r>
            <a:br>
              <a:rPr lang="en-US" dirty="0" smtClean="0"/>
            </a:br>
            <a:r>
              <a:rPr lang="en-US" sz="2800" dirty="0">
                <a:sym typeface="Wingdings" pitchFamily="2" charset="2"/>
              </a:rPr>
              <a:t>Reaction changes K </a:t>
            </a:r>
            <a:br>
              <a:rPr lang="en-US" sz="2800" dirty="0">
                <a:sym typeface="Wingdings" pitchFamily="2" charset="2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400" dirty="0">
                <a:sym typeface="Wingdings" pitchFamily="2" charset="2"/>
              </a:rPr>
              <a:t>A+BC  </a:t>
            </a:r>
          </a:p>
          <a:p>
            <a:pPr marL="0" indent="0">
              <a:buNone/>
            </a:pPr>
            <a:r>
              <a:rPr lang="en-US" sz="2400" dirty="0" smtClean="0">
                <a:sym typeface="Wingdings" pitchFamily="2" charset="2"/>
              </a:rPr>
              <a:t>Precipitation-Dissolution-change porosity</a:t>
            </a:r>
            <a:endParaRPr lang="en-US" sz="24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400" dirty="0" smtClean="0">
                <a:sym typeface="Wingdings" pitchFamily="2" charset="2"/>
              </a:rPr>
              <a:t>Couple </a:t>
            </a:r>
            <a:r>
              <a:rPr lang="en-US" sz="2400" dirty="0" smtClean="0">
                <a:sym typeface="Wingdings" pitchFamily="2" charset="2"/>
              </a:rPr>
              <a:t>through porosity, </a:t>
            </a:r>
            <a:r>
              <a:rPr lang="en-US" sz="2400" dirty="0" smtClean="0">
                <a:latin typeface="Symbol" pitchFamily="18" charset="2"/>
                <a:sym typeface="Wingdings" pitchFamily="2" charset="2"/>
              </a:rPr>
              <a:t>f</a:t>
            </a:r>
          </a:p>
          <a:p>
            <a:pPr marL="0" indent="0">
              <a:buNone/>
            </a:pPr>
            <a:r>
              <a:rPr lang="en-US" sz="2400" dirty="0">
                <a:sym typeface="Wingdings" pitchFamily="2" charset="2"/>
              </a:rPr>
              <a:t>	</a:t>
            </a:r>
            <a:r>
              <a:rPr lang="en-US" sz="2400" dirty="0" err="1" smtClean="0">
                <a:sym typeface="Wingdings" pitchFamily="2" charset="2"/>
              </a:rPr>
              <a:t>Kozeny</a:t>
            </a:r>
            <a:r>
              <a:rPr lang="en-US" sz="2400" dirty="0" smtClean="0">
                <a:sym typeface="Wingdings" pitchFamily="2" charset="2"/>
              </a:rPr>
              <a:t>-Carmen equation</a:t>
            </a:r>
          </a:p>
          <a:p>
            <a:pPr marL="0" indent="0">
              <a:buNone/>
            </a:pPr>
            <a:r>
              <a:rPr lang="en-US" sz="2400" dirty="0" smtClean="0">
                <a:sym typeface="Wingdings" pitchFamily="2" charset="2"/>
              </a:rPr>
              <a:t>	</a:t>
            </a:r>
            <a:r>
              <a:rPr lang="en-US" sz="2400" dirty="0" err="1" smtClean="0">
                <a:sym typeface="Wingdings" pitchFamily="2" charset="2"/>
              </a:rPr>
              <a:t>Verma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Pruess</a:t>
            </a:r>
            <a:r>
              <a:rPr lang="en-US" sz="2400" dirty="0" smtClean="0">
                <a:sym typeface="Wingdings" pitchFamily="2" charset="2"/>
              </a:rPr>
              <a:t> (1988)</a:t>
            </a:r>
          </a:p>
          <a:p>
            <a:pPr marL="0" indent="0">
              <a:buNone/>
            </a:pPr>
            <a:r>
              <a:rPr lang="en-US" sz="2400" dirty="0" smtClean="0">
                <a:sym typeface="Wingdings" pitchFamily="2" charset="2"/>
              </a:rPr>
              <a:t>Permeable reactors</a:t>
            </a:r>
          </a:p>
          <a:p>
            <a:pPr marL="0" indent="0">
              <a:buNone/>
            </a:pPr>
            <a:r>
              <a:rPr lang="en-US" sz="2400" dirty="0" smtClean="0">
                <a:sym typeface="Wingdings" pitchFamily="2" charset="2"/>
              </a:rPr>
              <a:t>Karst</a:t>
            </a:r>
          </a:p>
          <a:p>
            <a:pPr marL="0" indent="0">
              <a:buNone/>
            </a:pPr>
            <a:r>
              <a:rPr lang="en-US" sz="2000" dirty="0">
                <a:sym typeface="Wingdings" pitchFamily="2" charset="2"/>
              </a:rPr>
              <a:t>	</a:t>
            </a:r>
            <a:endParaRPr lang="en-US" sz="20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939748"/>
              </p:ext>
            </p:extLst>
          </p:nvPr>
        </p:nvGraphicFramePr>
        <p:xfrm>
          <a:off x="4827069" y="3261628"/>
          <a:ext cx="1419727" cy="540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1" name="Equation" r:id="rId3" imgW="1333440" imgH="507960" progId="Equation.DSMT4">
                  <p:embed/>
                </p:oleObj>
              </mc:Choice>
              <mc:Fallback>
                <p:oleObj name="Equation" r:id="rId3" imgW="133344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27069" y="3261628"/>
                        <a:ext cx="1419727" cy="540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861461" y="6639431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http://onlinelibrary.wiley.com/doi/10.1002/hyp.9492/pdf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061217"/>
              </p:ext>
            </p:extLst>
          </p:nvPr>
        </p:nvGraphicFramePr>
        <p:xfrm>
          <a:off x="4403558" y="3779869"/>
          <a:ext cx="1331184" cy="6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2" name="Equation" r:id="rId5" imgW="1028520" imgH="507960" progId="Equation.DSMT4">
                  <p:embed/>
                </p:oleObj>
              </mc:Choice>
              <mc:Fallback>
                <p:oleObj name="Equation" r:id="rId5" imgW="1028520" imgH="507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558" y="3779869"/>
                        <a:ext cx="1331184" cy="65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020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123" y="752997"/>
            <a:ext cx="2140367" cy="285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21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808" y="3956110"/>
            <a:ext cx="1039812" cy="138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 descr="http://www.clemson.edu/ces/hydro/FieldCamp/FCsettings/KarstMMC/01-02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699" y="4621363"/>
            <a:ext cx="1923805" cy="144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22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461" y="4840046"/>
            <a:ext cx="1848619" cy="138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91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577982"/>
            <a:ext cx="3124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Storage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err="1" smtClean="0">
                <a:solidFill>
                  <a:prstClr val="black"/>
                </a:solidFill>
              </a:rPr>
              <a:t>Advective</a:t>
            </a:r>
            <a:r>
              <a:rPr lang="en-US" dirty="0" smtClean="0">
                <a:solidFill>
                  <a:prstClr val="black"/>
                </a:solidFill>
              </a:rPr>
              <a:t> Flux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Diffusive Flux (Fick’s Law)      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Dispersive Flux                              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Source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Governing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0088325"/>
              </p:ext>
            </p:extLst>
          </p:nvPr>
        </p:nvGraphicFramePr>
        <p:xfrm>
          <a:off x="3425825" y="1265238"/>
          <a:ext cx="1447800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0" name="Equation" r:id="rId3" imgW="901440" imgH="583920" progId="Equation.DSMT4">
                  <p:embed/>
                </p:oleObj>
              </mc:Choice>
              <mc:Fallback>
                <p:oleObj name="Equation" r:id="rId3" imgW="90144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5825" y="1265238"/>
                        <a:ext cx="1447800" cy="93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3104"/>
              </p:ext>
            </p:extLst>
          </p:nvPr>
        </p:nvGraphicFramePr>
        <p:xfrm>
          <a:off x="1205706" y="1231969"/>
          <a:ext cx="1017588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1" name="Equation" r:id="rId5" imgW="495000" imgH="431640" progId="Equation.DSMT4">
                  <p:embed/>
                </p:oleObj>
              </mc:Choice>
              <mc:Fallback>
                <p:oleObj name="Equation" r:id="rId5" imgW="495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5706" y="1231969"/>
                        <a:ext cx="1017588" cy="874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24562" y="263893"/>
            <a:ext cx="39657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Governing Equation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Advection-Dispersion-Reaction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010400" y="304800"/>
            <a:ext cx="1963856" cy="927169"/>
          </a:xfrm>
          <a:custGeom>
            <a:avLst/>
            <a:gdLst>
              <a:gd name="connsiteX0" fmla="*/ 1065423 w 1770977"/>
              <a:gd name="connsiteY0" fmla="*/ 54021 h 800370"/>
              <a:gd name="connsiteX1" fmla="*/ 27198 w 1770977"/>
              <a:gd name="connsiteY1" fmla="*/ 73071 h 800370"/>
              <a:gd name="connsiteX2" fmla="*/ 427248 w 1770977"/>
              <a:gd name="connsiteY2" fmla="*/ 758871 h 800370"/>
              <a:gd name="connsiteX3" fmla="*/ 1741698 w 1770977"/>
              <a:gd name="connsiteY3" fmla="*/ 673146 h 800370"/>
              <a:gd name="connsiteX4" fmla="*/ 1313073 w 1770977"/>
              <a:gd name="connsiteY4" fmla="*/ 254046 h 800370"/>
              <a:gd name="connsiteX5" fmla="*/ 998748 w 1770977"/>
              <a:gd name="connsiteY5" fmla="*/ 377871 h 800370"/>
              <a:gd name="connsiteX6" fmla="*/ 1065423 w 1770977"/>
              <a:gd name="connsiteY6" fmla="*/ 54021 h 800370"/>
              <a:gd name="connsiteX0" fmla="*/ 624513 w 1749167"/>
              <a:gd name="connsiteY0" fmla="*/ 26821 h 849370"/>
              <a:gd name="connsiteX1" fmla="*/ 5388 w 1749167"/>
              <a:gd name="connsiteY1" fmla="*/ 122071 h 849370"/>
              <a:gd name="connsiteX2" fmla="*/ 405438 w 1749167"/>
              <a:gd name="connsiteY2" fmla="*/ 807871 h 849370"/>
              <a:gd name="connsiteX3" fmla="*/ 1719888 w 1749167"/>
              <a:gd name="connsiteY3" fmla="*/ 722146 h 849370"/>
              <a:gd name="connsiteX4" fmla="*/ 1291263 w 1749167"/>
              <a:gd name="connsiteY4" fmla="*/ 303046 h 849370"/>
              <a:gd name="connsiteX5" fmla="*/ 976938 w 1749167"/>
              <a:gd name="connsiteY5" fmla="*/ 426871 h 849370"/>
              <a:gd name="connsiteX6" fmla="*/ 624513 w 1749167"/>
              <a:gd name="connsiteY6" fmla="*/ 26821 h 849370"/>
              <a:gd name="connsiteX0" fmla="*/ 813875 w 1963856"/>
              <a:gd name="connsiteY0" fmla="*/ 30290 h 927169"/>
              <a:gd name="connsiteX1" fmla="*/ 194750 w 1963856"/>
              <a:gd name="connsiteY1" fmla="*/ 125540 h 927169"/>
              <a:gd name="connsiteX2" fmla="*/ 137600 w 1963856"/>
              <a:gd name="connsiteY2" fmla="*/ 897065 h 927169"/>
              <a:gd name="connsiteX3" fmla="*/ 1909250 w 1963856"/>
              <a:gd name="connsiteY3" fmla="*/ 725615 h 927169"/>
              <a:gd name="connsiteX4" fmla="*/ 1480625 w 1963856"/>
              <a:gd name="connsiteY4" fmla="*/ 306515 h 927169"/>
              <a:gd name="connsiteX5" fmla="*/ 1166300 w 1963856"/>
              <a:gd name="connsiteY5" fmla="*/ 430340 h 927169"/>
              <a:gd name="connsiteX6" fmla="*/ 813875 w 1963856"/>
              <a:gd name="connsiteY6" fmla="*/ 30290 h 92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3856" h="927169">
                <a:moveTo>
                  <a:pt x="813875" y="30290"/>
                </a:moveTo>
                <a:cubicBezTo>
                  <a:pt x="651950" y="-20510"/>
                  <a:pt x="307463" y="-18923"/>
                  <a:pt x="194750" y="125540"/>
                </a:cubicBezTo>
                <a:cubicBezTo>
                  <a:pt x="82037" y="270003"/>
                  <a:pt x="-148150" y="797053"/>
                  <a:pt x="137600" y="897065"/>
                </a:cubicBezTo>
                <a:cubicBezTo>
                  <a:pt x="423350" y="997077"/>
                  <a:pt x="1685413" y="824040"/>
                  <a:pt x="1909250" y="725615"/>
                </a:cubicBezTo>
                <a:cubicBezTo>
                  <a:pt x="2133088" y="627190"/>
                  <a:pt x="1604450" y="355727"/>
                  <a:pt x="1480625" y="306515"/>
                </a:cubicBezTo>
                <a:cubicBezTo>
                  <a:pt x="1356800" y="257303"/>
                  <a:pt x="1277425" y="476378"/>
                  <a:pt x="1166300" y="430340"/>
                </a:cubicBezTo>
                <a:cubicBezTo>
                  <a:pt x="1055175" y="384302"/>
                  <a:pt x="975800" y="81090"/>
                  <a:pt x="813875" y="30290"/>
                </a:cubicBezTo>
                <a:close/>
              </a:path>
            </a:pathLst>
          </a:cu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96200" y="990600"/>
            <a:ext cx="152400" cy="152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714500" y="2455601"/>
            <a:ext cx="49858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 =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602109"/>
              </p:ext>
            </p:extLst>
          </p:nvPr>
        </p:nvGraphicFramePr>
        <p:xfrm>
          <a:off x="3944257" y="2355439"/>
          <a:ext cx="95885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2" name="Equation" r:id="rId7" imgW="571320" imgH="393480" progId="Equation.DSMT4">
                  <p:embed/>
                </p:oleObj>
              </mc:Choice>
              <mc:Fallback>
                <p:oleObj name="Equation" r:id="rId7" imgW="571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4257" y="2355439"/>
                        <a:ext cx="958850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604208" y="5076855"/>
            <a:ext cx="3519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ESSTIXThirteen" pitchFamily="2" charset="0"/>
              </a:rPr>
              <a:t>S</a:t>
            </a:r>
            <a:r>
              <a:rPr lang="en-US" sz="2000" dirty="0" smtClean="0"/>
              <a:t>=R </a:t>
            </a:r>
            <a:endParaRPr lang="en-US" sz="20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672645"/>
              </p:ext>
            </p:extLst>
          </p:nvPr>
        </p:nvGraphicFramePr>
        <p:xfrm>
          <a:off x="1317625" y="5715000"/>
          <a:ext cx="45259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3" name="Equation" r:id="rId9" imgW="2374560" imgH="393480" progId="Equation.DSMT4">
                  <p:embed/>
                </p:oleObj>
              </mc:Choice>
              <mc:Fallback>
                <p:oleObj name="Equation" r:id="rId9" imgW="2374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25" y="5715000"/>
                        <a:ext cx="452596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810693"/>
              </p:ext>
            </p:extLst>
          </p:nvPr>
        </p:nvGraphicFramePr>
        <p:xfrm>
          <a:off x="6230938" y="4699227"/>
          <a:ext cx="2838450" cy="158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4" name="Equation" r:id="rId11" imgW="1892160" imgH="1041120" progId="Equation.DSMT4">
                  <p:embed/>
                </p:oleObj>
              </mc:Choice>
              <mc:Fallback>
                <p:oleObj name="Equation" r:id="rId11" imgW="1892160" imgH="1041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0938" y="4699227"/>
                        <a:ext cx="2838450" cy="158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3196800"/>
              </p:ext>
            </p:extLst>
          </p:nvPr>
        </p:nvGraphicFramePr>
        <p:xfrm>
          <a:off x="3276600" y="3964266"/>
          <a:ext cx="164306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5" name="Equation" r:id="rId13" imgW="812520" imgH="228600" progId="Equation.DSMT4">
                  <p:embed/>
                </p:oleObj>
              </mc:Choice>
              <mc:Fallback>
                <p:oleObj name="Equation" r:id="rId13" imgW="812520" imgH="2286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964266"/>
                        <a:ext cx="1643063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27324050"/>
              </p:ext>
            </p:extLst>
          </p:nvPr>
        </p:nvGraphicFramePr>
        <p:xfrm>
          <a:off x="3302000" y="4603750"/>
          <a:ext cx="169386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6" name="Equation" r:id="rId15" imgW="838080" imgH="228600" progId="Equation.DSMT4">
                  <p:embed/>
                </p:oleObj>
              </mc:Choice>
              <mc:Fallback>
                <p:oleObj name="Equation" r:id="rId15" imgW="838080" imgH="2286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0" y="4603750"/>
                        <a:ext cx="1693863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24708849"/>
              </p:ext>
            </p:extLst>
          </p:nvPr>
        </p:nvGraphicFramePr>
        <p:xfrm>
          <a:off x="3276600" y="3429000"/>
          <a:ext cx="11303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7" name="Equation" r:id="rId17" imgW="558720" imgH="203040" progId="Equation.DSMT4">
                  <p:embed/>
                </p:oleObj>
              </mc:Choice>
              <mc:Fallback>
                <p:oleObj name="Equation" r:id="rId17" imgW="558720" imgH="203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429000"/>
                        <a:ext cx="11303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972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16970</TotalTime>
  <Words>591</Words>
  <Application>Microsoft Office PowerPoint</Application>
  <PresentationFormat>On-screen Show (4:3)</PresentationFormat>
  <Paragraphs>215</Paragraphs>
  <Slides>25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1_Office Theme</vt:lpstr>
      <vt:lpstr>MathType 6.0 Equation</vt:lpstr>
      <vt:lpstr>Equation</vt:lpstr>
      <vt:lpstr>PowerPoint Presentation</vt:lpstr>
      <vt:lpstr>Reactive Transport</vt:lpstr>
      <vt:lpstr>Reactive Transport Conceptual</vt:lpstr>
      <vt:lpstr>Conceptual Model</vt:lpstr>
      <vt:lpstr>Reaction Locations and Mixing</vt:lpstr>
      <vt:lpstr>Important Scales</vt:lpstr>
      <vt:lpstr>Coupled effects Reaction Transport </vt:lpstr>
      <vt:lpstr>Coupled effects Reaction changes K  </vt:lpstr>
      <vt:lpstr>PowerPoint Presentation</vt:lpstr>
      <vt:lpstr>Simulation of Advection-Dispersion-Reaction</vt:lpstr>
      <vt:lpstr>Idealized Conceptual Models</vt:lpstr>
      <vt:lpstr>Permeable reactive barrier</vt:lpstr>
      <vt:lpstr>Idealized Conceptual Models</vt:lpstr>
      <vt:lpstr>Idealized Conceptual Models</vt:lpstr>
      <vt:lpstr>More general case other reactions, non-uniform v</vt:lpstr>
      <vt:lpstr>Non-ideal factors</vt:lpstr>
      <vt:lpstr>Idealized Conceptual Model</vt:lpstr>
      <vt:lpstr>Reaction in a mixed region</vt:lpstr>
      <vt:lpstr>Residence Time Distribution Pulse tracer test</vt:lpstr>
      <vt:lpstr>PowerPoint Presentation</vt:lpstr>
      <vt:lpstr>Residence Time Distribution</vt:lpstr>
      <vt:lpstr>Diagnostics Plug Flow Column</vt:lpstr>
      <vt:lpstr>Diagnostics</vt:lpstr>
      <vt:lpstr>Residence time and Reaction</vt:lpstr>
      <vt:lpstr>PowerPoint Presentation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Diffusion</dc:title>
  <dc:creator>Larry Murdoch</dc:creator>
  <cp:lastModifiedBy>Larry Murdoch</cp:lastModifiedBy>
  <cp:revision>127</cp:revision>
  <cp:lastPrinted>2013-03-07T12:29:39Z</cp:lastPrinted>
  <dcterms:created xsi:type="dcterms:W3CDTF">2013-02-17T15:33:39Z</dcterms:created>
  <dcterms:modified xsi:type="dcterms:W3CDTF">2015-03-05T03:00:30Z</dcterms:modified>
</cp:coreProperties>
</file>