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68" r:id="rId2"/>
    <p:sldId id="273" r:id="rId3"/>
    <p:sldId id="274" r:id="rId4"/>
    <p:sldId id="300" r:id="rId5"/>
    <p:sldId id="275" r:id="rId6"/>
    <p:sldId id="279" r:id="rId7"/>
    <p:sldId id="280" r:id="rId8"/>
    <p:sldId id="281" r:id="rId9"/>
    <p:sldId id="282" r:id="rId10"/>
    <p:sldId id="283" r:id="rId11"/>
    <p:sldId id="284" r:id="rId12"/>
    <p:sldId id="277" r:id="rId13"/>
    <p:sldId id="278" r:id="rId14"/>
    <p:sldId id="276" r:id="rId15"/>
    <p:sldId id="306" r:id="rId16"/>
    <p:sldId id="285" r:id="rId17"/>
    <p:sldId id="272" r:id="rId18"/>
    <p:sldId id="270" r:id="rId19"/>
    <p:sldId id="271" r:id="rId20"/>
    <p:sldId id="307" r:id="rId21"/>
    <p:sldId id="308" r:id="rId22"/>
    <p:sldId id="291" r:id="rId23"/>
    <p:sldId id="292" r:id="rId24"/>
    <p:sldId id="256" r:id="rId25"/>
    <p:sldId id="257" r:id="rId26"/>
    <p:sldId id="259" r:id="rId27"/>
    <p:sldId id="260" r:id="rId28"/>
    <p:sldId id="305" r:id="rId29"/>
    <p:sldId id="261" r:id="rId30"/>
    <p:sldId id="298" r:id="rId31"/>
    <p:sldId id="299" r:id="rId32"/>
    <p:sldId id="262" r:id="rId33"/>
    <p:sldId id="301" r:id="rId34"/>
    <p:sldId id="263" r:id="rId35"/>
    <p:sldId id="293" r:id="rId36"/>
    <p:sldId id="295" r:id="rId37"/>
    <p:sldId id="296" r:id="rId38"/>
    <p:sldId id="264" r:id="rId39"/>
    <p:sldId id="265" r:id="rId40"/>
    <p:sldId id="302" r:id="rId41"/>
    <p:sldId id="266" r:id="rId42"/>
    <p:sldId id="297" r:id="rId43"/>
    <p:sldId id="304" r:id="rId44"/>
    <p:sldId id="303" r:id="rId45"/>
  </p:sldIdLst>
  <p:sldSz cx="9144000" cy="6858000" type="screen4x3"/>
  <p:notesSz cx="7010400" cy="92964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2" autoAdjust="0"/>
    <p:restoredTop sz="94660"/>
  </p:normalViewPr>
  <p:slideViewPr>
    <p:cSldViewPr>
      <p:cViewPr>
        <p:scale>
          <a:sx n="66" d="100"/>
          <a:sy n="66" d="100"/>
        </p:scale>
        <p:origin x="-139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44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DBEEE0-1839-4BB8-A86E-D48E332F765D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62BA65-FDD8-4765-BB2C-EC96877A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1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1BC0E-3151-496E-8B86-047273DBAAA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B41B93-354C-428C-9567-34A9D98F1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4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Rainfall cycle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Aquifer types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748DBD-5B3E-4D19-9901-C8B0355DA5B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625A3-1610-4930-AB95-311CF873DEAD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D316DE32-0CC1-4813-8994-D8AE49844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BD68-F045-45E4-AE29-01F98CBE67AF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E1B56DCC-95C2-4921-94BD-ED155F7A4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EA96D-040F-46DC-B0C8-BD687CECDA7E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B59D160C-A520-4AD9-ABBD-CEA1629C2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516C8100-38CD-454D-8F8E-ED97FF2E9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2499FB6-2CD7-477C-806C-1F9E8FC93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6FD5DE7-1D98-4CB8-8F08-1D4062F3B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CE3A6CA4-499F-4AF8-8BBC-0954A89A0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E1C9-0E90-40B5-927A-4C7A01158D83}" type="datetimeFigureOut">
              <a:rPr lang="en-US"/>
              <a:pPr>
                <a:defRPr/>
              </a:pPr>
              <a:t>1/12/2015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4486-1BA0-4E12-8C59-BDBB4C5D9B61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23BD0768-EEC9-4511-AF10-E3AD650D6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B271-2D6C-4D17-94D3-257D21FD45FB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4E04087B-D7B3-4EBD-B78B-96C37503D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7470-4E37-4903-8975-319CFF900A93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40804983-1E85-408A-A71C-3B12671C2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50C0-5686-4D17-809D-4B7E943244D7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F4E26022-1630-4893-A450-B354CFB91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4D12-87D1-41CA-B746-B026220C6DCA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6B2D9A74-B8A6-4819-ACAD-5F552AD8E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AF530-824B-4FE3-AC28-8F5EF1065C5F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90A784A1-5A0C-4D02-BECA-81C5EE544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35F5-0748-4947-8088-93716B128D4C}" type="datetimeFigureOut">
              <a:rPr lang="en-US"/>
              <a:pPr>
                <a:defRPr/>
              </a:pPr>
              <a:t>1/12/2015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fld id="{DA0CBD44-D49A-4F79-848F-766A66A9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90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9E3202-A894-48A2-AD1D-7CB7FC409BA0}" type="datetimeFigureOut">
              <a:rPr lang="en-US"/>
              <a:pPr>
                <a:defRPr/>
              </a:pPr>
              <a:t>1/12/2015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304800" y="6477000"/>
            <a:ext cx="8485188" cy="9525"/>
          </a:xfrm>
          <a:custGeom>
            <a:avLst/>
            <a:gdLst>
              <a:gd name="connsiteX0" fmla="*/ 0 w 8485632"/>
              <a:gd name="connsiteY0" fmla="*/ 9144 h 9144"/>
              <a:gd name="connsiteX1" fmla="*/ 8485632 w 8485632"/>
              <a:gd name="connsiteY1" fmla="*/ 0 h 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85632" h="9144">
                <a:moveTo>
                  <a:pt x="0" y="9144"/>
                </a:moveTo>
                <a:lnTo>
                  <a:pt x="8485632" y="0"/>
                </a:lnTo>
              </a:path>
            </a:pathLst>
          </a:cu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62800" y="6553200"/>
            <a:ext cx="1447800" cy="215900"/>
            <a:chOff x="7162800" y="6553200"/>
            <a:chExt cx="1447800" cy="215444"/>
          </a:xfrm>
        </p:grpSpPr>
        <p:pic>
          <p:nvPicPr>
            <p:cNvPr id="1031" name="Picture 9" descr="clemson hydro.jpg"/>
            <p:cNvPicPr>
              <a:picLocks noChangeAspect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162800" y="6553200"/>
              <a:ext cx="609600" cy="17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TextBox 10"/>
            <p:cNvSpPr txBox="1">
              <a:spLocks noChangeArrowheads="1"/>
            </p:cNvSpPr>
            <p:nvPr userDrawn="1"/>
          </p:nvSpPr>
          <p:spPr bwMode="auto">
            <a:xfrm>
              <a:off x="7772400" y="6553200"/>
              <a:ext cx="8382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800">
                  <a:solidFill>
                    <a:srgbClr val="0B5395"/>
                  </a:solidFill>
                  <a:latin typeface="Calibri" pitchFamily="34" charset="0"/>
                </a:rPr>
                <a:t>Clemson Hydro</a:t>
              </a:r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7807325" y="6729041"/>
              <a:ext cx="695325" cy="0"/>
            </a:xfrm>
            <a:custGeom>
              <a:avLst/>
              <a:gdLst>
                <a:gd name="connsiteX0" fmla="*/ 0 w 695325"/>
                <a:gd name="connsiteY0" fmla="*/ 0 h 0"/>
                <a:gd name="connsiteX1" fmla="*/ 695325 w 6953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5325">
                  <a:moveTo>
                    <a:pt x="0" y="0"/>
                  </a:moveTo>
                  <a:lnTo>
                    <a:pt x="695325" y="0"/>
                  </a:ln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4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wmf"/><Relationship Id="rId11" Type="http://schemas.openxmlformats.org/officeDocument/2006/relationships/image" Target="../media/image50.e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15.bin"/><Relationship Id="rId25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12.bin"/><Relationship Id="rId24" Type="http://schemas.openxmlformats.org/officeDocument/2006/relationships/oleObject" Target="../embeddings/oleObject19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56.wmf"/><Relationship Id="rId22" Type="http://schemas.openxmlformats.org/officeDocument/2006/relationships/image" Target="../media/image6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28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65.wmf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69.wmf"/><Relationship Id="rId4" Type="http://schemas.openxmlformats.org/officeDocument/2006/relationships/image" Target="../media/image62.wmf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74.wmf"/><Relationship Id="rId3" Type="http://schemas.openxmlformats.org/officeDocument/2006/relationships/oleObject" Target="../embeddings/oleObject29.bin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73.wmf"/><Relationship Id="rId5" Type="http://schemas.openxmlformats.org/officeDocument/2006/relationships/image" Target="../media/image76.emf"/><Relationship Id="rId15" Type="http://schemas.openxmlformats.org/officeDocument/2006/relationships/image" Target="../media/image75.wmf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70.wmf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38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8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8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8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emf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5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05.png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10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0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08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11.emf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4.png"/><Relationship Id="rId11" Type="http://schemas.openxmlformats.org/officeDocument/2006/relationships/image" Target="../media/image110.wmf"/><Relationship Id="rId5" Type="http://schemas.openxmlformats.org/officeDocument/2006/relationships/image" Target="../media/image113.png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112.png"/><Relationship Id="rId9" Type="http://schemas.openxmlformats.org/officeDocument/2006/relationships/image" Target="../media/image11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meteorites.wustl.edu/id/vesicles.htm" TargetMode="External"/><Relationship Id="rId5" Type="http://schemas.openxmlformats.org/officeDocument/2006/relationships/image" Target="../media/image26.jpeg"/><Relationship Id="rId4" Type="http://schemas.openxmlformats.org/officeDocument/2006/relationships/hyperlink" Target="mailto:kendall@sc.ed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Through Porous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 and examples</a:t>
            </a:r>
          </a:p>
          <a:p>
            <a:r>
              <a:rPr lang="en-US" dirty="0" smtClean="0"/>
              <a:t>Conceptual model  </a:t>
            </a:r>
          </a:p>
          <a:p>
            <a:r>
              <a:rPr lang="en-US" dirty="0" smtClean="0"/>
              <a:t>Analysis </a:t>
            </a:r>
          </a:p>
          <a:p>
            <a:pPr lvl="1"/>
            <a:r>
              <a:rPr lang="en-US" dirty="0" smtClean="0"/>
              <a:t>Governing equations</a:t>
            </a:r>
          </a:p>
          <a:p>
            <a:pPr lvl="1"/>
            <a:r>
              <a:rPr lang="en-US" dirty="0" smtClean="0"/>
              <a:t>boundary/initial conditions, </a:t>
            </a:r>
          </a:p>
          <a:p>
            <a:pPr lvl="1"/>
            <a:r>
              <a:rPr lang="en-US" dirty="0" smtClean="0"/>
              <a:t>parameters </a:t>
            </a:r>
          </a:p>
          <a:p>
            <a:pPr lvl="1"/>
            <a:r>
              <a:rPr lang="en-US" dirty="0" smtClean="0"/>
              <a:t>Scaling, dimensionless numbers</a:t>
            </a:r>
          </a:p>
          <a:p>
            <a:r>
              <a:rPr lang="en-US" dirty="0" smtClean="0"/>
              <a:t>Exercise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410199" y="3755345"/>
            <a:ext cx="37338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 dirty="0">
                <a:solidFill>
                  <a:schemeClr val="tx1"/>
                </a:solidFill>
              </a:rPr>
              <a:t>Historic picture of Thousand Springs, Idaho</a:t>
            </a:r>
          </a:p>
        </p:txBody>
      </p:sp>
      <p:pic>
        <p:nvPicPr>
          <p:cNvPr id="5" name="Picture 9" descr="Historic Thousand Spr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199" y="1500026"/>
            <a:ext cx="3466513" cy="223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3-D Pore space with computed tomography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9497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4724400"/>
            <a:ext cx="45720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rPr>
              <a:t>http://www.netl.doe.gov/newsroom/labnotes/2010/11-2010.html</a:t>
            </a:r>
          </a:p>
        </p:txBody>
      </p:sp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4876800" y="5029200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Sandstone</a:t>
            </a:r>
          </a:p>
          <a:p>
            <a:pPr eaLnBrk="1" hangingPunct="1"/>
            <a:r>
              <a:rPr lang="en-US"/>
              <a:t>Connected pores: white</a:t>
            </a:r>
          </a:p>
          <a:p>
            <a:pPr eaLnBrk="1" hangingPunct="1"/>
            <a:r>
              <a:rPr lang="en-US"/>
              <a:t>Disconnected pores: red</a:t>
            </a:r>
          </a:p>
          <a:p>
            <a:pPr eaLnBrk="1" hangingPunct="1"/>
            <a:r>
              <a:rPr lang="en-US"/>
              <a:t>Image size: 1.2 mm</a:t>
            </a: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8211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2536" name="TextBox 4"/>
          <p:cNvSpPr txBox="1">
            <a:spLocks noChangeArrowheads="1"/>
          </p:cNvSpPr>
          <p:nvPr/>
        </p:nvSpPr>
        <p:spPr bwMode="auto">
          <a:xfrm>
            <a:off x="457200" y="5257800"/>
            <a:ext cx="403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Shale</a:t>
            </a:r>
          </a:p>
          <a:p>
            <a:pPr eaLnBrk="1" hangingPunct="1"/>
            <a:r>
              <a:rPr lang="en-US"/>
              <a:t>Connected pores: red</a:t>
            </a:r>
          </a:p>
          <a:p>
            <a:pPr eaLnBrk="1" hangingPunct="1"/>
            <a:r>
              <a:rPr lang="en-US"/>
              <a:t>Disconnected pores: green</a:t>
            </a:r>
          </a:p>
          <a:p>
            <a:pPr eaLnBrk="1" hangingPunct="1"/>
            <a:r>
              <a:rPr lang="en-US"/>
              <a:t>Main flow path: blue</a:t>
            </a:r>
          </a:p>
        </p:txBody>
      </p:sp>
    </p:spTree>
    <p:extLst>
      <p:ext uri="{BB962C8B-B14F-4D97-AF65-F5344CB8AC3E}">
        <p14:creationId xmlns:p14="http://schemas.microsoft.com/office/powerpoint/2010/main" val="28823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20354" r="17361" b="4443"/>
          <a:stretch>
            <a:fillRect/>
          </a:stretch>
        </p:blipFill>
        <p:spPr bwMode="auto">
          <a:xfrm>
            <a:off x="0" y="358775"/>
            <a:ext cx="91440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3429000" y="4038600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micron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52400" y="38100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</a:rPr>
              <a:t>Shale                         </a:t>
            </a:r>
            <a:r>
              <a:rPr lang="en-US">
                <a:solidFill>
                  <a:schemeClr val="bg1"/>
                </a:solidFill>
              </a:rPr>
              <a:t>SEM                                                                     CT</a:t>
            </a:r>
          </a:p>
        </p:txBody>
      </p:sp>
    </p:spTree>
    <p:extLst>
      <p:ext uri="{BB962C8B-B14F-4D97-AF65-F5344CB8AC3E}">
        <p14:creationId xmlns:p14="http://schemas.microsoft.com/office/powerpoint/2010/main" val="25835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545576" y="1596859"/>
            <a:ext cx="4951541" cy="3124200"/>
            <a:chOff x="1485900" y="1828800"/>
            <a:chExt cx="7005638" cy="4506913"/>
          </a:xfrm>
        </p:grpSpPr>
        <p:sp>
          <p:nvSpPr>
            <p:cNvPr id="70" name="Rectangle 69"/>
            <p:cNvSpPr/>
            <p:nvPr/>
          </p:nvSpPr>
          <p:spPr>
            <a:xfrm>
              <a:off x="1495425" y="1828800"/>
              <a:ext cx="6937375" cy="44989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71" name="Freeform 4" descr="Sand"/>
            <p:cNvSpPr>
              <a:spLocks/>
            </p:cNvSpPr>
            <p:nvPr/>
          </p:nvSpPr>
          <p:spPr bwMode="auto">
            <a:xfrm>
              <a:off x="1485900" y="3182938"/>
              <a:ext cx="6943725" cy="3152775"/>
            </a:xfrm>
            <a:custGeom>
              <a:avLst/>
              <a:gdLst>
                <a:gd name="T0" fmla="*/ 0 w 4374"/>
                <a:gd name="T1" fmla="*/ 0 h 1986"/>
                <a:gd name="T2" fmla="*/ 2147483647 w 4374"/>
                <a:gd name="T3" fmla="*/ 2147483647 h 1986"/>
                <a:gd name="T4" fmla="*/ 2147483647 w 4374"/>
                <a:gd name="T5" fmla="*/ 2147483647 h 1986"/>
                <a:gd name="T6" fmla="*/ 2147483647 w 4374"/>
                <a:gd name="T7" fmla="*/ 2147483647 h 1986"/>
                <a:gd name="T8" fmla="*/ 2147483647 w 4374"/>
                <a:gd name="T9" fmla="*/ 2147483647 h 1986"/>
                <a:gd name="T10" fmla="*/ 2147483647 w 4374"/>
                <a:gd name="T11" fmla="*/ 2147483647 h 1986"/>
                <a:gd name="T12" fmla="*/ 2147483647 w 4374"/>
                <a:gd name="T13" fmla="*/ 2147483647 h 1986"/>
                <a:gd name="T14" fmla="*/ 2147483647 w 4374"/>
                <a:gd name="T15" fmla="*/ 2147483647 h 1986"/>
                <a:gd name="T16" fmla="*/ 2147483647 w 4374"/>
                <a:gd name="T17" fmla="*/ 2147483647 h 1986"/>
                <a:gd name="T18" fmla="*/ 2147483647 w 4374"/>
                <a:gd name="T19" fmla="*/ 2147483647 h 1986"/>
                <a:gd name="T20" fmla="*/ 2147483647 w 4374"/>
                <a:gd name="T21" fmla="*/ 2147483647 h 1986"/>
                <a:gd name="T22" fmla="*/ 2147483647 w 4374"/>
                <a:gd name="T23" fmla="*/ 2147483647 h 1986"/>
                <a:gd name="T24" fmla="*/ 2147483647 w 4374"/>
                <a:gd name="T25" fmla="*/ 2147483647 h 1986"/>
                <a:gd name="T26" fmla="*/ 2147483647 w 4374"/>
                <a:gd name="T27" fmla="*/ 2147483647 h 1986"/>
                <a:gd name="T28" fmla="*/ 2147483647 w 4374"/>
                <a:gd name="T29" fmla="*/ 2147483647 h 1986"/>
                <a:gd name="T30" fmla="*/ 2147483647 w 4374"/>
                <a:gd name="T31" fmla="*/ 2147483647 h 1986"/>
                <a:gd name="T32" fmla="*/ 0 w 4374"/>
                <a:gd name="T33" fmla="*/ 0 h 19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74"/>
                <a:gd name="T52" fmla="*/ 0 h 1986"/>
                <a:gd name="T53" fmla="*/ 4374 w 4374"/>
                <a:gd name="T54" fmla="*/ 1986 h 19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74" h="1986">
                  <a:moveTo>
                    <a:pt x="0" y="0"/>
                  </a:moveTo>
                  <a:lnTo>
                    <a:pt x="6" y="1986"/>
                  </a:lnTo>
                  <a:lnTo>
                    <a:pt x="4374" y="1974"/>
                  </a:lnTo>
                  <a:lnTo>
                    <a:pt x="4374" y="906"/>
                  </a:lnTo>
                  <a:lnTo>
                    <a:pt x="4062" y="960"/>
                  </a:lnTo>
                  <a:lnTo>
                    <a:pt x="3702" y="978"/>
                  </a:lnTo>
                  <a:lnTo>
                    <a:pt x="3654" y="930"/>
                  </a:lnTo>
                  <a:lnTo>
                    <a:pt x="3270" y="930"/>
                  </a:lnTo>
                  <a:lnTo>
                    <a:pt x="2898" y="804"/>
                  </a:lnTo>
                  <a:lnTo>
                    <a:pt x="2490" y="630"/>
                  </a:lnTo>
                  <a:lnTo>
                    <a:pt x="2166" y="450"/>
                  </a:lnTo>
                  <a:lnTo>
                    <a:pt x="1688" y="221"/>
                  </a:lnTo>
                  <a:lnTo>
                    <a:pt x="1517" y="132"/>
                  </a:lnTo>
                  <a:cubicBezTo>
                    <a:pt x="1447" y="104"/>
                    <a:pt x="1389" y="68"/>
                    <a:pt x="1268" y="50"/>
                  </a:cubicBezTo>
                  <a:cubicBezTo>
                    <a:pt x="1148" y="21"/>
                    <a:pt x="922" y="33"/>
                    <a:pt x="792" y="24"/>
                  </a:cubicBezTo>
                  <a:lnTo>
                    <a:pt x="486" y="1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04950" y="5715000"/>
              <a:ext cx="6934200" cy="180975"/>
            </a:xfrm>
            <a:prstGeom prst="rect">
              <a:avLst/>
            </a:prstGeom>
            <a:pattFill prst="dashHorz">
              <a:fgClr>
                <a:srgbClr val="FF9966"/>
              </a:fgClr>
              <a:bgClr>
                <a:srgbClr val="99330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auto">
            <a:xfrm>
              <a:off x="1504950" y="3440113"/>
              <a:ext cx="5229225" cy="1419225"/>
            </a:xfrm>
            <a:custGeom>
              <a:avLst/>
              <a:gdLst>
                <a:gd name="T0" fmla="*/ 2147483647 w 3294"/>
                <a:gd name="T1" fmla="*/ 0 h 894"/>
                <a:gd name="T2" fmla="*/ 2147483647 w 3294"/>
                <a:gd name="T3" fmla="*/ 2147483647 h 894"/>
                <a:gd name="T4" fmla="*/ 2147483647 w 3294"/>
                <a:gd name="T5" fmla="*/ 2147483647 h 894"/>
                <a:gd name="T6" fmla="*/ 2147483647 w 3294"/>
                <a:gd name="T7" fmla="*/ 2147483647 h 894"/>
                <a:gd name="T8" fmla="*/ 2147483647 w 3294"/>
                <a:gd name="T9" fmla="*/ 2147483647 h 894"/>
                <a:gd name="T10" fmla="*/ 2147483647 w 3294"/>
                <a:gd name="T11" fmla="*/ 2147483647 h 894"/>
                <a:gd name="T12" fmla="*/ 2147483647 w 3294"/>
                <a:gd name="T13" fmla="*/ 2147483647 h 894"/>
                <a:gd name="T14" fmla="*/ 2147483647 w 3294"/>
                <a:gd name="T15" fmla="*/ 2147483647 h 894"/>
                <a:gd name="T16" fmla="*/ 2147483647 w 3294"/>
                <a:gd name="T17" fmla="*/ 2147483647 h 894"/>
                <a:gd name="T18" fmla="*/ 2147483647 w 3294"/>
                <a:gd name="T19" fmla="*/ 2147483647 h 894"/>
                <a:gd name="T20" fmla="*/ 2147483647 w 3294"/>
                <a:gd name="T21" fmla="*/ 2147483647 h 894"/>
                <a:gd name="T22" fmla="*/ 2147483647 w 3294"/>
                <a:gd name="T23" fmla="*/ 2147483647 h 894"/>
                <a:gd name="T24" fmla="*/ 2147483647 w 3294"/>
                <a:gd name="T25" fmla="*/ 2147483647 h 894"/>
                <a:gd name="T26" fmla="*/ 2147483647 w 3294"/>
                <a:gd name="T27" fmla="*/ 2147483647 h 894"/>
                <a:gd name="T28" fmla="*/ 2147483647 w 3294"/>
                <a:gd name="T29" fmla="*/ 2147483647 h 894"/>
                <a:gd name="T30" fmla="*/ 2147483647 w 3294"/>
                <a:gd name="T31" fmla="*/ 2147483647 h 894"/>
                <a:gd name="T32" fmla="*/ 2147483647 w 3294"/>
                <a:gd name="T33" fmla="*/ 2147483647 h 894"/>
                <a:gd name="T34" fmla="*/ 2147483647 w 3294"/>
                <a:gd name="T35" fmla="*/ 2147483647 h 894"/>
                <a:gd name="T36" fmla="*/ 2147483647 w 3294"/>
                <a:gd name="T37" fmla="*/ 2147483647 h 894"/>
                <a:gd name="T38" fmla="*/ 0 w 3294"/>
                <a:gd name="T39" fmla="*/ 2147483647 h 894"/>
                <a:gd name="T40" fmla="*/ 2147483647 w 3294"/>
                <a:gd name="T41" fmla="*/ 0 h 8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94"/>
                <a:gd name="T64" fmla="*/ 0 h 894"/>
                <a:gd name="T65" fmla="*/ 3294 w 3294"/>
                <a:gd name="T66" fmla="*/ 894 h 8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94" h="894">
                  <a:moveTo>
                    <a:pt x="12" y="0"/>
                  </a:moveTo>
                  <a:lnTo>
                    <a:pt x="468" y="12"/>
                  </a:lnTo>
                  <a:lnTo>
                    <a:pt x="1164" y="54"/>
                  </a:lnTo>
                  <a:lnTo>
                    <a:pt x="1362" y="66"/>
                  </a:lnTo>
                  <a:lnTo>
                    <a:pt x="1746" y="228"/>
                  </a:lnTo>
                  <a:lnTo>
                    <a:pt x="2352" y="522"/>
                  </a:lnTo>
                  <a:lnTo>
                    <a:pt x="2733" y="672"/>
                  </a:lnTo>
                  <a:lnTo>
                    <a:pt x="3105" y="786"/>
                  </a:lnTo>
                  <a:lnTo>
                    <a:pt x="3294" y="894"/>
                  </a:lnTo>
                  <a:lnTo>
                    <a:pt x="3162" y="894"/>
                  </a:lnTo>
                  <a:lnTo>
                    <a:pt x="3018" y="834"/>
                  </a:lnTo>
                  <a:lnTo>
                    <a:pt x="2796" y="816"/>
                  </a:lnTo>
                  <a:lnTo>
                    <a:pt x="2340" y="624"/>
                  </a:lnTo>
                  <a:lnTo>
                    <a:pt x="2010" y="486"/>
                  </a:lnTo>
                  <a:lnTo>
                    <a:pt x="1614" y="276"/>
                  </a:lnTo>
                  <a:lnTo>
                    <a:pt x="1374" y="240"/>
                  </a:lnTo>
                  <a:lnTo>
                    <a:pt x="1062" y="144"/>
                  </a:lnTo>
                  <a:lnTo>
                    <a:pt x="762" y="144"/>
                  </a:lnTo>
                  <a:lnTo>
                    <a:pt x="354" y="120"/>
                  </a:lnTo>
                  <a:lnTo>
                    <a:pt x="0" y="1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0000">
                <a:alpha val="2392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auto">
            <a:xfrm>
              <a:off x="6956425" y="4113213"/>
              <a:ext cx="376238" cy="549275"/>
            </a:xfrm>
            <a:custGeom>
              <a:avLst/>
              <a:gdLst>
                <a:gd name="T0" fmla="*/ 2147483647 w 237"/>
                <a:gd name="T1" fmla="*/ 2147483647 h 346"/>
                <a:gd name="T2" fmla="*/ 2147483647 w 237"/>
                <a:gd name="T3" fmla="*/ 2147483647 h 346"/>
                <a:gd name="T4" fmla="*/ 2147483647 w 237"/>
                <a:gd name="T5" fmla="*/ 2147483647 h 346"/>
                <a:gd name="T6" fmla="*/ 2147483647 w 237"/>
                <a:gd name="T7" fmla="*/ 2147483647 h 346"/>
                <a:gd name="T8" fmla="*/ 2147483647 w 237"/>
                <a:gd name="T9" fmla="*/ 2147483647 h 346"/>
                <a:gd name="T10" fmla="*/ 2147483647 w 237"/>
                <a:gd name="T11" fmla="*/ 2147483647 h 346"/>
                <a:gd name="T12" fmla="*/ 2147483647 w 237"/>
                <a:gd name="T13" fmla="*/ 2147483647 h 346"/>
                <a:gd name="T14" fmla="*/ 2147483647 w 237"/>
                <a:gd name="T15" fmla="*/ 2147483647 h 346"/>
                <a:gd name="T16" fmla="*/ 2147483647 w 237"/>
                <a:gd name="T17" fmla="*/ 2147483647 h 346"/>
                <a:gd name="T18" fmla="*/ 2147483647 w 237"/>
                <a:gd name="T19" fmla="*/ 2147483647 h 346"/>
                <a:gd name="T20" fmla="*/ 2147483647 w 237"/>
                <a:gd name="T21" fmla="*/ 2147483647 h 346"/>
                <a:gd name="T22" fmla="*/ 2147483647 w 237"/>
                <a:gd name="T23" fmla="*/ 2147483647 h 346"/>
                <a:gd name="T24" fmla="*/ 2147483647 w 237"/>
                <a:gd name="T25" fmla="*/ 2147483647 h 346"/>
                <a:gd name="T26" fmla="*/ 2147483647 w 237"/>
                <a:gd name="T27" fmla="*/ 2147483647 h 346"/>
                <a:gd name="T28" fmla="*/ 2147483647 w 237"/>
                <a:gd name="T29" fmla="*/ 2147483647 h 346"/>
                <a:gd name="T30" fmla="*/ 2147483647 w 237"/>
                <a:gd name="T31" fmla="*/ 2147483647 h 346"/>
                <a:gd name="T32" fmla="*/ 2147483647 w 237"/>
                <a:gd name="T33" fmla="*/ 2147483647 h 346"/>
                <a:gd name="T34" fmla="*/ 2147483647 w 237"/>
                <a:gd name="T35" fmla="*/ 2147483647 h 346"/>
                <a:gd name="T36" fmla="*/ 2147483647 w 237"/>
                <a:gd name="T37" fmla="*/ 2147483647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7"/>
                <a:gd name="T58" fmla="*/ 0 h 346"/>
                <a:gd name="T59" fmla="*/ 237 w 237"/>
                <a:gd name="T60" fmla="*/ 346 h 3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7" h="346">
                  <a:moveTo>
                    <a:pt x="6" y="218"/>
                  </a:moveTo>
                  <a:cubicBezTo>
                    <a:pt x="11" y="246"/>
                    <a:pt x="52" y="315"/>
                    <a:pt x="66" y="304"/>
                  </a:cubicBezTo>
                  <a:lnTo>
                    <a:pt x="70" y="166"/>
                  </a:lnTo>
                  <a:lnTo>
                    <a:pt x="115" y="209"/>
                  </a:lnTo>
                  <a:lnTo>
                    <a:pt x="145" y="173"/>
                  </a:lnTo>
                  <a:lnTo>
                    <a:pt x="160" y="228"/>
                  </a:lnTo>
                  <a:lnTo>
                    <a:pt x="192" y="204"/>
                  </a:lnTo>
                  <a:lnTo>
                    <a:pt x="196" y="304"/>
                  </a:lnTo>
                  <a:cubicBezTo>
                    <a:pt x="202" y="321"/>
                    <a:pt x="221" y="346"/>
                    <a:pt x="226" y="304"/>
                  </a:cubicBezTo>
                  <a:cubicBezTo>
                    <a:pt x="230" y="261"/>
                    <a:pt x="237" y="98"/>
                    <a:pt x="227" y="49"/>
                  </a:cubicBezTo>
                  <a:lnTo>
                    <a:pt x="182" y="12"/>
                  </a:lnTo>
                  <a:cubicBezTo>
                    <a:pt x="168" y="6"/>
                    <a:pt x="149" y="0"/>
                    <a:pt x="141" y="12"/>
                  </a:cubicBezTo>
                  <a:cubicBezTo>
                    <a:pt x="133" y="24"/>
                    <a:pt x="134" y="63"/>
                    <a:pt x="133" y="82"/>
                  </a:cubicBezTo>
                  <a:lnTo>
                    <a:pt x="133" y="126"/>
                  </a:lnTo>
                  <a:lnTo>
                    <a:pt x="122" y="49"/>
                  </a:lnTo>
                  <a:cubicBezTo>
                    <a:pt x="112" y="33"/>
                    <a:pt x="90" y="27"/>
                    <a:pt x="74" y="31"/>
                  </a:cubicBezTo>
                  <a:cubicBezTo>
                    <a:pt x="58" y="35"/>
                    <a:pt x="37" y="57"/>
                    <a:pt x="25" y="74"/>
                  </a:cubicBezTo>
                  <a:lnTo>
                    <a:pt x="3" y="133"/>
                  </a:lnTo>
                  <a:cubicBezTo>
                    <a:pt x="0" y="157"/>
                    <a:pt x="1" y="190"/>
                    <a:pt x="6" y="218"/>
                  </a:cubicBezTo>
                  <a:close/>
                </a:path>
              </a:pathLst>
            </a:custGeom>
            <a:gradFill rotWithShape="1">
              <a:gsLst>
                <a:gs pos="0">
                  <a:srgbClr val="66FF33"/>
                </a:gs>
                <a:gs pos="100000">
                  <a:srgbClr val="47B224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Line 12"/>
            <p:cNvSpPr>
              <a:spLocks noChangeShapeType="1"/>
            </p:cNvSpPr>
            <p:nvPr/>
          </p:nvSpPr>
          <p:spPr bwMode="auto">
            <a:xfrm>
              <a:off x="4591050" y="3222625"/>
              <a:ext cx="12700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6" name="Freeform 13"/>
            <p:cNvSpPr>
              <a:spLocks/>
            </p:cNvSpPr>
            <p:nvPr/>
          </p:nvSpPr>
          <p:spPr bwMode="auto">
            <a:xfrm>
              <a:off x="4757738" y="3211513"/>
              <a:ext cx="76200" cy="115887"/>
            </a:xfrm>
            <a:custGeom>
              <a:avLst/>
              <a:gdLst>
                <a:gd name="T0" fmla="*/ 2147483647 w 97"/>
                <a:gd name="T1" fmla="*/ 0 h 150"/>
                <a:gd name="T2" fmla="*/ 2147483647 w 97"/>
                <a:gd name="T3" fmla="*/ 2147483647 h 150"/>
                <a:gd name="T4" fmla="*/ 0 w 97"/>
                <a:gd name="T5" fmla="*/ 2147483647 h 150"/>
                <a:gd name="T6" fmla="*/ 0 60000 65536"/>
                <a:gd name="T7" fmla="*/ 0 60000 65536"/>
                <a:gd name="T8" fmla="*/ 0 60000 65536"/>
                <a:gd name="T9" fmla="*/ 0 w 97"/>
                <a:gd name="T10" fmla="*/ 0 h 150"/>
                <a:gd name="T11" fmla="*/ 97 w 97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" h="150">
                  <a:moveTo>
                    <a:pt x="97" y="0"/>
                  </a:moveTo>
                  <a:lnTo>
                    <a:pt x="60" y="90"/>
                  </a:lnTo>
                  <a:lnTo>
                    <a:pt x="0" y="1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Freeform 14"/>
            <p:cNvSpPr>
              <a:spLocks/>
            </p:cNvSpPr>
            <p:nvPr/>
          </p:nvSpPr>
          <p:spPr bwMode="auto">
            <a:xfrm>
              <a:off x="1519238" y="3178175"/>
              <a:ext cx="6913562" cy="1590675"/>
            </a:xfrm>
            <a:custGeom>
              <a:avLst/>
              <a:gdLst>
                <a:gd name="T0" fmla="*/ 0 w 4355"/>
                <a:gd name="T1" fmla="*/ 0 h 1002"/>
                <a:gd name="T2" fmla="*/ 2147483647 w 4355"/>
                <a:gd name="T3" fmla="*/ 2147483647 h 1002"/>
                <a:gd name="T4" fmla="*/ 2147483647 w 4355"/>
                <a:gd name="T5" fmla="*/ 2147483647 h 1002"/>
                <a:gd name="T6" fmla="*/ 2147483647 w 4355"/>
                <a:gd name="T7" fmla="*/ 2147483647 h 1002"/>
                <a:gd name="T8" fmla="*/ 2147483647 w 4355"/>
                <a:gd name="T9" fmla="*/ 2147483647 h 1002"/>
                <a:gd name="T10" fmla="*/ 2147483647 w 4355"/>
                <a:gd name="T11" fmla="*/ 2147483647 h 1002"/>
                <a:gd name="T12" fmla="*/ 2147483647 w 4355"/>
                <a:gd name="T13" fmla="*/ 2147483647 h 1002"/>
                <a:gd name="T14" fmla="*/ 2147483647 w 4355"/>
                <a:gd name="T15" fmla="*/ 2147483647 h 1002"/>
                <a:gd name="T16" fmla="*/ 2147483647 w 4355"/>
                <a:gd name="T17" fmla="*/ 2147483647 h 1002"/>
                <a:gd name="T18" fmla="*/ 2147483647 w 4355"/>
                <a:gd name="T19" fmla="*/ 2147483647 h 1002"/>
                <a:gd name="T20" fmla="*/ 2147483647 w 4355"/>
                <a:gd name="T21" fmla="*/ 2147483647 h 1002"/>
                <a:gd name="T22" fmla="*/ 2147483647 w 4355"/>
                <a:gd name="T23" fmla="*/ 2147483647 h 1002"/>
                <a:gd name="T24" fmla="*/ 2147483647 w 4355"/>
                <a:gd name="T25" fmla="*/ 2147483647 h 1002"/>
                <a:gd name="T26" fmla="*/ 2147483647 w 4355"/>
                <a:gd name="T27" fmla="*/ 2147483647 h 10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55"/>
                <a:gd name="T43" fmla="*/ 0 h 1002"/>
                <a:gd name="T44" fmla="*/ 4355 w 4355"/>
                <a:gd name="T45" fmla="*/ 1002 h 10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55" h="1002">
                  <a:moveTo>
                    <a:pt x="0" y="0"/>
                  </a:moveTo>
                  <a:lnTo>
                    <a:pt x="716" y="17"/>
                  </a:lnTo>
                  <a:cubicBezTo>
                    <a:pt x="935" y="27"/>
                    <a:pt x="1121" y="11"/>
                    <a:pt x="1316" y="63"/>
                  </a:cubicBezTo>
                  <a:cubicBezTo>
                    <a:pt x="1511" y="115"/>
                    <a:pt x="1726" y="252"/>
                    <a:pt x="1887" y="330"/>
                  </a:cubicBezTo>
                  <a:lnTo>
                    <a:pt x="2282" y="529"/>
                  </a:lnTo>
                  <a:cubicBezTo>
                    <a:pt x="2417" y="598"/>
                    <a:pt x="2600" y="695"/>
                    <a:pt x="2700" y="740"/>
                  </a:cubicBezTo>
                  <a:lnTo>
                    <a:pt x="2878" y="803"/>
                  </a:lnTo>
                  <a:cubicBezTo>
                    <a:pt x="2970" y="833"/>
                    <a:pt x="3121" y="898"/>
                    <a:pt x="3251" y="922"/>
                  </a:cubicBezTo>
                  <a:lnTo>
                    <a:pt x="3661" y="951"/>
                  </a:lnTo>
                  <a:lnTo>
                    <a:pt x="3699" y="1002"/>
                  </a:lnTo>
                  <a:lnTo>
                    <a:pt x="4012" y="996"/>
                  </a:lnTo>
                  <a:lnTo>
                    <a:pt x="4027" y="956"/>
                  </a:lnTo>
                  <a:lnTo>
                    <a:pt x="4274" y="926"/>
                  </a:lnTo>
                  <a:lnTo>
                    <a:pt x="4355" y="911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514475" y="4213225"/>
              <a:ext cx="6934200" cy="2098675"/>
              <a:chOff x="960" y="2806"/>
              <a:chExt cx="4368" cy="1322"/>
            </a:xfrm>
          </p:grpSpPr>
          <p:sp>
            <p:nvSpPr>
              <p:cNvPr id="32832" name="Freeform 17"/>
              <p:cNvSpPr>
                <a:spLocks/>
              </p:cNvSpPr>
              <p:nvPr/>
            </p:nvSpPr>
            <p:spPr bwMode="auto">
              <a:xfrm>
                <a:off x="975" y="2935"/>
                <a:ext cx="3647" cy="154"/>
              </a:xfrm>
              <a:custGeom>
                <a:avLst/>
                <a:gdLst>
                  <a:gd name="T0" fmla="*/ 27 w 7335"/>
                  <a:gd name="T1" fmla="*/ 1 h 315"/>
                  <a:gd name="T2" fmla="*/ 22 w 7335"/>
                  <a:gd name="T3" fmla="*/ 1 h 315"/>
                  <a:gd name="T4" fmla="*/ 10 w 7335"/>
                  <a:gd name="T5" fmla="*/ 0 h 315"/>
                  <a:gd name="T6" fmla="*/ 4 w 7335"/>
                  <a:gd name="T7" fmla="*/ 0 h 315"/>
                  <a:gd name="T8" fmla="*/ 0 w 7335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35"/>
                  <a:gd name="T16" fmla="*/ 0 h 315"/>
                  <a:gd name="T17" fmla="*/ 7335 w 7335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35" h="315">
                    <a:moveTo>
                      <a:pt x="7335" y="315"/>
                    </a:moveTo>
                    <a:lnTo>
                      <a:pt x="6060" y="286"/>
                    </a:lnTo>
                    <a:lnTo>
                      <a:pt x="2685" y="56"/>
                    </a:lnTo>
                    <a:lnTo>
                      <a:pt x="1260" y="0"/>
                    </a:lnTo>
                    <a:lnTo>
                      <a:pt x="0" y="40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1784" y="2806"/>
                <a:ext cx="210" cy="239"/>
                <a:chOff x="1784" y="2806"/>
                <a:chExt cx="210" cy="239"/>
              </a:xfrm>
            </p:grpSpPr>
            <p:sp>
              <p:nvSpPr>
                <p:cNvPr id="32835" name="Freeform 19"/>
                <p:cNvSpPr>
                  <a:spLocks/>
                </p:cNvSpPr>
                <p:nvPr/>
              </p:nvSpPr>
              <p:spPr bwMode="auto">
                <a:xfrm>
                  <a:off x="1784" y="2806"/>
                  <a:ext cx="210" cy="117"/>
                </a:xfrm>
                <a:custGeom>
                  <a:avLst/>
                  <a:gdLst>
                    <a:gd name="T0" fmla="*/ 113 w 210"/>
                    <a:gd name="T1" fmla="*/ 117 h 117"/>
                    <a:gd name="T2" fmla="*/ 0 w 210"/>
                    <a:gd name="T3" fmla="*/ 2 h 117"/>
                    <a:gd name="T4" fmla="*/ 210 w 210"/>
                    <a:gd name="T5" fmla="*/ 0 h 117"/>
                    <a:gd name="T6" fmla="*/ 113 w 210"/>
                    <a:gd name="T7" fmla="*/ 117 h 1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0"/>
                    <a:gd name="T13" fmla="*/ 0 h 117"/>
                    <a:gd name="T14" fmla="*/ 210 w 210"/>
                    <a:gd name="T15" fmla="*/ 117 h 1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0" h="117">
                      <a:moveTo>
                        <a:pt x="113" y="117"/>
                      </a:moveTo>
                      <a:lnTo>
                        <a:pt x="0" y="2"/>
                      </a:lnTo>
                      <a:lnTo>
                        <a:pt x="210" y="0"/>
                      </a:lnTo>
                      <a:lnTo>
                        <a:pt x="113" y="117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6" name="Line 20"/>
                <p:cNvSpPr>
                  <a:spLocks noChangeShapeType="1"/>
                </p:cNvSpPr>
                <p:nvPr/>
              </p:nvSpPr>
              <p:spPr bwMode="auto">
                <a:xfrm>
                  <a:off x="1798" y="2993"/>
                  <a:ext cx="179" cy="1"/>
                </a:xfrm>
                <a:prstGeom prst="line">
                  <a:avLst/>
                </a:prstGeom>
                <a:noFill/>
                <a:ln w="1905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7" name="Line 21"/>
                <p:cNvSpPr>
                  <a:spLocks noChangeShapeType="1"/>
                </p:cNvSpPr>
                <p:nvPr/>
              </p:nvSpPr>
              <p:spPr bwMode="auto">
                <a:xfrm>
                  <a:off x="1850" y="3045"/>
                  <a:ext cx="82" cy="0"/>
                </a:xfrm>
                <a:prstGeom prst="line">
                  <a:avLst/>
                </a:prstGeom>
                <a:noFill/>
                <a:ln w="1905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834" name="Freeform 16"/>
              <p:cNvSpPr>
                <a:spLocks/>
              </p:cNvSpPr>
              <p:nvPr/>
            </p:nvSpPr>
            <p:spPr bwMode="auto">
              <a:xfrm>
                <a:off x="960" y="2928"/>
                <a:ext cx="4368" cy="1200"/>
              </a:xfrm>
              <a:custGeom>
                <a:avLst/>
                <a:gdLst>
                  <a:gd name="T0" fmla="*/ 0 w 4368"/>
                  <a:gd name="T1" fmla="*/ 48 h 1200"/>
                  <a:gd name="T2" fmla="*/ 576 w 4368"/>
                  <a:gd name="T3" fmla="*/ 0 h 1200"/>
                  <a:gd name="T4" fmla="*/ 1392 w 4368"/>
                  <a:gd name="T5" fmla="*/ 48 h 1200"/>
                  <a:gd name="T6" fmla="*/ 3216 w 4368"/>
                  <a:gd name="T7" fmla="*/ 144 h 1200"/>
                  <a:gd name="T8" fmla="*/ 3648 w 4368"/>
                  <a:gd name="T9" fmla="*/ 144 h 1200"/>
                  <a:gd name="T10" fmla="*/ 3696 w 4368"/>
                  <a:gd name="T11" fmla="*/ 192 h 1200"/>
                  <a:gd name="T12" fmla="*/ 4362 w 4368"/>
                  <a:gd name="T13" fmla="*/ 126 h 1200"/>
                  <a:gd name="T14" fmla="*/ 4368 w 4368"/>
                  <a:gd name="T15" fmla="*/ 1194 h 1200"/>
                  <a:gd name="T16" fmla="*/ 0 w 4368"/>
                  <a:gd name="T17" fmla="*/ 1200 h 1200"/>
                  <a:gd name="T18" fmla="*/ 0 w 4368"/>
                  <a:gd name="T19" fmla="*/ 48 h 12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68"/>
                  <a:gd name="T31" fmla="*/ 0 h 1200"/>
                  <a:gd name="T32" fmla="*/ 4368 w 4368"/>
                  <a:gd name="T33" fmla="*/ 1200 h 12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68" h="1200">
                    <a:moveTo>
                      <a:pt x="0" y="48"/>
                    </a:moveTo>
                    <a:lnTo>
                      <a:pt x="576" y="0"/>
                    </a:lnTo>
                    <a:lnTo>
                      <a:pt x="1392" y="48"/>
                    </a:lnTo>
                    <a:lnTo>
                      <a:pt x="3216" y="144"/>
                    </a:lnTo>
                    <a:lnTo>
                      <a:pt x="3648" y="144"/>
                    </a:lnTo>
                    <a:lnTo>
                      <a:pt x="3696" y="192"/>
                    </a:lnTo>
                    <a:lnTo>
                      <a:pt x="4362" y="126"/>
                    </a:lnTo>
                    <a:lnTo>
                      <a:pt x="4368" y="1194"/>
                    </a:lnTo>
                    <a:lnTo>
                      <a:pt x="0" y="120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333399">
                  <a:alpha val="3607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79" name="Freeform 22"/>
            <p:cNvSpPr>
              <a:spLocks/>
            </p:cNvSpPr>
            <p:nvPr/>
          </p:nvSpPr>
          <p:spPr bwMode="auto">
            <a:xfrm>
              <a:off x="7070725" y="4337050"/>
              <a:ext cx="214313" cy="338138"/>
            </a:xfrm>
            <a:custGeom>
              <a:avLst/>
              <a:gdLst>
                <a:gd name="T0" fmla="*/ 2147483647 w 315"/>
                <a:gd name="T1" fmla="*/ 2147483647 h 435"/>
                <a:gd name="T2" fmla="*/ 2147483647 w 315"/>
                <a:gd name="T3" fmla="*/ 2147483647 h 435"/>
                <a:gd name="T4" fmla="*/ 0 w 315"/>
                <a:gd name="T5" fmla="*/ 0 h 435"/>
                <a:gd name="T6" fmla="*/ 2147483647 w 315"/>
                <a:gd name="T7" fmla="*/ 2147483647 h 435"/>
                <a:gd name="T8" fmla="*/ 2147483647 w 315"/>
                <a:gd name="T9" fmla="*/ 0 h 435"/>
                <a:gd name="T10" fmla="*/ 2147483647 w 315"/>
                <a:gd name="T11" fmla="*/ 2147483647 h 435"/>
                <a:gd name="T12" fmla="*/ 2147483647 w 315"/>
                <a:gd name="T13" fmla="*/ 2147483647 h 435"/>
                <a:gd name="T14" fmla="*/ 2147483647 w 315"/>
                <a:gd name="T15" fmla="*/ 2147483647 h 435"/>
                <a:gd name="T16" fmla="*/ 2147483647 w 315"/>
                <a:gd name="T17" fmla="*/ 2147483647 h 4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5"/>
                <a:gd name="T28" fmla="*/ 0 h 435"/>
                <a:gd name="T29" fmla="*/ 315 w 315"/>
                <a:gd name="T30" fmla="*/ 435 h 4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5" h="435">
                  <a:moveTo>
                    <a:pt x="90" y="435"/>
                  </a:moveTo>
                  <a:lnTo>
                    <a:pt x="90" y="120"/>
                  </a:lnTo>
                  <a:lnTo>
                    <a:pt x="0" y="0"/>
                  </a:lnTo>
                  <a:lnTo>
                    <a:pt x="135" y="105"/>
                  </a:lnTo>
                  <a:lnTo>
                    <a:pt x="195" y="0"/>
                  </a:lnTo>
                  <a:lnTo>
                    <a:pt x="210" y="135"/>
                  </a:lnTo>
                  <a:lnTo>
                    <a:pt x="315" y="60"/>
                  </a:lnTo>
                  <a:lnTo>
                    <a:pt x="210" y="180"/>
                  </a:lnTo>
                  <a:lnTo>
                    <a:pt x="195" y="435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Freeform 23"/>
            <p:cNvSpPr>
              <a:spLocks/>
            </p:cNvSpPr>
            <p:nvPr/>
          </p:nvSpPr>
          <p:spPr bwMode="auto">
            <a:xfrm>
              <a:off x="7185025" y="4195763"/>
              <a:ext cx="112713" cy="406400"/>
            </a:xfrm>
            <a:custGeom>
              <a:avLst/>
              <a:gdLst>
                <a:gd name="T0" fmla="*/ 2147483647 w 71"/>
                <a:gd name="T1" fmla="*/ 2147483647 h 256"/>
                <a:gd name="T2" fmla="*/ 2147483647 w 71"/>
                <a:gd name="T3" fmla="*/ 2147483647 h 256"/>
                <a:gd name="T4" fmla="*/ 2147483647 w 71"/>
                <a:gd name="T5" fmla="*/ 2147483647 h 256"/>
                <a:gd name="T6" fmla="*/ 0 w 71"/>
                <a:gd name="T7" fmla="*/ 2147483647 h 2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256"/>
                <a:gd name="T14" fmla="*/ 71 w 71"/>
                <a:gd name="T15" fmla="*/ 256 h 2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256">
                  <a:moveTo>
                    <a:pt x="64" y="256"/>
                  </a:moveTo>
                  <a:cubicBezTo>
                    <a:pt x="64" y="221"/>
                    <a:pt x="71" y="88"/>
                    <a:pt x="64" y="46"/>
                  </a:cubicBezTo>
                  <a:cubicBezTo>
                    <a:pt x="57" y="4"/>
                    <a:pt x="35" y="0"/>
                    <a:pt x="24" y="6"/>
                  </a:cubicBezTo>
                  <a:cubicBezTo>
                    <a:pt x="13" y="12"/>
                    <a:pt x="5" y="65"/>
                    <a:pt x="0" y="80"/>
                  </a:cubicBezTo>
                </a:path>
              </a:pathLst>
            </a:custGeom>
            <a:noFill/>
            <a:ln w="22225" cap="rnd">
              <a:solidFill>
                <a:srgbClr val="33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Freeform 24"/>
            <p:cNvSpPr>
              <a:spLocks/>
            </p:cNvSpPr>
            <p:nvPr/>
          </p:nvSpPr>
          <p:spPr bwMode="auto">
            <a:xfrm>
              <a:off x="7024688" y="4205288"/>
              <a:ext cx="88900" cy="376237"/>
            </a:xfrm>
            <a:custGeom>
              <a:avLst/>
              <a:gdLst>
                <a:gd name="T0" fmla="*/ 2147483647 w 112"/>
                <a:gd name="T1" fmla="*/ 2147483647 h 484"/>
                <a:gd name="T2" fmla="*/ 2147483647 w 112"/>
                <a:gd name="T3" fmla="*/ 2147483647 h 484"/>
                <a:gd name="T4" fmla="*/ 2147483647 w 112"/>
                <a:gd name="T5" fmla="*/ 2147483647 h 484"/>
                <a:gd name="T6" fmla="*/ 0 w 112"/>
                <a:gd name="T7" fmla="*/ 2147483647 h 4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484"/>
                <a:gd name="T14" fmla="*/ 112 w 112"/>
                <a:gd name="T15" fmla="*/ 484 h 4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484">
                  <a:moveTo>
                    <a:pt x="112" y="169"/>
                  </a:moveTo>
                  <a:cubicBezTo>
                    <a:pt x="109" y="117"/>
                    <a:pt x="106" y="65"/>
                    <a:pt x="90" y="49"/>
                  </a:cubicBezTo>
                  <a:cubicBezTo>
                    <a:pt x="74" y="33"/>
                    <a:pt x="30" y="0"/>
                    <a:pt x="15" y="72"/>
                  </a:cubicBezTo>
                  <a:cubicBezTo>
                    <a:pt x="0" y="144"/>
                    <a:pt x="0" y="314"/>
                    <a:pt x="0" y="484"/>
                  </a:cubicBezTo>
                </a:path>
              </a:pathLst>
            </a:custGeom>
            <a:noFill/>
            <a:ln w="22225">
              <a:solidFill>
                <a:srgbClr val="33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Freeform 38" descr="Large confetti"/>
            <p:cNvSpPr>
              <a:spLocks/>
            </p:cNvSpPr>
            <p:nvPr/>
          </p:nvSpPr>
          <p:spPr bwMode="auto">
            <a:xfrm>
              <a:off x="4319588" y="3048000"/>
              <a:ext cx="603250" cy="517525"/>
            </a:xfrm>
            <a:custGeom>
              <a:avLst/>
              <a:gdLst>
                <a:gd name="T0" fmla="*/ 2147483647 w 765"/>
                <a:gd name="T1" fmla="*/ 2147483647 h 668"/>
                <a:gd name="T2" fmla="*/ 2147483647 w 765"/>
                <a:gd name="T3" fmla="*/ 2147483647 h 668"/>
                <a:gd name="T4" fmla="*/ 2147483647 w 765"/>
                <a:gd name="T5" fmla="*/ 2147483647 h 668"/>
                <a:gd name="T6" fmla="*/ 0 w 765"/>
                <a:gd name="T7" fmla="*/ 2147483647 h 668"/>
                <a:gd name="T8" fmla="*/ 2147483647 w 765"/>
                <a:gd name="T9" fmla="*/ 2147483647 h 668"/>
                <a:gd name="T10" fmla="*/ 2147483647 w 765"/>
                <a:gd name="T11" fmla="*/ 2147483647 h 668"/>
                <a:gd name="T12" fmla="*/ 2147483647 w 765"/>
                <a:gd name="T13" fmla="*/ 2147483647 h 668"/>
                <a:gd name="T14" fmla="*/ 2147483647 w 765"/>
                <a:gd name="T15" fmla="*/ 2147483647 h 668"/>
                <a:gd name="T16" fmla="*/ 2147483647 w 765"/>
                <a:gd name="T17" fmla="*/ 2147483647 h 668"/>
                <a:gd name="T18" fmla="*/ 2147483647 w 765"/>
                <a:gd name="T19" fmla="*/ 0 h 668"/>
                <a:gd name="T20" fmla="*/ 2147483647 w 765"/>
                <a:gd name="T21" fmla="*/ 2147483647 h 668"/>
                <a:gd name="T22" fmla="*/ 2147483647 w 765"/>
                <a:gd name="T23" fmla="*/ 2147483647 h 668"/>
                <a:gd name="T24" fmla="*/ 2147483647 w 765"/>
                <a:gd name="T25" fmla="*/ 2147483647 h 668"/>
                <a:gd name="T26" fmla="*/ 2147483647 w 765"/>
                <a:gd name="T27" fmla="*/ 2147483647 h 668"/>
                <a:gd name="T28" fmla="*/ 2147483647 w 765"/>
                <a:gd name="T29" fmla="*/ 2147483647 h 668"/>
                <a:gd name="T30" fmla="*/ 2147483647 w 765"/>
                <a:gd name="T31" fmla="*/ 2147483647 h 668"/>
                <a:gd name="T32" fmla="*/ 2147483647 w 765"/>
                <a:gd name="T33" fmla="*/ 2147483647 h 668"/>
                <a:gd name="T34" fmla="*/ 2147483647 w 765"/>
                <a:gd name="T35" fmla="*/ 2147483647 h 668"/>
                <a:gd name="T36" fmla="*/ 2147483647 w 765"/>
                <a:gd name="T37" fmla="*/ 2147483647 h 6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5"/>
                <a:gd name="T58" fmla="*/ 0 h 668"/>
                <a:gd name="T59" fmla="*/ 765 w 765"/>
                <a:gd name="T60" fmla="*/ 668 h 6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5" h="668">
                  <a:moveTo>
                    <a:pt x="382" y="660"/>
                  </a:moveTo>
                  <a:lnTo>
                    <a:pt x="180" y="630"/>
                  </a:lnTo>
                  <a:lnTo>
                    <a:pt x="45" y="533"/>
                  </a:lnTo>
                  <a:lnTo>
                    <a:pt x="0" y="375"/>
                  </a:lnTo>
                  <a:lnTo>
                    <a:pt x="60" y="225"/>
                  </a:lnTo>
                  <a:lnTo>
                    <a:pt x="210" y="135"/>
                  </a:lnTo>
                  <a:lnTo>
                    <a:pt x="300" y="143"/>
                  </a:lnTo>
                  <a:lnTo>
                    <a:pt x="337" y="225"/>
                  </a:lnTo>
                  <a:lnTo>
                    <a:pt x="352" y="83"/>
                  </a:lnTo>
                  <a:lnTo>
                    <a:pt x="510" y="0"/>
                  </a:lnTo>
                  <a:lnTo>
                    <a:pt x="630" y="60"/>
                  </a:lnTo>
                  <a:lnTo>
                    <a:pt x="660" y="203"/>
                  </a:lnTo>
                  <a:lnTo>
                    <a:pt x="742" y="218"/>
                  </a:lnTo>
                  <a:lnTo>
                    <a:pt x="750" y="390"/>
                  </a:lnTo>
                  <a:lnTo>
                    <a:pt x="712" y="435"/>
                  </a:lnTo>
                  <a:lnTo>
                    <a:pt x="765" y="525"/>
                  </a:lnTo>
                  <a:lnTo>
                    <a:pt x="682" y="615"/>
                  </a:lnTo>
                  <a:lnTo>
                    <a:pt x="547" y="668"/>
                  </a:lnTo>
                  <a:lnTo>
                    <a:pt x="457" y="630"/>
                  </a:lnTo>
                </a:path>
              </a:pathLst>
            </a:custGeom>
            <a:pattFill prst="lgConfetti">
              <a:fgClr>
                <a:srgbClr val="808000"/>
              </a:fgClr>
              <a:bgClr>
                <a:srgbClr val="00CC00"/>
              </a:bgClr>
            </a:pattFill>
            <a:ln w="12700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Freeform 39"/>
            <p:cNvSpPr>
              <a:spLocks/>
            </p:cNvSpPr>
            <p:nvPr/>
          </p:nvSpPr>
          <p:spPr bwMode="auto">
            <a:xfrm>
              <a:off x="4556125" y="3360738"/>
              <a:ext cx="182563" cy="447675"/>
            </a:xfrm>
            <a:custGeom>
              <a:avLst/>
              <a:gdLst>
                <a:gd name="T0" fmla="*/ 2147483647 w 115"/>
                <a:gd name="T1" fmla="*/ 2147483647 h 282"/>
                <a:gd name="T2" fmla="*/ 2147483647 w 115"/>
                <a:gd name="T3" fmla="*/ 2147483647 h 282"/>
                <a:gd name="T4" fmla="*/ 2147483647 w 115"/>
                <a:gd name="T5" fmla="*/ 2147483647 h 282"/>
                <a:gd name="T6" fmla="*/ 0 w 115"/>
                <a:gd name="T7" fmla="*/ 2147483647 h 282"/>
                <a:gd name="T8" fmla="*/ 2147483647 w 115"/>
                <a:gd name="T9" fmla="*/ 0 h 282"/>
                <a:gd name="T10" fmla="*/ 2147483647 w 115"/>
                <a:gd name="T11" fmla="*/ 2147483647 h 282"/>
                <a:gd name="T12" fmla="*/ 2147483647 w 115"/>
                <a:gd name="T13" fmla="*/ 2147483647 h 282"/>
                <a:gd name="T14" fmla="*/ 2147483647 w 115"/>
                <a:gd name="T15" fmla="*/ 2147483647 h 282"/>
                <a:gd name="T16" fmla="*/ 2147483647 w 115"/>
                <a:gd name="T17" fmla="*/ 2147483647 h 282"/>
                <a:gd name="T18" fmla="*/ 2147483647 w 115"/>
                <a:gd name="T19" fmla="*/ 2147483647 h 282"/>
                <a:gd name="T20" fmla="*/ 2147483647 w 115"/>
                <a:gd name="T21" fmla="*/ 2147483647 h 282"/>
                <a:gd name="T22" fmla="*/ 2147483647 w 115"/>
                <a:gd name="T23" fmla="*/ 2147483647 h 282"/>
                <a:gd name="T24" fmla="*/ 2147483647 w 115"/>
                <a:gd name="T25" fmla="*/ 2147483647 h 2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282"/>
                <a:gd name="T41" fmla="*/ 115 w 115"/>
                <a:gd name="T42" fmla="*/ 282 h 2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282">
                  <a:moveTo>
                    <a:pt x="28" y="246"/>
                  </a:moveTo>
                  <a:lnTo>
                    <a:pt x="41" y="201"/>
                  </a:lnTo>
                  <a:lnTo>
                    <a:pt x="45" y="62"/>
                  </a:lnTo>
                  <a:lnTo>
                    <a:pt x="0" y="11"/>
                  </a:lnTo>
                  <a:lnTo>
                    <a:pt x="18" y="0"/>
                  </a:lnTo>
                  <a:lnTo>
                    <a:pt x="48" y="48"/>
                  </a:lnTo>
                  <a:lnTo>
                    <a:pt x="67" y="11"/>
                  </a:lnTo>
                  <a:lnTo>
                    <a:pt x="63" y="55"/>
                  </a:lnTo>
                  <a:lnTo>
                    <a:pt x="112" y="4"/>
                  </a:lnTo>
                  <a:lnTo>
                    <a:pt x="115" y="29"/>
                  </a:lnTo>
                  <a:lnTo>
                    <a:pt x="82" y="77"/>
                  </a:lnTo>
                  <a:lnTo>
                    <a:pt x="74" y="216"/>
                  </a:lnTo>
                  <a:lnTo>
                    <a:pt x="89" y="282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Freeform 40" descr="Large confetti"/>
            <p:cNvSpPr>
              <a:spLocks/>
            </p:cNvSpPr>
            <p:nvPr/>
          </p:nvSpPr>
          <p:spPr bwMode="auto">
            <a:xfrm>
              <a:off x="3686175" y="2689225"/>
              <a:ext cx="603250" cy="517525"/>
            </a:xfrm>
            <a:custGeom>
              <a:avLst/>
              <a:gdLst>
                <a:gd name="T0" fmla="*/ 2147483647 w 765"/>
                <a:gd name="T1" fmla="*/ 2147483647 h 668"/>
                <a:gd name="T2" fmla="*/ 2147483647 w 765"/>
                <a:gd name="T3" fmla="*/ 2147483647 h 668"/>
                <a:gd name="T4" fmla="*/ 2147483647 w 765"/>
                <a:gd name="T5" fmla="*/ 2147483647 h 668"/>
                <a:gd name="T6" fmla="*/ 0 w 765"/>
                <a:gd name="T7" fmla="*/ 2147483647 h 668"/>
                <a:gd name="T8" fmla="*/ 2147483647 w 765"/>
                <a:gd name="T9" fmla="*/ 2147483647 h 668"/>
                <a:gd name="T10" fmla="*/ 2147483647 w 765"/>
                <a:gd name="T11" fmla="*/ 2147483647 h 668"/>
                <a:gd name="T12" fmla="*/ 2147483647 w 765"/>
                <a:gd name="T13" fmla="*/ 2147483647 h 668"/>
                <a:gd name="T14" fmla="*/ 2147483647 w 765"/>
                <a:gd name="T15" fmla="*/ 2147483647 h 668"/>
                <a:gd name="T16" fmla="*/ 2147483647 w 765"/>
                <a:gd name="T17" fmla="*/ 2147483647 h 668"/>
                <a:gd name="T18" fmla="*/ 2147483647 w 765"/>
                <a:gd name="T19" fmla="*/ 0 h 668"/>
                <a:gd name="T20" fmla="*/ 2147483647 w 765"/>
                <a:gd name="T21" fmla="*/ 2147483647 h 668"/>
                <a:gd name="T22" fmla="*/ 2147483647 w 765"/>
                <a:gd name="T23" fmla="*/ 2147483647 h 668"/>
                <a:gd name="T24" fmla="*/ 2147483647 w 765"/>
                <a:gd name="T25" fmla="*/ 2147483647 h 668"/>
                <a:gd name="T26" fmla="*/ 2147483647 w 765"/>
                <a:gd name="T27" fmla="*/ 2147483647 h 668"/>
                <a:gd name="T28" fmla="*/ 2147483647 w 765"/>
                <a:gd name="T29" fmla="*/ 2147483647 h 668"/>
                <a:gd name="T30" fmla="*/ 2147483647 w 765"/>
                <a:gd name="T31" fmla="*/ 2147483647 h 668"/>
                <a:gd name="T32" fmla="*/ 2147483647 w 765"/>
                <a:gd name="T33" fmla="*/ 2147483647 h 668"/>
                <a:gd name="T34" fmla="*/ 2147483647 w 765"/>
                <a:gd name="T35" fmla="*/ 2147483647 h 668"/>
                <a:gd name="T36" fmla="*/ 2147483647 w 765"/>
                <a:gd name="T37" fmla="*/ 2147483647 h 6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5"/>
                <a:gd name="T58" fmla="*/ 0 h 668"/>
                <a:gd name="T59" fmla="*/ 765 w 765"/>
                <a:gd name="T60" fmla="*/ 668 h 6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5" h="668">
                  <a:moveTo>
                    <a:pt x="382" y="660"/>
                  </a:moveTo>
                  <a:lnTo>
                    <a:pt x="180" y="630"/>
                  </a:lnTo>
                  <a:lnTo>
                    <a:pt x="45" y="533"/>
                  </a:lnTo>
                  <a:lnTo>
                    <a:pt x="0" y="375"/>
                  </a:lnTo>
                  <a:lnTo>
                    <a:pt x="60" y="225"/>
                  </a:lnTo>
                  <a:lnTo>
                    <a:pt x="210" y="135"/>
                  </a:lnTo>
                  <a:lnTo>
                    <a:pt x="300" y="143"/>
                  </a:lnTo>
                  <a:lnTo>
                    <a:pt x="337" y="225"/>
                  </a:lnTo>
                  <a:lnTo>
                    <a:pt x="352" y="83"/>
                  </a:lnTo>
                  <a:lnTo>
                    <a:pt x="510" y="0"/>
                  </a:lnTo>
                  <a:lnTo>
                    <a:pt x="630" y="60"/>
                  </a:lnTo>
                  <a:lnTo>
                    <a:pt x="660" y="203"/>
                  </a:lnTo>
                  <a:lnTo>
                    <a:pt x="742" y="218"/>
                  </a:lnTo>
                  <a:lnTo>
                    <a:pt x="750" y="390"/>
                  </a:lnTo>
                  <a:lnTo>
                    <a:pt x="712" y="435"/>
                  </a:lnTo>
                  <a:lnTo>
                    <a:pt x="765" y="525"/>
                  </a:lnTo>
                  <a:lnTo>
                    <a:pt x="682" y="615"/>
                  </a:lnTo>
                  <a:lnTo>
                    <a:pt x="547" y="668"/>
                  </a:lnTo>
                  <a:lnTo>
                    <a:pt x="457" y="630"/>
                  </a:lnTo>
                </a:path>
              </a:pathLst>
            </a:custGeom>
            <a:pattFill prst="lgConfetti">
              <a:fgClr>
                <a:srgbClr val="808000"/>
              </a:fgClr>
              <a:bgClr>
                <a:srgbClr val="00CC00"/>
              </a:bgClr>
            </a:pattFill>
            <a:ln w="12700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Freeform 41"/>
            <p:cNvSpPr>
              <a:spLocks/>
            </p:cNvSpPr>
            <p:nvPr/>
          </p:nvSpPr>
          <p:spPr bwMode="auto">
            <a:xfrm>
              <a:off x="3910013" y="3025775"/>
              <a:ext cx="182562" cy="446088"/>
            </a:xfrm>
            <a:custGeom>
              <a:avLst/>
              <a:gdLst>
                <a:gd name="T0" fmla="*/ 2147483647 w 115"/>
                <a:gd name="T1" fmla="*/ 2147483647 h 281"/>
                <a:gd name="T2" fmla="*/ 2147483647 w 115"/>
                <a:gd name="T3" fmla="*/ 2147483647 h 281"/>
                <a:gd name="T4" fmla="*/ 2147483647 w 115"/>
                <a:gd name="T5" fmla="*/ 2147483647 h 281"/>
                <a:gd name="T6" fmla="*/ 0 w 115"/>
                <a:gd name="T7" fmla="*/ 2147483647 h 281"/>
                <a:gd name="T8" fmla="*/ 2147483647 w 115"/>
                <a:gd name="T9" fmla="*/ 0 h 281"/>
                <a:gd name="T10" fmla="*/ 2147483647 w 115"/>
                <a:gd name="T11" fmla="*/ 2147483647 h 281"/>
                <a:gd name="T12" fmla="*/ 2147483647 w 115"/>
                <a:gd name="T13" fmla="*/ 2147483647 h 281"/>
                <a:gd name="T14" fmla="*/ 2147483647 w 115"/>
                <a:gd name="T15" fmla="*/ 2147483647 h 281"/>
                <a:gd name="T16" fmla="*/ 2147483647 w 115"/>
                <a:gd name="T17" fmla="*/ 2147483647 h 281"/>
                <a:gd name="T18" fmla="*/ 2147483647 w 115"/>
                <a:gd name="T19" fmla="*/ 2147483647 h 281"/>
                <a:gd name="T20" fmla="*/ 2147483647 w 115"/>
                <a:gd name="T21" fmla="*/ 2147483647 h 281"/>
                <a:gd name="T22" fmla="*/ 2147483647 w 115"/>
                <a:gd name="T23" fmla="*/ 2147483647 h 281"/>
                <a:gd name="T24" fmla="*/ 2147483647 w 115"/>
                <a:gd name="T25" fmla="*/ 2147483647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"/>
                <a:gd name="T40" fmla="*/ 0 h 281"/>
                <a:gd name="T41" fmla="*/ 115 w 115"/>
                <a:gd name="T42" fmla="*/ 281 h 2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" h="281">
                  <a:moveTo>
                    <a:pt x="23" y="253"/>
                  </a:moveTo>
                  <a:lnTo>
                    <a:pt x="41" y="201"/>
                  </a:lnTo>
                  <a:lnTo>
                    <a:pt x="45" y="62"/>
                  </a:lnTo>
                  <a:lnTo>
                    <a:pt x="0" y="11"/>
                  </a:lnTo>
                  <a:lnTo>
                    <a:pt x="18" y="0"/>
                  </a:lnTo>
                  <a:lnTo>
                    <a:pt x="48" y="48"/>
                  </a:lnTo>
                  <a:lnTo>
                    <a:pt x="67" y="11"/>
                  </a:lnTo>
                  <a:lnTo>
                    <a:pt x="63" y="55"/>
                  </a:lnTo>
                  <a:lnTo>
                    <a:pt x="112" y="4"/>
                  </a:lnTo>
                  <a:lnTo>
                    <a:pt x="115" y="29"/>
                  </a:lnTo>
                  <a:lnTo>
                    <a:pt x="82" y="77"/>
                  </a:lnTo>
                  <a:lnTo>
                    <a:pt x="74" y="216"/>
                  </a:lnTo>
                  <a:lnTo>
                    <a:pt x="99" y="281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42" descr="Large confetti"/>
            <p:cNvSpPr>
              <a:spLocks/>
            </p:cNvSpPr>
            <p:nvPr/>
          </p:nvSpPr>
          <p:spPr bwMode="auto">
            <a:xfrm>
              <a:off x="4657725" y="3216275"/>
              <a:ext cx="604838" cy="517525"/>
            </a:xfrm>
            <a:custGeom>
              <a:avLst/>
              <a:gdLst>
                <a:gd name="T0" fmla="*/ 2147483647 w 765"/>
                <a:gd name="T1" fmla="*/ 2147483647 h 668"/>
                <a:gd name="T2" fmla="*/ 2147483647 w 765"/>
                <a:gd name="T3" fmla="*/ 2147483647 h 668"/>
                <a:gd name="T4" fmla="*/ 2147483647 w 765"/>
                <a:gd name="T5" fmla="*/ 2147483647 h 668"/>
                <a:gd name="T6" fmla="*/ 0 w 765"/>
                <a:gd name="T7" fmla="*/ 2147483647 h 668"/>
                <a:gd name="T8" fmla="*/ 2147483647 w 765"/>
                <a:gd name="T9" fmla="*/ 2147483647 h 668"/>
                <a:gd name="T10" fmla="*/ 2147483647 w 765"/>
                <a:gd name="T11" fmla="*/ 2147483647 h 668"/>
                <a:gd name="T12" fmla="*/ 2147483647 w 765"/>
                <a:gd name="T13" fmla="*/ 2147483647 h 668"/>
                <a:gd name="T14" fmla="*/ 2147483647 w 765"/>
                <a:gd name="T15" fmla="*/ 2147483647 h 668"/>
                <a:gd name="T16" fmla="*/ 2147483647 w 765"/>
                <a:gd name="T17" fmla="*/ 2147483647 h 668"/>
                <a:gd name="T18" fmla="*/ 2147483647 w 765"/>
                <a:gd name="T19" fmla="*/ 0 h 668"/>
                <a:gd name="T20" fmla="*/ 2147483647 w 765"/>
                <a:gd name="T21" fmla="*/ 2147483647 h 668"/>
                <a:gd name="T22" fmla="*/ 2147483647 w 765"/>
                <a:gd name="T23" fmla="*/ 2147483647 h 668"/>
                <a:gd name="T24" fmla="*/ 2147483647 w 765"/>
                <a:gd name="T25" fmla="*/ 2147483647 h 668"/>
                <a:gd name="T26" fmla="*/ 2147483647 w 765"/>
                <a:gd name="T27" fmla="*/ 2147483647 h 668"/>
                <a:gd name="T28" fmla="*/ 2147483647 w 765"/>
                <a:gd name="T29" fmla="*/ 2147483647 h 668"/>
                <a:gd name="T30" fmla="*/ 2147483647 w 765"/>
                <a:gd name="T31" fmla="*/ 2147483647 h 668"/>
                <a:gd name="T32" fmla="*/ 2147483647 w 765"/>
                <a:gd name="T33" fmla="*/ 2147483647 h 668"/>
                <a:gd name="T34" fmla="*/ 2147483647 w 765"/>
                <a:gd name="T35" fmla="*/ 2147483647 h 668"/>
                <a:gd name="T36" fmla="*/ 2147483647 w 765"/>
                <a:gd name="T37" fmla="*/ 2147483647 h 6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5"/>
                <a:gd name="T58" fmla="*/ 0 h 668"/>
                <a:gd name="T59" fmla="*/ 765 w 765"/>
                <a:gd name="T60" fmla="*/ 668 h 6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5" h="668">
                  <a:moveTo>
                    <a:pt x="382" y="660"/>
                  </a:moveTo>
                  <a:lnTo>
                    <a:pt x="180" y="630"/>
                  </a:lnTo>
                  <a:lnTo>
                    <a:pt x="45" y="533"/>
                  </a:lnTo>
                  <a:lnTo>
                    <a:pt x="0" y="375"/>
                  </a:lnTo>
                  <a:lnTo>
                    <a:pt x="60" y="225"/>
                  </a:lnTo>
                  <a:lnTo>
                    <a:pt x="210" y="135"/>
                  </a:lnTo>
                  <a:lnTo>
                    <a:pt x="300" y="143"/>
                  </a:lnTo>
                  <a:lnTo>
                    <a:pt x="337" y="225"/>
                  </a:lnTo>
                  <a:lnTo>
                    <a:pt x="352" y="83"/>
                  </a:lnTo>
                  <a:lnTo>
                    <a:pt x="510" y="0"/>
                  </a:lnTo>
                  <a:lnTo>
                    <a:pt x="630" y="60"/>
                  </a:lnTo>
                  <a:lnTo>
                    <a:pt x="660" y="203"/>
                  </a:lnTo>
                  <a:lnTo>
                    <a:pt x="742" y="218"/>
                  </a:lnTo>
                  <a:lnTo>
                    <a:pt x="750" y="390"/>
                  </a:lnTo>
                  <a:lnTo>
                    <a:pt x="712" y="435"/>
                  </a:lnTo>
                  <a:lnTo>
                    <a:pt x="765" y="525"/>
                  </a:lnTo>
                  <a:lnTo>
                    <a:pt x="682" y="615"/>
                  </a:lnTo>
                  <a:lnTo>
                    <a:pt x="547" y="668"/>
                  </a:lnTo>
                  <a:lnTo>
                    <a:pt x="457" y="630"/>
                  </a:lnTo>
                </a:path>
              </a:pathLst>
            </a:custGeom>
            <a:pattFill prst="lgConfetti">
              <a:fgClr>
                <a:srgbClr val="808000"/>
              </a:fgClr>
              <a:bgClr>
                <a:srgbClr val="00CC00"/>
              </a:bgClr>
            </a:pattFill>
            <a:ln w="12700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Freeform 43"/>
            <p:cNvSpPr>
              <a:spLocks/>
            </p:cNvSpPr>
            <p:nvPr/>
          </p:nvSpPr>
          <p:spPr bwMode="auto">
            <a:xfrm>
              <a:off x="4894263" y="3529013"/>
              <a:ext cx="184150" cy="447675"/>
            </a:xfrm>
            <a:custGeom>
              <a:avLst/>
              <a:gdLst>
                <a:gd name="T0" fmla="*/ 2147483647 w 232"/>
                <a:gd name="T1" fmla="*/ 2147483647 h 578"/>
                <a:gd name="T2" fmla="*/ 2147483647 w 232"/>
                <a:gd name="T3" fmla="*/ 2147483647 h 578"/>
                <a:gd name="T4" fmla="*/ 2147483647 w 232"/>
                <a:gd name="T5" fmla="*/ 2147483647 h 578"/>
                <a:gd name="T6" fmla="*/ 0 w 232"/>
                <a:gd name="T7" fmla="*/ 2147483647 h 578"/>
                <a:gd name="T8" fmla="*/ 2147483647 w 232"/>
                <a:gd name="T9" fmla="*/ 0 h 578"/>
                <a:gd name="T10" fmla="*/ 2147483647 w 232"/>
                <a:gd name="T11" fmla="*/ 2147483647 h 578"/>
                <a:gd name="T12" fmla="*/ 2147483647 w 232"/>
                <a:gd name="T13" fmla="*/ 2147483647 h 578"/>
                <a:gd name="T14" fmla="*/ 2147483647 w 232"/>
                <a:gd name="T15" fmla="*/ 2147483647 h 578"/>
                <a:gd name="T16" fmla="*/ 2147483647 w 232"/>
                <a:gd name="T17" fmla="*/ 2147483647 h 578"/>
                <a:gd name="T18" fmla="*/ 2147483647 w 232"/>
                <a:gd name="T19" fmla="*/ 2147483647 h 578"/>
                <a:gd name="T20" fmla="*/ 2147483647 w 232"/>
                <a:gd name="T21" fmla="*/ 2147483647 h 578"/>
                <a:gd name="T22" fmla="*/ 2147483647 w 232"/>
                <a:gd name="T23" fmla="*/ 2147483647 h 578"/>
                <a:gd name="T24" fmla="*/ 2147483647 w 232"/>
                <a:gd name="T25" fmla="*/ 2147483647 h 5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2"/>
                <a:gd name="T40" fmla="*/ 0 h 578"/>
                <a:gd name="T41" fmla="*/ 232 w 232"/>
                <a:gd name="T42" fmla="*/ 578 h 5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2" h="578">
                  <a:moveTo>
                    <a:pt x="52" y="488"/>
                  </a:moveTo>
                  <a:lnTo>
                    <a:pt x="82" y="413"/>
                  </a:lnTo>
                  <a:lnTo>
                    <a:pt x="90" y="128"/>
                  </a:lnTo>
                  <a:lnTo>
                    <a:pt x="0" y="23"/>
                  </a:lnTo>
                  <a:lnTo>
                    <a:pt x="37" y="0"/>
                  </a:lnTo>
                  <a:lnTo>
                    <a:pt x="97" y="98"/>
                  </a:lnTo>
                  <a:lnTo>
                    <a:pt x="135" y="23"/>
                  </a:lnTo>
                  <a:lnTo>
                    <a:pt x="127" y="113"/>
                  </a:lnTo>
                  <a:lnTo>
                    <a:pt x="225" y="8"/>
                  </a:lnTo>
                  <a:lnTo>
                    <a:pt x="232" y="60"/>
                  </a:lnTo>
                  <a:lnTo>
                    <a:pt x="165" y="158"/>
                  </a:lnTo>
                  <a:lnTo>
                    <a:pt x="150" y="443"/>
                  </a:lnTo>
                  <a:lnTo>
                    <a:pt x="180" y="57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Freeform 44" descr="Large confetti"/>
            <p:cNvSpPr>
              <a:spLocks/>
            </p:cNvSpPr>
            <p:nvPr/>
          </p:nvSpPr>
          <p:spPr bwMode="auto">
            <a:xfrm>
              <a:off x="5095875" y="3454400"/>
              <a:ext cx="603250" cy="517525"/>
            </a:xfrm>
            <a:custGeom>
              <a:avLst/>
              <a:gdLst>
                <a:gd name="T0" fmla="*/ 2147483647 w 765"/>
                <a:gd name="T1" fmla="*/ 2147483647 h 668"/>
                <a:gd name="T2" fmla="*/ 2147483647 w 765"/>
                <a:gd name="T3" fmla="*/ 2147483647 h 668"/>
                <a:gd name="T4" fmla="*/ 2147483647 w 765"/>
                <a:gd name="T5" fmla="*/ 2147483647 h 668"/>
                <a:gd name="T6" fmla="*/ 0 w 765"/>
                <a:gd name="T7" fmla="*/ 2147483647 h 668"/>
                <a:gd name="T8" fmla="*/ 2147483647 w 765"/>
                <a:gd name="T9" fmla="*/ 2147483647 h 668"/>
                <a:gd name="T10" fmla="*/ 2147483647 w 765"/>
                <a:gd name="T11" fmla="*/ 2147483647 h 668"/>
                <a:gd name="T12" fmla="*/ 2147483647 w 765"/>
                <a:gd name="T13" fmla="*/ 2147483647 h 668"/>
                <a:gd name="T14" fmla="*/ 2147483647 w 765"/>
                <a:gd name="T15" fmla="*/ 2147483647 h 668"/>
                <a:gd name="T16" fmla="*/ 2147483647 w 765"/>
                <a:gd name="T17" fmla="*/ 2147483647 h 668"/>
                <a:gd name="T18" fmla="*/ 2147483647 w 765"/>
                <a:gd name="T19" fmla="*/ 0 h 668"/>
                <a:gd name="T20" fmla="*/ 2147483647 w 765"/>
                <a:gd name="T21" fmla="*/ 2147483647 h 668"/>
                <a:gd name="T22" fmla="*/ 2147483647 w 765"/>
                <a:gd name="T23" fmla="*/ 2147483647 h 668"/>
                <a:gd name="T24" fmla="*/ 2147483647 w 765"/>
                <a:gd name="T25" fmla="*/ 2147483647 h 668"/>
                <a:gd name="T26" fmla="*/ 2147483647 w 765"/>
                <a:gd name="T27" fmla="*/ 2147483647 h 668"/>
                <a:gd name="T28" fmla="*/ 2147483647 w 765"/>
                <a:gd name="T29" fmla="*/ 2147483647 h 668"/>
                <a:gd name="T30" fmla="*/ 2147483647 w 765"/>
                <a:gd name="T31" fmla="*/ 2147483647 h 668"/>
                <a:gd name="T32" fmla="*/ 2147483647 w 765"/>
                <a:gd name="T33" fmla="*/ 2147483647 h 668"/>
                <a:gd name="T34" fmla="*/ 2147483647 w 765"/>
                <a:gd name="T35" fmla="*/ 2147483647 h 668"/>
                <a:gd name="T36" fmla="*/ 2147483647 w 765"/>
                <a:gd name="T37" fmla="*/ 2147483647 h 6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5"/>
                <a:gd name="T58" fmla="*/ 0 h 668"/>
                <a:gd name="T59" fmla="*/ 765 w 765"/>
                <a:gd name="T60" fmla="*/ 668 h 6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5" h="668">
                  <a:moveTo>
                    <a:pt x="382" y="660"/>
                  </a:moveTo>
                  <a:lnTo>
                    <a:pt x="180" y="630"/>
                  </a:lnTo>
                  <a:lnTo>
                    <a:pt x="45" y="533"/>
                  </a:lnTo>
                  <a:lnTo>
                    <a:pt x="0" y="375"/>
                  </a:lnTo>
                  <a:lnTo>
                    <a:pt x="60" y="225"/>
                  </a:lnTo>
                  <a:lnTo>
                    <a:pt x="210" y="135"/>
                  </a:lnTo>
                  <a:lnTo>
                    <a:pt x="300" y="143"/>
                  </a:lnTo>
                  <a:lnTo>
                    <a:pt x="337" y="225"/>
                  </a:lnTo>
                  <a:lnTo>
                    <a:pt x="352" y="83"/>
                  </a:lnTo>
                  <a:lnTo>
                    <a:pt x="510" y="0"/>
                  </a:lnTo>
                  <a:lnTo>
                    <a:pt x="630" y="60"/>
                  </a:lnTo>
                  <a:lnTo>
                    <a:pt x="660" y="203"/>
                  </a:lnTo>
                  <a:lnTo>
                    <a:pt x="742" y="218"/>
                  </a:lnTo>
                  <a:lnTo>
                    <a:pt x="750" y="390"/>
                  </a:lnTo>
                  <a:lnTo>
                    <a:pt x="712" y="435"/>
                  </a:lnTo>
                  <a:lnTo>
                    <a:pt x="765" y="525"/>
                  </a:lnTo>
                  <a:lnTo>
                    <a:pt x="682" y="615"/>
                  </a:lnTo>
                  <a:lnTo>
                    <a:pt x="547" y="668"/>
                  </a:lnTo>
                  <a:lnTo>
                    <a:pt x="457" y="630"/>
                  </a:lnTo>
                </a:path>
              </a:pathLst>
            </a:custGeom>
            <a:pattFill prst="lgConfetti">
              <a:fgClr>
                <a:srgbClr val="808000"/>
              </a:fgClr>
              <a:bgClr>
                <a:srgbClr val="00CC00"/>
              </a:bgClr>
            </a:pattFill>
            <a:ln w="12700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45"/>
            <p:cNvSpPr>
              <a:spLocks/>
            </p:cNvSpPr>
            <p:nvPr/>
          </p:nvSpPr>
          <p:spPr bwMode="auto">
            <a:xfrm>
              <a:off x="5332413" y="3768725"/>
              <a:ext cx="182562" cy="447675"/>
            </a:xfrm>
            <a:custGeom>
              <a:avLst/>
              <a:gdLst>
                <a:gd name="T0" fmla="*/ 2147483647 w 232"/>
                <a:gd name="T1" fmla="*/ 2147483647 h 578"/>
                <a:gd name="T2" fmla="*/ 2147483647 w 232"/>
                <a:gd name="T3" fmla="*/ 2147483647 h 578"/>
                <a:gd name="T4" fmla="*/ 2147483647 w 232"/>
                <a:gd name="T5" fmla="*/ 2147483647 h 578"/>
                <a:gd name="T6" fmla="*/ 0 w 232"/>
                <a:gd name="T7" fmla="*/ 2147483647 h 578"/>
                <a:gd name="T8" fmla="*/ 2147483647 w 232"/>
                <a:gd name="T9" fmla="*/ 0 h 578"/>
                <a:gd name="T10" fmla="*/ 2147483647 w 232"/>
                <a:gd name="T11" fmla="*/ 2147483647 h 578"/>
                <a:gd name="T12" fmla="*/ 2147483647 w 232"/>
                <a:gd name="T13" fmla="*/ 2147483647 h 578"/>
                <a:gd name="T14" fmla="*/ 2147483647 w 232"/>
                <a:gd name="T15" fmla="*/ 2147483647 h 578"/>
                <a:gd name="T16" fmla="*/ 2147483647 w 232"/>
                <a:gd name="T17" fmla="*/ 2147483647 h 578"/>
                <a:gd name="T18" fmla="*/ 2147483647 w 232"/>
                <a:gd name="T19" fmla="*/ 2147483647 h 578"/>
                <a:gd name="T20" fmla="*/ 2147483647 w 232"/>
                <a:gd name="T21" fmla="*/ 2147483647 h 578"/>
                <a:gd name="T22" fmla="*/ 2147483647 w 232"/>
                <a:gd name="T23" fmla="*/ 2147483647 h 578"/>
                <a:gd name="T24" fmla="*/ 2147483647 w 232"/>
                <a:gd name="T25" fmla="*/ 2147483647 h 5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2"/>
                <a:gd name="T40" fmla="*/ 0 h 578"/>
                <a:gd name="T41" fmla="*/ 232 w 232"/>
                <a:gd name="T42" fmla="*/ 578 h 5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2" h="578">
                  <a:moveTo>
                    <a:pt x="52" y="488"/>
                  </a:moveTo>
                  <a:lnTo>
                    <a:pt x="82" y="413"/>
                  </a:lnTo>
                  <a:lnTo>
                    <a:pt x="90" y="128"/>
                  </a:lnTo>
                  <a:lnTo>
                    <a:pt x="0" y="23"/>
                  </a:lnTo>
                  <a:lnTo>
                    <a:pt x="37" y="0"/>
                  </a:lnTo>
                  <a:lnTo>
                    <a:pt x="97" y="98"/>
                  </a:lnTo>
                  <a:lnTo>
                    <a:pt x="135" y="23"/>
                  </a:lnTo>
                  <a:lnTo>
                    <a:pt x="127" y="113"/>
                  </a:lnTo>
                  <a:lnTo>
                    <a:pt x="225" y="8"/>
                  </a:lnTo>
                  <a:lnTo>
                    <a:pt x="232" y="60"/>
                  </a:lnTo>
                  <a:lnTo>
                    <a:pt x="165" y="158"/>
                  </a:lnTo>
                  <a:lnTo>
                    <a:pt x="150" y="443"/>
                  </a:lnTo>
                  <a:lnTo>
                    <a:pt x="180" y="57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1524000" y="2460625"/>
              <a:ext cx="603250" cy="735013"/>
              <a:chOff x="1110" y="1687"/>
              <a:chExt cx="380" cy="463"/>
            </a:xfrm>
          </p:grpSpPr>
          <p:sp>
            <p:nvSpPr>
              <p:cNvPr id="32830" name="Freeform 47" descr="Large confetti"/>
              <p:cNvSpPr>
                <a:spLocks/>
              </p:cNvSpPr>
              <p:nvPr/>
            </p:nvSpPr>
            <p:spPr bwMode="auto">
              <a:xfrm>
                <a:off x="1110" y="1687"/>
                <a:ext cx="380" cy="326"/>
              </a:xfrm>
              <a:custGeom>
                <a:avLst/>
                <a:gdLst>
                  <a:gd name="T0" fmla="*/ 1 w 765"/>
                  <a:gd name="T1" fmla="*/ 2 h 668"/>
                  <a:gd name="T2" fmla="*/ 0 w 765"/>
                  <a:gd name="T3" fmla="*/ 2 h 668"/>
                  <a:gd name="T4" fmla="*/ 0 w 765"/>
                  <a:gd name="T5" fmla="*/ 1 h 668"/>
                  <a:gd name="T6" fmla="*/ 0 w 765"/>
                  <a:gd name="T7" fmla="*/ 1 h 668"/>
                  <a:gd name="T8" fmla="*/ 0 w 765"/>
                  <a:gd name="T9" fmla="*/ 0 h 668"/>
                  <a:gd name="T10" fmla="*/ 0 w 765"/>
                  <a:gd name="T11" fmla="*/ 0 h 668"/>
                  <a:gd name="T12" fmla="*/ 1 w 765"/>
                  <a:gd name="T13" fmla="*/ 0 h 668"/>
                  <a:gd name="T14" fmla="*/ 1 w 765"/>
                  <a:gd name="T15" fmla="*/ 0 h 668"/>
                  <a:gd name="T16" fmla="*/ 1 w 765"/>
                  <a:gd name="T17" fmla="*/ 0 h 668"/>
                  <a:gd name="T18" fmla="*/ 1 w 765"/>
                  <a:gd name="T19" fmla="*/ 0 h 668"/>
                  <a:gd name="T20" fmla="*/ 2 w 765"/>
                  <a:gd name="T21" fmla="*/ 0 h 668"/>
                  <a:gd name="T22" fmla="*/ 2 w 765"/>
                  <a:gd name="T23" fmla="*/ 0 h 668"/>
                  <a:gd name="T24" fmla="*/ 2 w 765"/>
                  <a:gd name="T25" fmla="*/ 0 h 668"/>
                  <a:gd name="T26" fmla="*/ 2 w 765"/>
                  <a:gd name="T27" fmla="*/ 1 h 668"/>
                  <a:gd name="T28" fmla="*/ 2 w 765"/>
                  <a:gd name="T29" fmla="*/ 1 h 668"/>
                  <a:gd name="T30" fmla="*/ 2 w 765"/>
                  <a:gd name="T31" fmla="*/ 1 h 668"/>
                  <a:gd name="T32" fmla="*/ 2 w 765"/>
                  <a:gd name="T33" fmla="*/ 2 h 668"/>
                  <a:gd name="T34" fmla="*/ 2 w 765"/>
                  <a:gd name="T35" fmla="*/ 2 h 668"/>
                  <a:gd name="T36" fmla="*/ 1 w 765"/>
                  <a:gd name="T37" fmla="*/ 2 h 6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5"/>
                  <a:gd name="T58" fmla="*/ 0 h 668"/>
                  <a:gd name="T59" fmla="*/ 765 w 765"/>
                  <a:gd name="T60" fmla="*/ 668 h 6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5" h="668">
                    <a:moveTo>
                      <a:pt x="382" y="660"/>
                    </a:moveTo>
                    <a:lnTo>
                      <a:pt x="180" y="630"/>
                    </a:lnTo>
                    <a:lnTo>
                      <a:pt x="45" y="533"/>
                    </a:lnTo>
                    <a:lnTo>
                      <a:pt x="0" y="375"/>
                    </a:lnTo>
                    <a:lnTo>
                      <a:pt x="60" y="225"/>
                    </a:lnTo>
                    <a:lnTo>
                      <a:pt x="210" y="135"/>
                    </a:lnTo>
                    <a:lnTo>
                      <a:pt x="300" y="143"/>
                    </a:lnTo>
                    <a:lnTo>
                      <a:pt x="337" y="225"/>
                    </a:lnTo>
                    <a:lnTo>
                      <a:pt x="352" y="83"/>
                    </a:lnTo>
                    <a:lnTo>
                      <a:pt x="510" y="0"/>
                    </a:lnTo>
                    <a:lnTo>
                      <a:pt x="630" y="60"/>
                    </a:lnTo>
                    <a:lnTo>
                      <a:pt x="660" y="203"/>
                    </a:lnTo>
                    <a:lnTo>
                      <a:pt x="742" y="218"/>
                    </a:lnTo>
                    <a:lnTo>
                      <a:pt x="750" y="390"/>
                    </a:lnTo>
                    <a:lnTo>
                      <a:pt x="712" y="435"/>
                    </a:lnTo>
                    <a:lnTo>
                      <a:pt x="765" y="525"/>
                    </a:lnTo>
                    <a:lnTo>
                      <a:pt x="682" y="615"/>
                    </a:lnTo>
                    <a:lnTo>
                      <a:pt x="547" y="668"/>
                    </a:lnTo>
                    <a:lnTo>
                      <a:pt x="457" y="630"/>
                    </a:lnTo>
                  </a:path>
                </a:pathLst>
              </a:custGeom>
              <a:pattFill prst="lgConfetti">
                <a:fgClr>
                  <a:srgbClr val="808000"/>
                </a:fgClr>
                <a:bgClr>
                  <a:srgbClr val="00CC00"/>
                </a:bgClr>
              </a:pattFill>
              <a:ln w="127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1" name="Freeform 48"/>
              <p:cNvSpPr>
                <a:spLocks/>
              </p:cNvSpPr>
              <p:nvPr/>
            </p:nvSpPr>
            <p:spPr bwMode="auto">
              <a:xfrm>
                <a:off x="1251" y="1887"/>
                <a:ext cx="115" cy="263"/>
              </a:xfrm>
              <a:custGeom>
                <a:avLst/>
                <a:gdLst>
                  <a:gd name="T0" fmla="*/ 9 w 115"/>
                  <a:gd name="T1" fmla="*/ 263 h 263"/>
                  <a:gd name="T2" fmla="*/ 41 w 115"/>
                  <a:gd name="T3" fmla="*/ 201 h 263"/>
                  <a:gd name="T4" fmla="*/ 45 w 115"/>
                  <a:gd name="T5" fmla="*/ 62 h 263"/>
                  <a:gd name="T6" fmla="*/ 0 w 115"/>
                  <a:gd name="T7" fmla="*/ 11 h 263"/>
                  <a:gd name="T8" fmla="*/ 18 w 115"/>
                  <a:gd name="T9" fmla="*/ 0 h 263"/>
                  <a:gd name="T10" fmla="*/ 48 w 115"/>
                  <a:gd name="T11" fmla="*/ 48 h 263"/>
                  <a:gd name="T12" fmla="*/ 67 w 115"/>
                  <a:gd name="T13" fmla="*/ 11 h 263"/>
                  <a:gd name="T14" fmla="*/ 63 w 115"/>
                  <a:gd name="T15" fmla="*/ 55 h 263"/>
                  <a:gd name="T16" fmla="*/ 112 w 115"/>
                  <a:gd name="T17" fmla="*/ 4 h 263"/>
                  <a:gd name="T18" fmla="*/ 115 w 115"/>
                  <a:gd name="T19" fmla="*/ 29 h 263"/>
                  <a:gd name="T20" fmla="*/ 82 w 115"/>
                  <a:gd name="T21" fmla="*/ 77 h 263"/>
                  <a:gd name="T22" fmla="*/ 74 w 115"/>
                  <a:gd name="T23" fmla="*/ 216 h 263"/>
                  <a:gd name="T24" fmla="*/ 97 w 115"/>
                  <a:gd name="T25" fmla="*/ 263 h 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5"/>
                  <a:gd name="T40" fmla="*/ 0 h 263"/>
                  <a:gd name="T41" fmla="*/ 115 w 115"/>
                  <a:gd name="T42" fmla="*/ 263 h 2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5" h="263">
                    <a:moveTo>
                      <a:pt x="9" y="263"/>
                    </a:moveTo>
                    <a:lnTo>
                      <a:pt x="41" y="201"/>
                    </a:lnTo>
                    <a:lnTo>
                      <a:pt x="45" y="62"/>
                    </a:lnTo>
                    <a:lnTo>
                      <a:pt x="0" y="11"/>
                    </a:lnTo>
                    <a:lnTo>
                      <a:pt x="18" y="0"/>
                    </a:lnTo>
                    <a:lnTo>
                      <a:pt x="48" y="48"/>
                    </a:lnTo>
                    <a:lnTo>
                      <a:pt x="67" y="11"/>
                    </a:lnTo>
                    <a:lnTo>
                      <a:pt x="63" y="55"/>
                    </a:lnTo>
                    <a:lnTo>
                      <a:pt x="112" y="4"/>
                    </a:lnTo>
                    <a:lnTo>
                      <a:pt x="115" y="29"/>
                    </a:lnTo>
                    <a:lnTo>
                      <a:pt x="82" y="77"/>
                    </a:lnTo>
                    <a:lnTo>
                      <a:pt x="74" y="216"/>
                    </a:lnTo>
                    <a:lnTo>
                      <a:pt x="97" y="26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1800225" y="2463800"/>
              <a:ext cx="603250" cy="735013"/>
              <a:chOff x="1110" y="1687"/>
              <a:chExt cx="380" cy="463"/>
            </a:xfrm>
          </p:grpSpPr>
          <p:sp>
            <p:nvSpPr>
              <p:cNvPr id="32828" name="Freeform 50" descr="Large confetti"/>
              <p:cNvSpPr>
                <a:spLocks/>
              </p:cNvSpPr>
              <p:nvPr/>
            </p:nvSpPr>
            <p:spPr bwMode="auto">
              <a:xfrm>
                <a:off x="1110" y="1687"/>
                <a:ext cx="380" cy="326"/>
              </a:xfrm>
              <a:custGeom>
                <a:avLst/>
                <a:gdLst>
                  <a:gd name="T0" fmla="*/ 1 w 765"/>
                  <a:gd name="T1" fmla="*/ 2 h 668"/>
                  <a:gd name="T2" fmla="*/ 0 w 765"/>
                  <a:gd name="T3" fmla="*/ 2 h 668"/>
                  <a:gd name="T4" fmla="*/ 0 w 765"/>
                  <a:gd name="T5" fmla="*/ 1 h 668"/>
                  <a:gd name="T6" fmla="*/ 0 w 765"/>
                  <a:gd name="T7" fmla="*/ 1 h 668"/>
                  <a:gd name="T8" fmla="*/ 0 w 765"/>
                  <a:gd name="T9" fmla="*/ 0 h 668"/>
                  <a:gd name="T10" fmla="*/ 0 w 765"/>
                  <a:gd name="T11" fmla="*/ 0 h 668"/>
                  <a:gd name="T12" fmla="*/ 1 w 765"/>
                  <a:gd name="T13" fmla="*/ 0 h 668"/>
                  <a:gd name="T14" fmla="*/ 1 w 765"/>
                  <a:gd name="T15" fmla="*/ 0 h 668"/>
                  <a:gd name="T16" fmla="*/ 1 w 765"/>
                  <a:gd name="T17" fmla="*/ 0 h 668"/>
                  <a:gd name="T18" fmla="*/ 1 w 765"/>
                  <a:gd name="T19" fmla="*/ 0 h 668"/>
                  <a:gd name="T20" fmla="*/ 2 w 765"/>
                  <a:gd name="T21" fmla="*/ 0 h 668"/>
                  <a:gd name="T22" fmla="*/ 2 w 765"/>
                  <a:gd name="T23" fmla="*/ 0 h 668"/>
                  <a:gd name="T24" fmla="*/ 2 w 765"/>
                  <a:gd name="T25" fmla="*/ 0 h 668"/>
                  <a:gd name="T26" fmla="*/ 2 w 765"/>
                  <a:gd name="T27" fmla="*/ 1 h 668"/>
                  <a:gd name="T28" fmla="*/ 2 w 765"/>
                  <a:gd name="T29" fmla="*/ 1 h 668"/>
                  <a:gd name="T30" fmla="*/ 2 w 765"/>
                  <a:gd name="T31" fmla="*/ 1 h 668"/>
                  <a:gd name="T32" fmla="*/ 2 w 765"/>
                  <a:gd name="T33" fmla="*/ 2 h 668"/>
                  <a:gd name="T34" fmla="*/ 2 w 765"/>
                  <a:gd name="T35" fmla="*/ 2 h 668"/>
                  <a:gd name="T36" fmla="*/ 1 w 765"/>
                  <a:gd name="T37" fmla="*/ 2 h 6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5"/>
                  <a:gd name="T58" fmla="*/ 0 h 668"/>
                  <a:gd name="T59" fmla="*/ 765 w 765"/>
                  <a:gd name="T60" fmla="*/ 668 h 6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5" h="668">
                    <a:moveTo>
                      <a:pt x="382" y="660"/>
                    </a:moveTo>
                    <a:lnTo>
                      <a:pt x="180" y="630"/>
                    </a:lnTo>
                    <a:lnTo>
                      <a:pt x="45" y="533"/>
                    </a:lnTo>
                    <a:lnTo>
                      <a:pt x="0" y="375"/>
                    </a:lnTo>
                    <a:lnTo>
                      <a:pt x="60" y="225"/>
                    </a:lnTo>
                    <a:lnTo>
                      <a:pt x="210" y="135"/>
                    </a:lnTo>
                    <a:lnTo>
                      <a:pt x="300" y="143"/>
                    </a:lnTo>
                    <a:lnTo>
                      <a:pt x="337" y="225"/>
                    </a:lnTo>
                    <a:lnTo>
                      <a:pt x="352" y="83"/>
                    </a:lnTo>
                    <a:lnTo>
                      <a:pt x="510" y="0"/>
                    </a:lnTo>
                    <a:lnTo>
                      <a:pt x="630" y="60"/>
                    </a:lnTo>
                    <a:lnTo>
                      <a:pt x="660" y="203"/>
                    </a:lnTo>
                    <a:lnTo>
                      <a:pt x="742" y="218"/>
                    </a:lnTo>
                    <a:lnTo>
                      <a:pt x="750" y="390"/>
                    </a:lnTo>
                    <a:lnTo>
                      <a:pt x="712" y="435"/>
                    </a:lnTo>
                    <a:lnTo>
                      <a:pt x="765" y="525"/>
                    </a:lnTo>
                    <a:lnTo>
                      <a:pt x="682" y="615"/>
                    </a:lnTo>
                    <a:lnTo>
                      <a:pt x="547" y="668"/>
                    </a:lnTo>
                    <a:lnTo>
                      <a:pt x="457" y="630"/>
                    </a:lnTo>
                  </a:path>
                </a:pathLst>
              </a:custGeom>
              <a:pattFill prst="lgConfetti">
                <a:fgClr>
                  <a:srgbClr val="808000"/>
                </a:fgClr>
                <a:bgClr>
                  <a:srgbClr val="00CC00"/>
                </a:bgClr>
              </a:pattFill>
              <a:ln w="127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9" name="Freeform 51"/>
              <p:cNvSpPr>
                <a:spLocks/>
              </p:cNvSpPr>
              <p:nvPr/>
            </p:nvSpPr>
            <p:spPr bwMode="auto">
              <a:xfrm>
                <a:off x="1251" y="1887"/>
                <a:ext cx="115" cy="263"/>
              </a:xfrm>
              <a:custGeom>
                <a:avLst/>
                <a:gdLst>
                  <a:gd name="T0" fmla="*/ 9 w 115"/>
                  <a:gd name="T1" fmla="*/ 263 h 263"/>
                  <a:gd name="T2" fmla="*/ 41 w 115"/>
                  <a:gd name="T3" fmla="*/ 201 h 263"/>
                  <a:gd name="T4" fmla="*/ 45 w 115"/>
                  <a:gd name="T5" fmla="*/ 62 h 263"/>
                  <a:gd name="T6" fmla="*/ 0 w 115"/>
                  <a:gd name="T7" fmla="*/ 11 h 263"/>
                  <a:gd name="T8" fmla="*/ 18 w 115"/>
                  <a:gd name="T9" fmla="*/ 0 h 263"/>
                  <a:gd name="T10" fmla="*/ 48 w 115"/>
                  <a:gd name="T11" fmla="*/ 48 h 263"/>
                  <a:gd name="T12" fmla="*/ 67 w 115"/>
                  <a:gd name="T13" fmla="*/ 11 h 263"/>
                  <a:gd name="T14" fmla="*/ 63 w 115"/>
                  <a:gd name="T15" fmla="*/ 55 h 263"/>
                  <a:gd name="T16" fmla="*/ 112 w 115"/>
                  <a:gd name="T17" fmla="*/ 4 h 263"/>
                  <a:gd name="T18" fmla="*/ 115 w 115"/>
                  <a:gd name="T19" fmla="*/ 29 h 263"/>
                  <a:gd name="T20" fmla="*/ 82 w 115"/>
                  <a:gd name="T21" fmla="*/ 77 h 263"/>
                  <a:gd name="T22" fmla="*/ 74 w 115"/>
                  <a:gd name="T23" fmla="*/ 216 h 263"/>
                  <a:gd name="T24" fmla="*/ 97 w 115"/>
                  <a:gd name="T25" fmla="*/ 263 h 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5"/>
                  <a:gd name="T40" fmla="*/ 0 h 263"/>
                  <a:gd name="T41" fmla="*/ 115 w 115"/>
                  <a:gd name="T42" fmla="*/ 263 h 2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5" h="263">
                    <a:moveTo>
                      <a:pt x="9" y="263"/>
                    </a:moveTo>
                    <a:lnTo>
                      <a:pt x="41" y="201"/>
                    </a:lnTo>
                    <a:lnTo>
                      <a:pt x="45" y="62"/>
                    </a:lnTo>
                    <a:lnTo>
                      <a:pt x="0" y="11"/>
                    </a:lnTo>
                    <a:lnTo>
                      <a:pt x="18" y="0"/>
                    </a:lnTo>
                    <a:lnTo>
                      <a:pt x="48" y="48"/>
                    </a:lnTo>
                    <a:lnTo>
                      <a:pt x="67" y="11"/>
                    </a:lnTo>
                    <a:lnTo>
                      <a:pt x="63" y="55"/>
                    </a:lnTo>
                    <a:lnTo>
                      <a:pt x="112" y="4"/>
                    </a:lnTo>
                    <a:lnTo>
                      <a:pt x="115" y="29"/>
                    </a:lnTo>
                    <a:lnTo>
                      <a:pt x="82" y="77"/>
                    </a:lnTo>
                    <a:lnTo>
                      <a:pt x="74" y="216"/>
                    </a:lnTo>
                    <a:lnTo>
                      <a:pt x="97" y="26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2082800" y="2476500"/>
              <a:ext cx="603250" cy="735013"/>
              <a:chOff x="1110" y="1687"/>
              <a:chExt cx="380" cy="463"/>
            </a:xfrm>
          </p:grpSpPr>
          <p:sp>
            <p:nvSpPr>
              <p:cNvPr id="32826" name="Freeform 53" descr="Large confetti"/>
              <p:cNvSpPr>
                <a:spLocks/>
              </p:cNvSpPr>
              <p:nvPr/>
            </p:nvSpPr>
            <p:spPr bwMode="auto">
              <a:xfrm>
                <a:off x="1110" y="1687"/>
                <a:ext cx="380" cy="326"/>
              </a:xfrm>
              <a:custGeom>
                <a:avLst/>
                <a:gdLst>
                  <a:gd name="T0" fmla="*/ 1 w 765"/>
                  <a:gd name="T1" fmla="*/ 2 h 668"/>
                  <a:gd name="T2" fmla="*/ 0 w 765"/>
                  <a:gd name="T3" fmla="*/ 2 h 668"/>
                  <a:gd name="T4" fmla="*/ 0 w 765"/>
                  <a:gd name="T5" fmla="*/ 1 h 668"/>
                  <a:gd name="T6" fmla="*/ 0 w 765"/>
                  <a:gd name="T7" fmla="*/ 1 h 668"/>
                  <a:gd name="T8" fmla="*/ 0 w 765"/>
                  <a:gd name="T9" fmla="*/ 0 h 668"/>
                  <a:gd name="T10" fmla="*/ 0 w 765"/>
                  <a:gd name="T11" fmla="*/ 0 h 668"/>
                  <a:gd name="T12" fmla="*/ 1 w 765"/>
                  <a:gd name="T13" fmla="*/ 0 h 668"/>
                  <a:gd name="T14" fmla="*/ 1 w 765"/>
                  <a:gd name="T15" fmla="*/ 0 h 668"/>
                  <a:gd name="T16" fmla="*/ 1 w 765"/>
                  <a:gd name="T17" fmla="*/ 0 h 668"/>
                  <a:gd name="T18" fmla="*/ 1 w 765"/>
                  <a:gd name="T19" fmla="*/ 0 h 668"/>
                  <a:gd name="T20" fmla="*/ 2 w 765"/>
                  <a:gd name="T21" fmla="*/ 0 h 668"/>
                  <a:gd name="T22" fmla="*/ 2 w 765"/>
                  <a:gd name="T23" fmla="*/ 0 h 668"/>
                  <a:gd name="T24" fmla="*/ 2 w 765"/>
                  <a:gd name="T25" fmla="*/ 0 h 668"/>
                  <a:gd name="T26" fmla="*/ 2 w 765"/>
                  <a:gd name="T27" fmla="*/ 1 h 668"/>
                  <a:gd name="T28" fmla="*/ 2 w 765"/>
                  <a:gd name="T29" fmla="*/ 1 h 668"/>
                  <a:gd name="T30" fmla="*/ 2 w 765"/>
                  <a:gd name="T31" fmla="*/ 1 h 668"/>
                  <a:gd name="T32" fmla="*/ 2 w 765"/>
                  <a:gd name="T33" fmla="*/ 2 h 668"/>
                  <a:gd name="T34" fmla="*/ 2 w 765"/>
                  <a:gd name="T35" fmla="*/ 2 h 668"/>
                  <a:gd name="T36" fmla="*/ 1 w 765"/>
                  <a:gd name="T37" fmla="*/ 2 h 6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5"/>
                  <a:gd name="T58" fmla="*/ 0 h 668"/>
                  <a:gd name="T59" fmla="*/ 765 w 765"/>
                  <a:gd name="T60" fmla="*/ 668 h 6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5" h="668">
                    <a:moveTo>
                      <a:pt x="382" y="660"/>
                    </a:moveTo>
                    <a:lnTo>
                      <a:pt x="180" y="630"/>
                    </a:lnTo>
                    <a:lnTo>
                      <a:pt x="45" y="533"/>
                    </a:lnTo>
                    <a:lnTo>
                      <a:pt x="0" y="375"/>
                    </a:lnTo>
                    <a:lnTo>
                      <a:pt x="60" y="225"/>
                    </a:lnTo>
                    <a:lnTo>
                      <a:pt x="210" y="135"/>
                    </a:lnTo>
                    <a:lnTo>
                      <a:pt x="300" y="143"/>
                    </a:lnTo>
                    <a:lnTo>
                      <a:pt x="337" y="225"/>
                    </a:lnTo>
                    <a:lnTo>
                      <a:pt x="352" y="83"/>
                    </a:lnTo>
                    <a:lnTo>
                      <a:pt x="510" y="0"/>
                    </a:lnTo>
                    <a:lnTo>
                      <a:pt x="630" y="60"/>
                    </a:lnTo>
                    <a:lnTo>
                      <a:pt x="660" y="203"/>
                    </a:lnTo>
                    <a:lnTo>
                      <a:pt x="742" y="218"/>
                    </a:lnTo>
                    <a:lnTo>
                      <a:pt x="750" y="390"/>
                    </a:lnTo>
                    <a:lnTo>
                      <a:pt x="712" y="435"/>
                    </a:lnTo>
                    <a:lnTo>
                      <a:pt x="765" y="525"/>
                    </a:lnTo>
                    <a:lnTo>
                      <a:pt x="682" y="615"/>
                    </a:lnTo>
                    <a:lnTo>
                      <a:pt x="547" y="668"/>
                    </a:lnTo>
                    <a:lnTo>
                      <a:pt x="457" y="630"/>
                    </a:lnTo>
                  </a:path>
                </a:pathLst>
              </a:custGeom>
              <a:pattFill prst="lgConfetti">
                <a:fgClr>
                  <a:srgbClr val="808000"/>
                </a:fgClr>
                <a:bgClr>
                  <a:srgbClr val="00CC00"/>
                </a:bgClr>
              </a:pattFill>
              <a:ln w="127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7" name="Freeform 54"/>
              <p:cNvSpPr>
                <a:spLocks/>
              </p:cNvSpPr>
              <p:nvPr/>
            </p:nvSpPr>
            <p:spPr bwMode="auto">
              <a:xfrm>
                <a:off x="1251" y="1887"/>
                <a:ext cx="115" cy="263"/>
              </a:xfrm>
              <a:custGeom>
                <a:avLst/>
                <a:gdLst>
                  <a:gd name="T0" fmla="*/ 9 w 115"/>
                  <a:gd name="T1" fmla="*/ 263 h 263"/>
                  <a:gd name="T2" fmla="*/ 41 w 115"/>
                  <a:gd name="T3" fmla="*/ 201 h 263"/>
                  <a:gd name="T4" fmla="*/ 45 w 115"/>
                  <a:gd name="T5" fmla="*/ 62 h 263"/>
                  <a:gd name="T6" fmla="*/ 0 w 115"/>
                  <a:gd name="T7" fmla="*/ 11 h 263"/>
                  <a:gd name="T8" fmla="*/ 18 w 115"/>
                  <a:gd name="T9" fmla="*/ 0 h 263"/>
                  <a:gd name="T10" fmla="*/ 48 w 115"/>
                  <a:gd name="T11" fmla="*/ 48 h 263"/>
                  <a:gd name="T12" fmla="*/ 67 w 115"/>
                  <a:gd name="T13" fmla="*/ 11 h 263"/>
                  <a:gd name="T14" fmla="*/ 63 w 115"/>
                  <a:gd name="T15" fmla="*/ 55 h 263"/>
                  <a:gd name="T16" fmla="*/ 112 w 115"/>
                  <a:gd name="T17" fmla="*/ 4 h 263"/>
                  <a:gd name="T18" fmla="*/ 115 w 115"/>
                  <a:gd name="T19" fmla="*/ 29 h 263"/>
                  <a:gd name="T20" fmla="*/ 82 w 115"/>
                  <a:gd name="T21" fmla="*/ 77 h 263"/>
                  <a:gd name="T22" fmla="*/ 74 w 115"/>
                  <a:gd name="T23" fmla="*/ 216 h 263"/>
                  <a:gd name="T24" fmla="*/ 97 w 115"/>
                  <a:gd name="T25" fmla="*/ 263 h 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5"/>
                  <a:gd name="T40" fmla="*/ 0 h 263"/>
                  <a:gd name="T41" fmla="*/ 115 w 115"/>
                  <a:gd name="T42" fmla="*/ 263 h 2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5" h="263">
                    <a:moveTo>
                      <a:pt x="9" y="263"/>
                    </a:moveTo>
                    <a:lnTo>
                      <a:pt x="41" y="201"/>
                    </a:lnTo>
                    <a:lnTo>
                      <a:pt x="45" y="62"/>
                    </a:lnTo>
                    <a:lnTo>
                      <a:pt x="0" y="11"/>
                    </a:lnTo>
                    <a:lnTo>
                      <a:pt x="18" y="0"/>
                    </a:lnTo>
                    <a:lnTo>
                      <a:pt x="48" y="48"/>
                    </a:lnTo>
                    <a:lnTo>
                      <a:pt x="67" y="11"/>
                    </a:lnTo>
                    <a:lnTo>
                      <a:pt x="63" y="55"/>
                    </a:lnTo>
                    <a:lnTo>
                      <a:pt x="112" y="4"/>
                    </a:lnTo>
                    <a:lnTo>
                      <a:pt x="115" y="29"/>
                    </a:lnTo>
                    <a:lnTo>
                      <a:pt x="82" y="77"/>
                    </a:lnTo>
                    <a:lnTo>
                      <a:pt x="74" y="216"/>
                    </a:lnTo>
                    <a:lnTo>
                      <a:pt x="97" y="26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2362200" y="2476500"/>
              <a:ext cx="603250" cy="735013"/>
              <a:chOff x="1110" y="1687"/>
              <a:chExt cx="380" cy="463"/>
            </a:xfrm>
          </p:grpSpPr>
          <p:sp>
            <p:nvSpPr>
              <p:cNvPr id="32824" name="Freeform 56" descr="Large confetti"/>
              <p:cNvSpPr>
                <a:spLocks/>
              </p:cNvSpPr>
              <p:nvPr/>
            </p:nvSpPr>
            <p:spPr bwMode="auto">
              <a:xfrm>
                <a:off x="1110" y="1687"/>
                <a:ext cx="380" cy="326"/>
              </a:xfrm>
              <a:custGeom>
                <a:avLst/>
                <a:gdLst>
                  <a:gd name="T0" fmla="*/ 1 w 765"/>
                  <a:gd name="T1" fmla="*/ 2 h 668"/>
                  <a:gd name="T2" fmla="*/ 0 w 765"/>
                  <a:gd name="T3" fmla="*/ 2 h 668"/>
                  <a:gd name="T4" fmla="*/ 0 w 765"/>
                  <a:gd name="T5" fmla="*/ 1 h 668"/>
                  <a:gd name="T6" fmla="*/ 0 w 765"/>
                  <a:gd name="T7" fmla="*/ 1 h 668"/>
                  <a:gd name="T8" fmla="*/ 0 w 765"/>
                  <a:gd name="T9" fmla="*/ 0 h 668"/>
                  <a:gd name="T10" fmla="*/ 0 w 765"/>
                  <a:gd name="T11" fmla="*/ 0 h 668"/>
                  <a:gd name="T12" fmla="*/ 1 w 765"/>
                  <a:gd name="T13" fmla="*/ 0 h 668"/>
                  <a:gd name="T14" fmla="*/ 1 w 765"/>
                  <a:gd name="T15" fmla="*/ 0 h 668"/>
                  <a:gd name="T16" fmla="*/ 1 w 765"/>
                  <a:gd name="T17" fmla="*/ 0 h 668"/>
                  <a:gd name="T18" fmla="*/ 1 w 765"/>
                  <a:gd name="T19" fmla="*/ 0 h 668"/>
                  <a:gd name="T20" fmla="*/ 2 w 765"/>
                  <a:gd name="T21" fmla="*/ 0 h 668"/>
                  <a:gd name="T22" fmla="*/ 2 w 765"/>
                  <a:gd name="T23" fmla="*/ 0 h 668"/>
                  <a:gd name="T24" fmla="*/ 2 w 765"/>
                  <a:gd name="T25" fmla="*/ 0 h 668"/>
                  <a:gd name="T26" fmla="*/ 2 w 765"/>
                  <a:gd name="T27" fmla="*/ 1 h 668"/>
                  <a:gd name="T28" fmla="*/ 2 w 765"/>
                  <a:gd name="T29" fmla="*/ 1 h 668"/>
                  <a:gd name="T30" fmla="*/ 2 w 765"/>
                  <a:gd name="T31" fmla="*/ 1 h 668"/>
                  <a:gd name="T32" fmla="*/ 2 w 765"/>
                  <a:gd name="T33" fmla="*/ 2 h 668"/>
                  <a:gd name="T34" fmla="*/ 2 w 765"/>
                  <a:gd name="T35" fmla="*/ 2 h 668"/>
                  <a:gd name="T36" fmla="*/ 1 w 765"/>
                  <a:gd name="T37" fmla="*/ 2 h 6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5"/>
                  <a:gd name="T58" fmla="*/ 0 h 668"/>
                  <a:gd name="T59" fmla="*/ 765 w 765"/>
                  <a:gd name="T60" fmla="*/ 668 h 6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5" h="668">
                    <a:moveTo>
                      <a:pt x="382" y="660"/>
                    </a:moveTo>
                    <a:lnTo>
                      <a:pt x="180" y="630"/>
                    </a:lnTo>
                    <a:lnTo>
                      <a:pt x="45" y="533"/>
                    </a:lnTo>
                    <a:lnTo>
                      <a:pt x="0" y="375"/>
                    </a:lnTo>
                    <a:lnTo>
                      <a:pt x="60" y="225"/>
                    </a:lnTo>
                    <a:lnTo>
                      <a:pt x="210" y="135"/>
                    </a:lnTo>
                    <a:lnTo>
                      <a:pt x="300" y="143"/>
                    </a:lnTo>
                    <a:lnTo>
                      <a:pt x="337" y="225"/>
                    </a:lnTo>
                    <a:lnTo>
                      <a:pt x="352" y="83"/>
                    </a:lnTo>
                    <a:lnTo>
                      <a:pt x="510" y="0"/>
                    </a:lnTo>
                    <a:lnTo>
                      <a:pt x="630" y="60"/>
                    </a:lnTo>
                    <a:lnTo>
                      <a:pt x="660" y="203"/>
                    </a:lnTo>
                    <a:lnTo>
                      <a:pt x="742" y="218"/>
                    </a:lnTo>
                    <a:lnTo>
                      <a:pt x="750" y="390"/>
                    </a:lnTo>
                    <a:lnTo>
                      <a:pt x="712" y="435"/>
                    </a:lnTo>
                    <a:lnTo>
                      <a:pt x="765" y="525"/>
                    </a:lnTo>
                    <a:lnTo>
                      <a:pt x="682" y="615"/>
                    </a:lnTo>
                    <a:lnTo>
                      <a:pt x="547" y="668"/>
                    </a:lnTo>
                    <a:lnTo>
                      <a:pt x="457" y="630"/>
                    </a:lnTo>
                  </a:path>
                </a:pathLst>
              </a:custGeom>
              <a:pattFill prst="lgConfetti">
                <a:fgClr>
                  <a:srgbClr val="808000"/>
                </a:fgClr>
                <a:bgClr>
                  <a:srgbClr val="00CC00"/>
                </a:bgClr>
              </a:pattFill>
              <a:ln w="1905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5" name="Freeform 57"/>
              <p:cNvSpPr>
                <a:spLocks/>
              </p:cNvSpPr>
              <p:nvPr/>
            </p:nvSpPr>
            <p:spPr bwMode="auto">
              <a:xfrm>
                <a:off x="1251" y="1887"/>
                <a:ext cx="115" cy="263"/>
              </a:xfrm>
              <a:custGeom>
                <a:avLst/>
                <a:gdLst>
                  <a:gd name="T0" fmla="*/ 9 w 115"/>
                  <a:gd name="T1" fmla="*/ 263 h 263"/>
                  <a:gd name="T2" fmla="*/ 41 w 115"/>
                  <a:gd name="T3" fmla="*/ 201 h 263"/>
                  <a:gd name="T4" fmla="*/ 45 w 115"/>
                  <a:gd name="T5" fmla="*/ 62 h 263"/>
                  <a:gd name="T6" fmla="*/ 0 w 115"/>
                  <a:gd name="T7" fmla="*/ 11 h 263"/>
                  <a:gd name="T8" fmla="*/ 18 w 115"/>
                  <a:gd name="T9" fmla="*/ 0 h 263"/>
                  <a:gd name="T10" fmla="*/ 48 w 115"/>
                  <a:gd name="T11" fmla="*/ 48 h 263"/>
                  <a:gd name="T12" fmla="*/ 67 w 115"/>
                  <a:gd name="T13" fmla="*/ 11 h 263"/>
                  <a:gd name="T14" fmla="*/ 63 w 115"/>
                  <a:gd name="T15" fmla="*/ 55 h 263"/>
                  <a:gd name="T16" fmla="*/ 112 w 115"/>
                  <a:gd name="T17" fmla="*/ 4 h 263"/>
                  <a:gd name="T18" fmla="*/ 115 w 115"/>
                  <a:gd name="T19" fmla="*/ 29 h 263"/>
                  <a:gd name="T20" fmla="*/ 82 w 115"/>
                  <a:gd name="T21" fmla="*/ 77 h 263"/>
                  <a:gd name="T22" fmla="*/ 74 w 115"/>
                  <a:gd name="T23" fmla="*/ 216 h 263"/>
                  <a:gd name="T24" fmla="*/ 97 w 115"/>
                  <a:gd name="T25" fmla="*/ 263 h 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5"/>
                  <a:gd name="T40" fmla="*/ 0 h 263"/>
                  <a:gd name="T41" fmla="*/ 115 w 115"/>
                  <a:gd name="T42" fmla="*/ 263 h 2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5" h="263">
                    <a:moveTo>
                      <a:pt x="9" y="263"/>
                    </a:moveTo>
                    <a:lnTo>
                      <a:pt x="41" y="201"/>
                    </a:lnTo>
                    <a:lnTo>
                      <a:pt x="45" y="62"/>
                    </a:lnTo>
                    <a:lnTo>
                      <a:pt x="0" y="11"/>
                    </a:lnTo>
                    <a:lnTo>
                      <a:pt x="18" y="0"/>
                    </a:lnTo>
                    <a:lnTo>
                      <a:pt x="48" y="48"/>
                    </a:lnTo>
                    <a:lnTo>
                      <a:pt x="67" y="11"/>
                    </a:lnTo>
                    <a:lnTo>
                      <a:pt x="63" y="55"/>
                    </a:lnTo>
                    <a:lnTo>
                      <a:pt x="112" y="4"/>
                    </a:lnTo>
                    <a:lnTo>
                      <a:pt x="115" y="29"/>
                    </a:lnTo>
                    <a:lnTo>
                      <a:pt x="82" y="77"/>
                    </a:lnTo>
                    <a:lnTo>
                      <a:pt x="74" y="216"/>
                    </a:lnTo>
                    <a:lnTo>
                      <a:pt x="97" y="26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72"/>
            <p:cNvGrpSpPr>
              <a:grpSpLocks/>
            </p:cNvGrpSpPr>
            <p:nvPr/>
          </p:nvGrpSpPr>
          <p:grpSpPr bwMode="auto">
            <a:xfrm>
              <a:off x="1660525" y="2532063"/>
              <a:ext cx="3956050" cy="1346200"/>
              <a:chOff x="1064" y="1732"/>
              <a:chExt cx="2492" cy="848"/>
            </a:xfrm>
          </p:grpSpPr>
          <p:sp>
            <p:nvSpPr>
              <p:cNvPr id="32820" name="Freeform 73"/>
              <p:cNvSpPr>
                <a:spLocks/>
              </p:cNvSpPr>
              <p:nvPr/>
            </p:nvSpPr>
            <p:spPr bwMode="auto">
              <a:xfrm>
                <a:off x="2832" y="2076"/>
                <a:ext cx="724" cy="440"/>
              </a:xfrm>
              <a:custGeom>
                <a:avLst/>
                <a:gdLst>
                  <a:gd name="T0" fmla="*/ 0 w 724"/>
                  <a:gd name="T1" fmla="*/ 80 h 440"/>
                  <a:gd name="T2" fmla="*/ 68 w 724"/>
                  <a:gd name="T3" fmla="*/ 116 h 440"/>
                  <a:gd name="T4" fmla="*/ 108 w 724"/>
                  <a:gd name="T5" fmla="*/ 32 h 440"/>
                  <a:gd name="T6" fmla="*/ 156 w 724"/>
                  <a:gd name="T7" fmla="*/ 0 h 440"/>
                  <a:gd name="T8" fmla="*/ 196 w 724"/>
                  <a:gd name="T9" fmla="*/ 56 h 440"/>
                  <a:gd name="T10" fmla="*/ 228 w 724"/>
                  <a:gd name="T11" fmla="*/ 100 h 440"/>
                  <a:gd name="T12" fmla="*/ 236 w 724"/>
                  <a:gd name="T13" fmla="*/ 232 h 440"/>
                  <a:gd name="T14" fmla="*/ 316 w 724"/>
                  <a:gd name="T15" fmla="*/ 184 h 440"/>
                  <a:gd name="T16" fmla="*/ 356 w 724"/>
                  <a:gd name="T17" fmla="*/ 124 h 440"/>
                  <a:gd name="T18" fmla="*/ 388 w 724"/>
                  <a:gd name="T19" fmla="*/ 184 h 440"/>
                  <a:gd name="T20" fmla="*/ 428 w 724"/>
                  <a:gd name="T21" fmla="*/ 188 h 440"/>
                  <a:gd name="T22" fmla="*/ 464 w 724"/>
                  <a:gd name="T23" fmla="*/ 248 h 440"/>
                  <a:gd name="T24" fmla="*/ 440 w 724"/>
                  <a:gd name="T25" fmla="*/ 340 h 440"/>
                  <a:gd name="T26" fmla="*/ 500 w 724"/>
                  <a:gd name="T27" fmla="*/ 360 h 440"/>
                  <a:gd name="T28" fmla="*/ 560 w 724"/>
                  <a:gd name="T29" fmla="*/ 352 h 440"/>
                  <a:gd name="T30" fmla="*/ 596 w 724"/>
                  <a:gd name="T31" fmla="*/ 312 h 440"/>
                  <a:gd name="T32" fmla="*/ 684 w 724"/>
                  <a:gd name="T33" fmla="*/ 308 h 440"/>
                  <a:gd name="T34" fmla="*/ 708 w 724"/>
                  <a:gd name="T35" fmla="*/ 340 h 440"/>
                  <a:gd name="T36" fmla="*/ 724 w 724"/>
                  <a:gd name="T37" fmla="*/ 416 h 440"/>
                  <a:gd name="T38" fmla="*/ 724 w 724"/>
                  <a:gd name="T39" fmla="*/ 440 h 4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4"/>
                  <a:gd name="T61" fmla="*/ 0 h 440"/>
                  <a:gd name="T62" fmla="*/ 724 w 724"/>
                  <a:gd name="T63" fmla="*/ 440 h 4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4" h="440">
                    <a:moveTo>
                      <a:pt x="0" y="80"/>
                    </a:moveTo>
                    <a:lnTo>
                      <a:pt x="68" y="116"/>
                    </a:lnTo>
                    <a:lnTo>
                      <a:pt x="108" y="32"/>
                    </a:lnTo>
                    <a:lnTo>
                      <a:pt x="156" y="0"/>
                    </a:lnTo>
                    <a:lnTo>
                      <a:pt x="196" y="56"/>
                    </a:lnTo>
                    <a:lnTo>
                      <a:pt x="228" y="100"/>
                    </a:lnTo>
                    <a:lnTo>
                      <a:pt x="236" y="232"/>
                    </a:lnTo>
                    <a:lnTo>
                      <a:pt x="316" y="184"/>
                    </a:lnTo>
                    <a:lnTo>
                      <a:pt x="356" y="124"/>
                    </a:lnTo>
                    <a:lnTo>
                      <a:pt x="388" y="184"/>
                    </a:lnTo>
                    <a:lnTo>
                      <a:pt x="428" y="188"/>
                    </a:lnTo>
                    <a:lnTo>
                      <a:pt x="464" y="248"/>
                    </a:lnTo>
                    <a:lnTo>
                      <a:pt x="440" y="340"/>
                    </a:lnTo>
                    <a:lnTo>
                      <a:pt x="500" y="360"/>
                    </a:lnTo>
                    <a:lnTo>
                      <a:pt x="560" y="352"/>
                    </a:lnTo>
                    <a:lnTo>
                      <a:pt x="596" y="312"/>
                    </a:lnTo>
                    <a:lnTo>
                      <a:pt x="684" y="308"/>
                    </a:lnTo>
                    <a:lnTo>
                      <a:pt x="708" y="340"/>
                    </a:lnTo>
                    <a:lnTo>
                      <a:pt x="724" y="416"/>
                    </a:lnTo>
                    <a:lnTo>
                      <a:pt x="724" y="440"/>
                    </a:lnTo>
                  </a:path>
                </a:pathLst>
              </a:custGeom>
              <a:noFill/>
              <a:ln w="38100">
                <a:solidFill>
                  <a:srgbClr val="00CC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1" name="Freeform 74"/>
              <p:cNvSpPr>
                <a:spLocks/>
              </p:cNvSpPr>
              <p:nvPr/>
            </p:nvSpPr>
            <p:spPr bwMode="auto">
              <a:xfrm>
                <a:off x="2808" y="2140"/>
                <a:ext cx="728" cy="440"/>
              </a:xfrm>
              <a:custGeom>
                <a:avLst/>
                <a:gdLst>
                  <a:gd name="T0" fmla="*/ 4 w 728"/>
                  <a:gd name="T1" fmla="*/ 80 h 440"/>
                  <a:gd name="T2" fmla="*/ 0 w 728"/>
                  <a:gd name="T3" fmla="*/ 56 h 440"/>
                  <a:gd name="T4" fmla="*/ 72 w 728"/>
                  <a:gd name="T5" fmla="*/ 116 h 440"/>
                  <a:gd name="T6" fmla="*/ 108 w 728"/>
                  <a:gd name="T7" fmla="*/ 60 h 440"/>
                  <a:gd name="T8" fmla="*/ 200 w 728"/>
                  <a:gd name="T9" fmla="*/ 0 h 440"/>
                  <a:gd name="T10" fmla="*/ 196 w 728"/>
                  <a:gd name="T11" fmla="*/ 80 h 440"/>
                  <a:gd name="T12" fmla="*/ 232 w 728"/>
                  <a:gd name="T13" fmla="*/ 100 h 440"/>
                  <a:gd name="T14" fmla="*/ 240 w 728"/>
                  <a:gd name="T15" fmla="*/ 192 h 440"/>
                  <a:gd name="T16" fmla="*/ 320 w 728"/>
                  <a:gd name="T17" fmla="*/ 184 h 440"/>
                  <a:gd name="T18" fmla="*/ 360 w 728"/>
                  <a:gd name="T19" fmla="*/ 124 h 440"/>
                  <a:gd name="T20" fmla="*/ 400 w 728"/>
                  <a:gd name="T21" fmla="*/ 152 h 440"/>
                  <a:gd name="T22" fmla="*/ 460 w 728"/>
                  <a:gd name="T23" fmla="*/ 184 h 440"/>
                  <a:gd name="T24" fmla="*/ 436 w 728"/>
                  <a:gd name="T25" fmla="*/ 236 h 440"/>
                  <a:gd name="T26" fmla="*/ 444 w 728"/>
                  <a:gd name="T27" fmla="*/ 340 h 440"/>
                  <a:gd name="T28" fmla="*/ 508 w 728"/>
                  <a:gd name="T29" fmla="*/ 320 h 440"/>
                  <a:gd name="T30" fmla="*/ 564 w 728"/>
                  <a:gd name="T31" fmla="*/ 352 h 440"/>
                  <a:gd name="T32" fmla="*/ 640 w 728"/>
                  <a:gd name="T33" fmla="*/ 292 h 440"/>
                  <a:gd name="T34" fmla="*/ 664 w 728"/>
                  <a:gd name="T35" fmla="*/ 340 h 440"/>
                  <a:gd name="T36" fmla="*/ 700 w 728"/>
                  <a:gd name="T37" fmla="*/ 284 h 440"/>
                  <a:gd name="T38" fmla="*/ 728 w 728"/>
                  <a:gd name="T39" fmla="*/ 416 h 440"/>
                  <a:gd name="T40" fmla="*/ 728 w 728"/>
                  <a:gd name="T41" fmla="*/ 440 h 4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28"/>
                  <a:gd name="T64" fmla="*/ 0 h 440"/>
                  <a:gd name="T65" fmla="*/ 728 w 728"/>
                  <a:gd name="T66" fmla="*/ 440 h 4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28" h="440">
                    <a:moveTo>
                      <a:pt x="4" y="80"/>
                    </a:moveTo>
                    <a:lnTo>
                      <a:pt x="0" y="56"/>
                    </a:lnTo>
                    <a:lnTo>
                      <a:pt x="72" y="116"/>
                    </a:lnTo>
                    <a:lnTo>
                      <a:pt x="108" y="60"/>
                    </a:lnTo>
                    <a:lnTo>
                      <a:pt x="200" y="0"/>
                    </a:lnTo>
                    <a:lnTo>
                      <a:pt x="196" y="80"/>
                    </a:lnTo>
                    <a:lnTo>
                      <a:pt x="232" y="100"/>
                    </a:lnTo>
                    <a:lnTo>
                      <a:pt x="240" y="192"/>
                    </a:lnTo>
                    <a:lnTo>
                      <a:pt x="320" y="184"/>
                    </a:lnTo>
                    <a:lnTo>
                      <a:pt x="360" y="124"/>
                    </a:lnTo>
                    <a:lnTo>
                      <a:pt x="400" y="152"/>
                    </a:lnTo>
                    <a:lnTo>
                      <a:pt x="460" y="184"/>
                    </a:lnTo>
                    <a:lnTo>
                      <a:pt x="436" y="236"/>
                    </a:lnTo>
                    <a:lnTo>
                      <a:pt x="444" y="340"/>
                    </a:lnTo>
                    <a:lnTo>
                      <a:pt x="508" y="320"/>
                    </a:lnTo>
                    <a:lnTo>
                      <a:pt x="564" y="352"/>
                    </a:lnTo>
                    <a:lnTo>
                      <a:pt x="640" y="292"/>
                    </a:lnTo>
                    <a:lnTo>
                      <a:pt x="664" y="340"/>
                    </a:lnTo>
                    <a:lnTo>
                      <a:pt x="700" y="284"/>
                    </a:lnTo>
                    <a:lnTo>
                      <a:pt x="728" y="416"/>
                    </a:lnTo>
                    <a:lnTo>
                      <a:pt x="728" y="440"/>
                    </a:lnTo>
                  </a:path>
                </a:pathLst>
              </a:custGeom>
              <a:noFill/>
              <a:ln w="38100">
                <a:solidFill>
                  <a:srgbClr val="00CC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2" name="Freeform 75"/>
              <p:cNvSpPr>
                <a:spLocks/>
              </p:cNvSpPr>
              <p:nvPr/>
            </p:nvSpPr>
            <p:spPr bwMode="auto">
              <a:xfrm>
                <a:off x="2408" y="1936"/>
                <a:ext cx="272" cy="204"/>
              </a:xfrm>
              <a:custGeom>
                <a:avLst/>
                <a:gdLst>
                  <a:gd name="T0" fmla="*/ 0 w 272"/>
                  <a:gd name="T1" fmla="*/ 144 h 204"/>
                  <a:gd name="T2" fmla="*/ 8 w 272"/>
                  <a:gd name="T3" fmla="*/ 64 h 204"/>
                  <a:gd name="T4" fmla="*/ 48 w 272"/>
                  <a:gd name="T5" fmla="*/ 44 h 204"/>
                  <a:gd name="T6" fmla="*/ 108 w 272"/>
                  <a:gd name="T7" fmla="*/ 88 h 204"/>
                  <a:gd name="T8" fmla="*/ 168 w 272"/>
                  <a:gd name="T9" fmla="*/ 0 h 204"/>
                  <a:gd name="T10" fmla="*/ 212 w 272"/>
                  <a:gd name="T11" fmla="*/ 0 h 204"/>
                  <a:gd name="T12" fmla="*/ 228 w 272"/>
                  <a:gd name="T13" fmla="*/ 48 h 204"/>
                  <a:gd name="T14" fmla="*/ 252 w 272"/>
                  <a:gd name="T15" fmla="*/ 204 h 204"/>
                  <a:gd name="T16" fmla="*/ 256 w 272"/>
                  <a:gd name="T17" fmla="*/ 132 h 204"/>
                  <a:gd name="T18" fmla="*/ 272 w 272"/>
                  <a:gd name="T19" fmla="*/ 76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2"/>
                  <a:gd name="T31" fmla="*/ 0 h 204"/>
                  <a:gd name="T32" fmla="*/ 272 w 272"/>
                  <a:gd name="T33" fmla="*/ 204 h 2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2" h="204">
                    <a:moveTo>
                      <a:pt x="0" y="144"/>
                    </a:moveTo>
                    <a:lnTo>
                      <a:pt x="8" y="64"/>
                    </a:lnTo>
                    <a:lnTo>
                      <a:pt x="48" y="44"/>
                    </a:lnTo>
                    <a:lnTo>
                      <a:pt x="108" y="88"/>
                    </a:lnTo>
                    <a:lnTo>
                      <a:pt x="168" y="0"/>
                    </a:lnTo>
                    <a:lnTo>
                      <a:pt x="212" y="0"/>
                    </a:lnTo>
                    <a:lnTo>
                      <a:pt x="228" y="48"/>
                    </a:lnTo>
                    <a:lnTo>
                      <a:pt x="252" y="204"/>
                    </a:lnTo>
                    <a:lnTo>
                      <a:pt x="256" y="132"/>
                    </a:lnTo>
                    <a:lnTo>
                      <a:pt x="272" y="76"/>
                    </a:lnTo>
                  </a:path>
                </a:pathLst>
              </a:custGeom>
              <a:noFill/>
              <a:ln w="38100">
                <a:solidFill>
                  <a:srgbClr val="00CC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3" name="Freeform 76"/>
              <p:cNvSpPr>
                <a:spLocks/>
              </p:cNvSpPr>
              <p:nvPr/>
            </p:nvSpPr>
            <p:spPr bwMode="auto">
              <a:xfrm>
                <a:off x="1064" y="1732"/>
                <a:ext cx="780" cy="248"/>
              </a:xfrm>
              <a:custGeom>
                <a:avLst/>
                <a:gdLst>
                  <a:gd name="T0" fmla="*/ 28 w 780"/>
                  <a:gd name="T1" fmla="*/ 192 h 248"/>
                  <a:gd name="T2" fmla="*/ 0 w 780"/>
                  <a:gd name="T3" fmla="*/ 100 h 248"/>
                  <a:gd name="T4" fmla="*/ 60 w 780"/>
                  <a:gd name="T5" fmla="*/ 76 h 248"/>
                  <a:gd name="T6" fmla="*/ 112 w 780"/>
                  <a:gd name="T7" fmla="*/ 96 h 248"/>
                  <a:gd name="T8" fmla="*/ 128 w 780"/>
                  <a:gd name="T9" fmla="*/ 24 h 248"/>
                  <a:gd name="T10" fmla="*/ 176 w 780"/>
                  <a:gd name="T11" fmla="*/ 8 h 248"/>
                  <a:gd name="T12" fmla="*/ 176 w 780"/>
                  <a:gd name="T13" fmla="*/ 76 h 248"/>
                  <a:gd name="T14" fmla="*/ 208 w 780"/>
                  <a:gd name="T15" fmla="*/ 92 h 248"/>
                  <a:gd name="T16" fmla="*/ 264 w 780"/>
                  <a:gd name="T17" fmla="*/ 76 h 248"/>
                  <a:gd name="T18" fmla="*/ 312 w 780"/>
                  <a:gd name="T19" fmla="*/ 0 h 248"/>
                  <a:gd name="T20" fmla="*/ 348 w 780"/>
                  <a:gd name="T21" fmla="*/ 0 h 248"/>
                  <a:gd name="T22" fmla="*/ 232 w 780"/>
                  <a:gd name="T23" fmla="*/ 140 h 248"/>
                  <a:gd name="T24" fmla="*/ 288 w 780"/>
                  <a:gd name="T25" fmla="*/ 196 h 248"/>
                  <a:gd name="T26" fmla="*/ 348 w 780"/>
                  <a:gd name="T27" fmla="*/ 88 h 248"/>
                  <a:gd name="T28" fmla="*/ 396 w 780"/>
                  <a:gd name="T29" fmla="*/ 96 h 248"/>
                  <a:gd name="T30" fmla="*/ 488 w 780"/>
                  <a:gd name="T31" fmla="*/ 36 h 248"/>
                  <a:gd name="T32" fmla="*/ 552 w 780"/>
                  <a:gd name="T33" fmla="*/ 4 h 248"/>
                  <a:gd name="T34" fmla="*/ 440 w 780"/>
                  <a:gd name="T35" fmla="*/ 96 h 248"/>
                  <a:gd name="T36" fmla="*/ 464 w 780"/>
                  <a:gd name="T37" fmla="*/ 184 h 248"/>
                  <a:gd name="T38" fmla="*/ 540 w 780"/>
                  <a:gd name="T39" fmla="*/ 248 h 248"/>
                  <a:gd name="T40" fmla="*/ 524 w 780"/>
                  <a:gd name="T41" fmla="*/ 176 h 248"/>
                  <a:gd name="T42" fmla="*/ 532 w 780"/>
                  <a:gd name="T43" fmla="*/ 104 h 248"/>
                  <a:gd name="T44" fmla="*/ 624 w 780"/>
                  <a:gd name="T45" fmla="*/ 100 h 248"/>
                  <a:gd name="T46" fmla="*/ 668 w 780"/>
                  <a:gd name="T47" fmla="*/ 76 h 248"/>
                  <a:gd name="T48" fmla="*/ 708 w 780"/>
                  <a:gd name="T49" fmla="*/ 8 h 248"/>
                  <a:gd name="T50" fmla="*/ 780 w 780"/>
                  <a:gd name="T51" fmla="*/ 120 h 248"/>
                  <a:gd name="T52" fmla="*/ 764 w 780"/>
                  <a:gd name="T53" fmla="*/ 220 h 24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80"/>
                  <a:gd name="T82" fmla="*/ 0 h 248"/>
                  <a:gd name="T83" fmla="*/ 780 w 780"/>
                  <a:gd name="T84" fmla="*/ 248 h 24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80" h="248">
                    <a:moveTo>
                      <a:pt x="28" y="192"/>
                    </a:moveTo>
                    <a:lnTo>
                      <a:pt x="0" y="100"/>
                    </a:lnTo>
                    <a:lnTo>
                      <a:pt x="60" y="76"/>
                    </a:lnTo>
                    <a:lnTo>
                      <a:pt x="112" y="96"/>
                    </a:lnTo>
                    <a:lnTo>
                      <a:pt x="128" y="24"/>
                    </a:lnTo>
                    <a:lnTo>
                      <a:pt x="176" y="8"/>
                    </a:lnTo>
                    <a:lnTo>
                      <a:pt x="176" y="76"/>
                    </a:lnTo>
                    <a:lnTo>
                      <a:pt x="208" y="92"/>
                    </a:lnTo>
                    <a:lnTo>
                      <a:pt x="264" y="76"/>
                    </a:lnTo>
                    <a:lnTo>
                      <a:pt x="312" y="0"/>
                    </a:lnTo>
                    <a:lnTo>
                      <a:pt x="348" y="0"/>
                    </a:lnTo>
                    <a:lnTo>
                      <a:pt x="232" y="140"/>
                    </a:lnTo>
                    <a:lnTo>
                      <a:pt x="288" y="196"/>
                    </a:lnTo>
                    <a:lnTo>
                      <a:pt x="348" y="88"/>
                    </a:lnTo>
                    <a:lnTo>
                      <a:pt x="396" y="96"/>
                    </a:lnTo>
                    <a:lnTo>
                      <a:pt x="488" y="36"/>
                    </a:lnTo>
                    <a:lnTo>
                      <a:pt x="552" y="4"/>
                    </a:lnTo>
                    <a:lnTo>
                      <a:pt x="440" y="96"/>
                    </a:lnTo>
                    <a:lnTo>
                      <a:pt x="464" y="184"/>
                    </a:lnTo>
                    <a:lnTo>
                      <a:pt x="540" y="248"/>
                    </a:lnTo>
                    <a:lnTo>
                      <a:pt x="524" y="176"/>
                    </a:lnTo>
                    <a:lnTo>
                      <a:pt x="532" y="104"/>
                    </a:lnTo>
                    <a:lnTo>
                      <a:pt x="624" y="100"/>
                    </a:lnTo>
                    <a:lnTo>
                      <a:pt x="668" y="76"/>
                    </a:lnTo>
                    <a:lnTo>
                      <a:pt x="708" y="8"/>
                    </a:lnTo>
                    <a:lnTo>
                      <a:pt x="780" y="120"/>
                    </a:lnTo>
                    <a:lnTo>
                      <a:pt x="764" y="220"/>
                    </a:lnTo>
                  </a:path>
                </a:pathLst>
              </a:custGeom>
              <a:noFill/>
              <a:ln w="38100">
                <a:solidFill>
                  <a:srgbClr val="00CC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95" name="Freeform 94"/>
            <p:cNvSpPr>
              <a:spLocks/>
            </p:cNvSpPr>
            <p:nvPr/>
          </p:nvSpPr>
          <p:spPr bwMode="auto">
            <a:xfrm>
              <a:off x="4819650" y="3990975"/>
              <a:ext cx="2582863" cy="619125"/>
            </a:xfrm>
            <a:custGeom>
              <a:avLst/>
              <a:gdLst>
                <a:gd name="T0" fmla="*/ 0 w 1627"/>
                <a:gd name="T1" fmla="*/ 0 h 390"/>
                <a:gd name="T2" fmla="*/ 2147483647 w 1627"/>
                <a:gd name="T3" fmla="*/ 2147483647 h 390"/>
                <a:gd name="T4" fmla="*/ 2147483647 w 1627"/>
                <a:gd name="T5" fmla="*/ 2147483647 h 390"/>
                <a:gd name="T6" fmla="*/ 2147483647 w 1627"/>
                <a:gd name="T7" fmla="*/ 2147483647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27"/>
                <a:gd name="T13" fmla="*/ 0 h 390"/>
                <a:gd name="T14" fmla="*/ 1627 w 1627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7" h="390">
                  <a:moveTo>
                    <a:pt x="0" y="0"/>
                  </a:moveTo>
                  <a:lnTo>
                    <a:pt x="936" y="355"/>
                  </a:lnTo>
                  <a:lnTo>
                    <a:pt x="1243" y="381"/>
                  </a:lnTo>
                  <a:lnTo>
                    <a:pt x="1627" y="390"/>
                  </a:lnTo>
                </a:path>
              </a:pathLst>
            </a:custGeom>
            <a:noFill/>
            <a:ln w="38100">
              <a:solidFill>
                <a:srgbClr val="CCFF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97"/>
            <p:cNvSpPr>
              <a:spLocks/>
            </p:cNvSpPr>
            <p:nvPr/>
          </p:nvSpPr>
          <p:spPr bwMode="auto">
            <a:xfrm>
              <a:off x="3403600" y="3568700"/>
              <a:ext cx="95250" cy="882650"/>
            </a:xfrm>
            <a:custGeom>
              <a:avLst/>
              <a:gdLst>
                <a:gd name="T0" fmla="*/ 2147483647 w 60"/>
                <a:gd name="T1" fmla="*/ 0 h 556"/>
                <a:gd name="T2" fmla="*/ 2147483647 w 60"/>
                <a:gd name="T3" fmla="*/ 2147483647 h 556"/>
                <a:gd name="T4" fmla="*/ 2147483647 w 60"/>
                <a:gd name="T5" fmla="*/ 2147483647 h 556"/>
                <a:gd name="T6" fmla="*/ 2147483647 w 60"/>
                <a:gd name="T7" fmla="*/ 2147483647 h 556"/>
                <a:gd name="T8" fmla="*/ 2147483647 w 60"/>
                <a:gd name="T9" fmla="*/ 2147483647 h 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556"/>
                <a:gd name="T17" fmla="*/ 60 w 60"/>
                <a:gd name="T18" fmla="*/ 556 h 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556">
                  <a:moveTo>
                    <a:pt x="22" y="0"/>
                  </a:moveTo>
                  <a:cubicBezTo>
                    <a:pt x="28" y="34"/>
                    <a:pt x="60" y="158"/>
                    <a:pt x="58" y="210"/>
                  </a:cubicBezTo>
                  <a:cubicBezTo>
                    <a:pt x="51" y="259"/>
                    <a:pt x="15" y="254"/>
                    <a:pt x="10" y="312"/>
                  </a:cubicBezTo>
                  <a:cubicBezTo>
                    <a:pt x="0" y="346"/>
                    <a:pt x="16" y="370"/>
                    <a:pt x="19" y="411"/>
                  </a:cubicBezTo>
                  <a:cubicBezTo>
                    <a:pt x="22" y="452"/>
                    <a:pt x="28" y="526"/>
                    <a:pt x="30" y="556"/>
                  </a:cubicBezTo>
                </a:path>
              </a:pathLst>
            </a:custGeom>
            <a:noFill/>
            <a:ln w="38100">
              <a:solidFill>
                <a:srgbClr val="CCFF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Freeform 98"/>
            <p:cNvSpPr>
              <a:spLocks/>
            </p:cNvSpPr>
            <p:nvPr/>
          </p:nvSpPr>
          <p:spPr bwMode="auto">
            <a:xfrm>
              <a:off x="4457700" y="3916363"/>
              <a:ext cx="104775" cy="547687"/>
            </a:xfrm>
            <a:custGeom>
              <a:avLst/>
              <a:gdLst>
                <a:gd name="T0" fmla="*/ 2147483647 w 22"/>
                <a:gd name="T1" fmla="*/ 0 h 345"/>
                <a:gd name="T2" fmla="*/ 2147483647 w 22"/>
                <a:gd name="T3" fmla="*/ 2147483647 h 345"/>
                <a:gd name="T4" fmla="*/ 0 w 22"/>
                <a:gd name="T5" fmla="*/ 2147483647 h 345"/>
                <a:gd name="T6" fmla="*/ 2147483647 w 22"/>
                <a:gd name="T7" fmla="*/ 2147483647 h 3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45"/>
                <a:gd name="T14" fmla="*/ 22 w 22"/>
                <a:gd name="T15" fmla="*/ 345 h 3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45">
                  <a:moveTo>
                    <a:pt x="9" y="0"/>
                  </a:moveTo>
                  <a:cubicBezTo>
                    <a:pt x="10" y="14"/>
                    <a:pt x="19" y="63"/>
                    <a:pt x="18" y="90"/>
                  </a:cubicBezTo>
                  <a:cubicBezTo>
                    <a:pt x="17" y="114"/>
                    <a:pt x="1" y="127"/>
                    <a:pt x="0" y="165"/>
                  </a:cubicBezTo>
                  <a:lnTo>
                    <a:pt x="22" y="345"/>
                  </a:lnTo>
                </a:path>
              </a:pathLst>
            </a:custGeom>
            <a:noFill/>
            <a:ln w="38100">
              <a:solidFill>
                <a:srgbClr val="CCFF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Rectangle 102"/>
            <p:cNvSpPr>
              <a:spLocks noChangeArrowheads="1"/>
            </p:cNvSpPr>
            <p:nvPr/>
          </p:nvSpPr>
          <p:spPr bwMode="auto">
            <a:xfrm>
              <a:off x="1495425" y="1851025"/>
              <a:ext cx="6937375" cy="4484688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123"/>
            <p:cNvSpPr>
              <a:spLocks/>
            </p:cNvSpPr>
            <p:nvPr/>
          </p:nvSpPr>
          <p:spPr bwMode="auto">
            <a:xfrm>
              <a:off x="7404100" y="4799013"/>
              <a:ext cx="495300" cy="47625"/>
            </a:xfrm>
            <a:custGeom>
              <a:avLst/>
              <a:gdLst>
                <a:gd name="T0" fmla="*/ 0 w 312"/>
                <a:gd name="T1" fmla="*/ 0 h 30"/>
                <a:gd name="T2" fmla="*/ 2147483647 w 312"/>
                <a:gd name="T3" fmla="*/ 2147483647 h 30"/>
                <a:gd name="T4" fmla="*/ 2147483647 w 312"/>
                <a:gd name="T5" fmla="*/ 2147483647 h 30"/>
                <a:gd name="T6" fmla="*/ 2147483647 w 312"/>
                <a:gd name="T7" fmla="*/ 2147483647 h 30"/>
                <a:gd name="T8" fmla="*/ 0 w 312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2"/>
                <a:gd name="T16" fmla="*/ 0 h 30"/>
                <a:gd name="T17" fmla="*/ 312 w 312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2" h="30">
                  <a:moveTo>
                    <a:pt x="0" y="0"/>
                  </a:moveTo>
                  <a:lnTo>
                    <a:pt x="312" y="2"/>
                  </a:lnTo>
                  <a:lnTo>
                    <a:pt x="300" y="30"/>
                  </a:lnTo>
                  <a:lnTo>
                    <a:pt x="1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124"/>
            <p:cNvSpPr>
              <a:spLocks/>
            </p:cNvSpPr>
            <p:nvPr/>
          </p:nvSpPr>
          <p:spPr bwMode="auto">
            <a:xfrm>
              <a:off x="7375525" y="4776788"/>
              <a:ext cx="530225" cy="73025"/>
            </a:xfrm>
            <a:custGeom>
              <a:avLst/>
              <a:gdLst>
                <a:gd name="T0" fmla="*/ 0 w 334"/>
                <a:gd name="T1" fmla="*/ 0 h 46"/>
                <a:gd name="T2" fmla="*/ 2147483647 w 334"/>
                <a:gd name="T3" fmla="*/ 0 h 46"/>
                <a:gd name="T4" fmla="*/ 2147483647 w 334"/>
                <a:gd name="T5" fmla="*/ 2147483647 h 46"/>
                <a:gd name="T6" fmla="*/ 2147483647 w 334"/>
                <a:gd name="T7" fmla="*/ 2147483647 h 46"/>
                <a:gd name="T8" fmla="*/ 0 w 33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4"/>
                <a:gd name="T16" fmla="*/ 0 h 46"/>
                <a:gd name="T17" fmla="*/ 334 w 3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4" h="46">
                  <a:moveTo>
                    <a:pt x="0" y="0"/>
                  </a:moveTo>
                  <a:lnTo>
                    <a:pt x="334" y="0"/>
                  </a:lnTo>
                  <a:lnTo>
                    <a:pt x="320" y="46"/>
                  </a:lnTo>
                  <a:lnTo>
                    <a:pt x="32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125"/>
            <p:cNvSpPr>
              <a:spLocks/>
            </p:cNvSpPr>
            <p:nvPr/>
          </p:nvSpPr>
          <p:spPr bwMode="auto">
            <a:xfrm>
              <a:off x="7343775" y="4732338"/>
              <a:ext cx="584200" cy="120650"/>
            </a:xfrm>
            <a:custGeom>
              <a:avLst/>
              <a:gdLst>
                <a:gd name="T0" fmla="*/ 0 w 368"/>
                <a:gd name="T1" fmla="*/ 0 h 76"/>
                <a:gd name="T2" fmla="*/ 2147483647 w 368"/>
                <a:gd name="T3" fmla="*/ 0 h 76"/>
                <a:gd name="T4" fmla="*/ 2147483647 w 368"/>
                <a:gd name="T5" fmla="*/ 2147483647 h 76"/>
                <a:gd name="T6" fmla="*/ 2147483647 w 368"/>
                <a:gd name="T7" fmla="*/ 2147483647 h 76"/>
                <a:gd name="T8" fmla="*/ 0 w 368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76"/>
                <a:gd name="T17" fmla="*/ 368 w 368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76">
                  <a:moveTo>
                    <a:pt x="0" y="0"/>
                  </a:moveTo>
                  <a:lnTo>
                    <a:pt x="368" y="0"/>
                  </a:lnTo>
                  <a:lnTo>
                    <a:pt x="340" y="76"/>
                  </a:lnTo>
                  <a:lnTo>
                    <a:pt x="52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Freeform 126"/>
            <p:cNvSpPr>
              <a:spLocks/>
            </p:cNvSpPr>
            <p:nvPr/>
          </p:nvSpPr>
          <p:spPr bwMode="auto">
            <a:xfrm>
              <a:off x="7305675" y="4687888"/>
              <a:ext cx="641350" cy="161925"/>
            </a:xfrm>
            <a:custGeom>
              <a:avLst/>
              <a:gdLst>
                <a:gd name="T0" fmla="*/ 0 w 404"/>
                <a:gd name="T1" fmla="*/ 0 h 102"/>
                <a:gd name="T2" fmla="*/ 2147483647 w 404"/>
                <a:gd name="T3" fmla="*/ 2147483647 h 102"/>
                <a:gd name="T4" fmla="*/ 2147483647 w 404"/>
                <a:gd name="T5" fmla="*/ 2147483647 h 102"/>
                <a:gd name="T6" fmla="*/ 2147483647 w 404"/>
                <a:gd name="T7" fmla="*/ 2147483647 h 102"/>
                <a:gd name="T8" fmla="*/ 0 w 404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4"/>
                <a:gd name="T16" fmla="*/ 0 h 102"/>
                <a:gd name="T17" fmla="*/ 404 w 404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4" h="102">
                  <a:moveTo>
                    <a:pt x="0" y="0"/>
                  </a:moveTo>
                  <a:lnTo>
                    <a:pt x="404" y="2"/>
                  </a:lnTo>
                  <a:lnTo>
                    <a:pt x="364" y="102"/>
                  </a:lnTo>
                  <a:lnTo>
                    <a:pt x="76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27"/>
            <p:cNvGrpSpPr>
              <a:grpSpLocks/>
            </p:cNvGrpSpPr>
            <p:nvPr/>
          </p:nvGrpSpPr>
          <p:grpSpPr bwMode="auto">
            <a:xfrm>
              <a:off x="1630363" y="4473575"/>
              <a:ext cx="6073775" cy="1631950"/>
              <a:chOff x="1045" y="2955"/>
              <a:chExt cx="3826" cy="1350"/>
            </a:xfrm>
          </p:grpSpPr>
          <p:sp>
            <p:nvSpPr>
              <p:cNvPr id="32816" name="Freeform 128"/>
              <p:cNvSpPr>
                <a:spLocks/>
              </p:cNvSpPr>
              <p:nvPr/>
            </p:nvSpPr>
            <p:spPr bwMode="auto">
              <a:xfrm>
                <a:off x="3376" y="3045"/>
                <a:ext cx="1320" cy="320"/>
              </a:xfrm>
              <a:custGeom>
                <a:avLst/>
                <a:gdLst>
                  <a:gd name="T0" fmla="*/ 0 w 2655"/>
                  <a:gd name="T1" fmla="*/ 0 h 655"/>
                  <a:gd name="T2" fmla="*/ 4 w 2655"/>
                  <a:gd name="T3" fmla="*/ 2 h 655"/>
                  <a:gd name="T4" fmla="*/ 8 w 2655"/>
                  <a:gd name="T5" fmla="*/ 1 h 655"/>
                  <a:gd name="T6" fmla="*/ 10 w 2655"/>
                  <a:gd name="T7" fmla="*/ 0 h 6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55"/>
                  <a:gd name="T13" fmla="*/ 0 h 655"/>
                  <a:gd name="T14" fmla="*/ 2655 w 2655"/>
                  <a:gd name="T15" fmla="*/ 655 h 6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55" h="655">
                    <a:moveTo>
                      <a:pt x="0" y="0"/>
                    </a:moveTo>
                    <a:cubicBezTo>
                      <a:pt x="360" y="256"/>
                      <a:pt x="752" y="515"/>
                      <a:pt x="1125" y="585"/>
                    </a:cubicBezTo>
                    <a:cubicBezTo>
                      <a:pt x="1498" y="655"/>
                      <a:pt x="1980" y="475"/>
                      <a:pt x="2235" y="420"/>
                    </a:cubicBezTo>
                    <a:cubicBezTo>
                      <a:pt x="2490" y="365"/>
                      <a:pt x="2568" y="289"/>
                      <a:pt x="2655" y="255"/>
                    </a:cubicBezTo>
                  </a:path>
                </a:pathLst>
              </a:custGeom>
              <a:noFill/>
              <a:ln w="25400">
                <a:solidFill>
                  <a:srgbClr val="CCFFFF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7" name="Freeform 129"/>
              <p:cNvSpPr>
                <a:spLocks/>
              </p:cNvSpPr>
              <p:nvPr/>
            </p:nvSpPr>
            <p:spPr bwMode="auto">
              <a:xfrm>
                <a:off x="2310" y="2972"/>
                <a:ext cx="2416" cy="733"/>
              </a:xfrm>
              <a:custGeom>
                <a:avLst/>
                <a:gdLst>
                  <a:gd name="T0" fmla="*/ 0 w 4860"/>
                  <a:gd name="T1" fmla="*/ 0 h 1502"/>
                  <a:gd name="T2" fmla="*/ 3 w 4860"/>
                  <a:gd name="T3" fmla="*/ 3 h 1502"/>
                  <a:gd name="T4" fmla="*/ 10 w 4860"/>
                  <a:gd name="T5" fmla="*/ 5 h 1502"/>
                  <a:gd name="T6" fmla="*/ 17 w 4860"/>
                  <a:gd name="T7" fmla="*/ 3 h 1502"/>
                  <a:gd name="T8" fmla="*/ 18 w 4860"/>
                  <a:gd name="T9" fmla="*/ 2 h 15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60"/>
                  <a:gd name="T16" fmla="*/ 0 h 1502"/>
                  <a:gd name="T17" fmla="*/ 4860 w 4860"/>
                  <a:gd name="T18" fmla="*/ 1502 h 15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60" h="1502">
                    <a:moveTo>
                      <a:pt x="0" y="0"/>
                    </a:moveTo>
                    <a:cubicBezTo>
                      <a:pt x="162" y="323"/>
                      <a:pt x="353" y="653"/>
                      <a:pt x="820" y="900"/>
                    </a:cubicBezTo>
                    <a:cubicBezTo>
                      <a:pt x="1286" y="1147"/>
                      <a:pt x="2194" y="1468"/>
                      <a:pt x="2803" y="1485"/>
                    </a:cubicBezTo>
                    <a:cubicBezTo>
                      <a:pt x="3411" y="1502"/>
                      <a:pt x="4132" y="1155"/>
                      <a:pt x="4475" y="1005"/>
                    </a:cubicBezTo>
                    <a:cubicBezTo>
                      <a:pt x="4818" y="855"/>
                      <a:pt x="4780" y="672"/>
                      <a:pt x="4860" y="585"/>
                    </a:cubicBezTo>
                  </a:path>
                </a:pathLst>
              </a:custGeom>
              <a:noFill/>
              <a:ln w="25400">
                <a:solidFill>
                  <a:srgbClr val="CCFFFF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8" name="Freeform 130"/>
              <p:cNvSpPr>
                <a:spLocks/>
              </p:cNvSpPr>
              <p:nvPr/>
            </p:nvSpPr>
            <p:spPr bwMode="auto">
              <a:xfrm>
                <a:off x="1731" y="2964"/>
                <a:ext cx="3140" cy="1341"/>
              </a:xfrm>
              <a:custGeom>
                <a:avLst/>
                <a:gdLst>
                  <a:gd name="T0" fmla="*/ 0 w 10000"/>
                  <a:gd name="T1" fmla="*/ 0 h 12677"/>
                  <a:gd name="T2" fmla="*/ 75 w 10000"/>
                  <a:gd name="T3" fmla="*/ 54 h 12677"/>
                  <a:gd name="T4" fmla="*/ 324 w 10000"/>
                  <a:gd name="T5" fmla="*/ 105 h 12677"/>
                  <a:gd name="T6" fmla="*/ 363 w 10000"/>
                  <a:gd name="T7" fmla="*/ 126 h 12677"/>
                  <a:gd name="T8" fmla="*/ 834 w 10000"/>
                  <a:gd name="T9" fmla="*/ 123 h 12677"/>
                  <a:gd name="T10" fmla="*/ 850 w 10000"/>
                  <a:gd name="T11" fmla="*/ 108 h 12677"/>
                  <a:gd name="T12" fmla="*/ 986 w 10000"/>
                  <a:gd name="T13" fmla="*/ 36 h 126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00"/>
                  <a:gd name="T22" fmla="*/ 0 h 12677"/>
                  <a:gd name="T23" fmla="*/ 10000 w 10000"/>
                  <a:gd name="T24" fmla="*/ 12677 h 126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00" h="12677">
                    <a:moveTo>
                      <a:pt x="0" y="0"/>
                    </a:moveTo>
                    <a:cubicBezTo>
                      <a:pt x="127" y="799"/>
                      <a:pt x="211" y="3231"/>
                      <a:pt x="760" y="4801"/>
                    </a:cubicBezTo>
                    <a:cubicBezTo>
                      <a:pt x="1309" y="6371"/>
                      <a:pt x="2499" y="8188"/>
                      <a:pt x="3291" y="9418"/>
                    </a:cubicBezTo>
                    <a:cubicBezTo>
                      <a:pt x="3720" y="11174"/>
                      <a:pt x="3210" y="9355"/>
                      <a:pt x="3679" y="11280"/>
                    </a:cubicBezTo>
                    <a:cubicBezTo>
                      <a:pt x="4262" y="12754"/>
                      <a:pt x="7753" y="13614"/>
                      <a:pt x="8455" y="10977"/>
                    </a:cubicBezTo>
                    <a:cubicBezTo>
                      <a:pt x="8603" y="10119"/>
                      <a:pt x="8482" y="10640"/>
                      <a:pt x="8617" y="9689"/>
                    </a:cubicBezTo>
                    <a:cubicBezTo>
                      <a:pt x="8874" y="8390"/>
                      <a:pt x="9895" y="8965"/>
                      <a:pt x="10000" y="3185"/>
                    </a:cubicBezTo>
                  </a:path>
                </a:pathLst>
              </a:custGeom>
              <a:noFill/>
              <a:ln w="38100">
                <a:solidFill>
                  <a:srgbClr val="CCFFFF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9" name="Freeform 131"/>
              <p:cNvSpPr>
                <a:spLocks/>
              </p:cNvSpPr>
              <p:nvPr/>
            </p:nvSpPr>
            <p:spPr bwMode="auto">
              <a:xfrm>
                <a:off x="1045" y="2955"/>
                <a:ext cx="228" cy="546"/>
              </a:xfrm>
              <a:custGeom>
                <a:avLst/>
                <a:gdLst>
                  <a:gd name="T0" fmla="*/ 1 w 460"/>
                  <a:gd name="T1" fmla="*/ 0 h 1120"/>
                  <a:gd name="T2" fmla="*/ 1 w 460"/>
                  <a:gd name="T3" fmla="*/ 2 h 1120"/>
                  <a:gd name="T4" fmla="*/ 0 w 460"/>
                  <a:gd name="T5" fmla="*/ 3 h 1120"/>
                  <a:gd name="T6" fmla="*/ 0 60000 65536"/>
                  <a:gd name="T7" fmla="*/ 0 60000 65536"/>
                  <a:gd name="T8" fmla="*/ 0 60000 65536"/>
                  <a:gd name="T9" fmla="*/ 0 w 460"/>
                  <a:gd name="T10" fmla="*/ 0 h 1120"/>
                  <a:gd name="T11" fmla="*/ 460 w 460"/>
                  <a:gd name="T12" fmla="*/ 1120 h 11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0" h="1120">
                    <a:moveTo>
                      <a:pt x="460" y="0"/>
                    </a:moveTo>
                    <a:cubicBezTo>
                      <a:pt x="418" y="236"/>
                      <a:pt x="377" y="473"/>
                      <a:pt x="300" y="660"/>
                    </a:cubicBezTo>
                    <a:cubicBezTo>
                      <a:pt x="223" y="847"/>
                      <a:pt x="63" y="1037"/>
                      <a:pt x="0" y="1120"/>
                    </a:cubicBezTo>
                  </a:path>
                </a:pathLst>
              </a:custGeom>
              <a:noFill/>
              <a:ln w="38100">
                <a:solidFill>
                  <a:srgbClr val="CCFFFF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04" name="Line 144"/>
            <p:cNvSpPr>
              <a:spLocks noChangeShapeType="1"/>
            </p:cNvSpPr>
            <p:nvPr/>
          </p:nvSpPr>
          <p:spPr bwMode="auto">
            <a:xfrm flipV="1">
              <a:off x="4368800" y="2192338"/>
              <a:ext cx="203200" cy="579437"/>
            </a:xfrm>
            <a:prstGeom prst="line">
              <a:avLst/>
            </a:prstGeom>
            <a:noFill/>
            <a:ln w="50800">
              <a:solidFill>
                <a:srgbClr val="CCFF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145"/>
            <p:cNvSpPr>
              <a:spLocks noChangeShapeType="1"/>
            </p:cNvSpPr>
            <p:nvPr/>
          </p:nvSpPr>
          <p:spPr bwMode="auto">
            <a:xfrm flipV="1">
              <a:off x="5610225" y="2838450"/>
              <a:ext cx="203200" cy="579438"/>
            </a:xfrm>
            <a:prstGeom prst="line">
              <a:avLst/>
            </a:prstGeom>
            <a:noFill/>
            <a:ln w="50800">
              <a:solidFill>
                <a:srgbClr val="CCFF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147"/>
            <p:cNvSpPr>
              <a:spLocks noChangeShapeType="1"/>
            </p:cNvSpPr>
            <p:nvPr/>
          </p:nvSpPr>
          <p:spPr bwMode="auto">
            <a:xfrm flipV="1">
              <a:off x="2516188" y="1955800"/>
              <a:ext cx="58737" cy="420688"/>
            </a:xfrm>
            <a:prstGeom prst="line">
              <a:avLst/>
            </a:prstGeom>
            <a:noFill/>
            <a:ln w="50800">
              <a:solidFill>
                <a:srgbClr val="CCFFFF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Freeform 164"/>
            <p:cNvSpPr>
              <a:spLocks/>
            </p:cNvSpPr>
            <p:nvPr/>
          </p:nvSpPr>
          <p:spPr bwMode="auto">
            <a:xfrm>
              <a:off x="8027988" y="2005013"/>
              <a:ext cx="463550" cy="925512"/>
            </a:xfrm>
            <a:custGeom>
              <a:avLst/>
              <a:gdLst>
                <a:gd name="T0" fmla="*/ 0 w 292"/>
                <a:gd name="T1" fmla="*/ 2147483647 h 583"/>
                <a:gd name="T2" fmla="*/ 2147483647 w 292"/>
                <a:gd name="T3" fmla="*/ 2147483647 h 583"/>
                <a:gd name="T4" fmla="*/ 2147483647 w 292"/>
                <a:gd name="T5" fmla="*/ 2147483647 h 583"/>
                <a:gd name="T6" fmla="*/ 2147483647 w 292"/>
                <a:gd name="T7" fmla="*/ 2147483647 h 583"/>
                <a:gd name="T8" fmla="*/ 2147483647 w 292"/>
                <a:gd name="T9" fmla="*/ 2147483647 h 583"/>
                <a:gd name="T10" fmla="*/ 2147483647 w 292"/>
                <a:gd name="T11" fmla="*/ 2147483647 h 583"/>
                <a:gd name="T12" fmla="*/ 2147483647 w 292"/>
                <a:gd name="T13" fmla="*/ 2147483647 h 583"/>
                <a:gd name="T14" fmla="*/ 2147483647 w 292"/>
                <a:gd name="T15" fmla="*/ 2147483647 h 583"/>
                <a:gd name="T16" fmla="*/ 2147483647 w 292"/>
                <a:gd name="T17" fmla="*/ 2147483647 h 583"/>
                <a:gd name="T18" fmla="*/ 2147483647 w 292"/>
                <a:gd name="T19" fmla="*/ 2147483647 h 5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2"/>
                <a:gd name="T31" fmla="*/ 0 h 583"/>
                <a:gd name="T32" fmla="*/ 292 w 292"/>
                <a:gd name="T33" fmla="*/ 583 h 5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2" h="583">
                  <a:moveTo>
                    <a:pt x="0" y="214"/>
                  </a:moveTo>
                  <a:cubicBezTo>
                    <a:pt x="50" y="165"/>
                    <a:pt x="80" y="110"/>
                    <a:pt x="149" y="87"/>
                  </a:cubicBezTo>
                  <a:cubicBezTo>
                    <a:pt x="215" y="149"/>
                    <a:pt x="240" y="0"/>
                    <a:pt x="254" y="79"/>
                  </a:cubicBezTo>
                  <a:cubicBezTo>
                    <a:pt x="212" y="131"/>
                    <a:pt x="292" y="583"/>
                    <a:pt x="229" y="564"/>
                  </a:cubicBezTo>
                  <a:cubicBezTo>
                    <a:pt x="209" y="559"/>
                    <a:pt x="189" y="551"/>
                    <a:pt x="169" y="545"/>
                  </a:cubicBezTo>
                  <a:cubicBezTo>
                    <a:pt x="159" y="542"/>
                    <a:pt x="139" y="535"/>
                    <a:pt x="139" y="535"/>
                  </a:cubicBezTo>
                  <a:cubicBezTo>
                    <a:pt x="129" y="525"/>
                    <a:pt x="118" y="517"/>
                    <a:pt x="109" y="506"/>
                  </a:cubicBezTo>
                  <a:cubicBezTo>
                    <a:pt x="102" y="497"/>
                    <a:pt x="98" y="485"/>
                    <a:pt x="90" y="477"/>
                  </a:cubicBezTo>
                  <a:cubicBezTo>
                    <a:pt x="81" y="468"/>
                    <a:pt x="70" y="463"/>
                    <a:pt x="60" y="457"/>
                  </a:cubicBezTo>
                  <a:cubicBezTo>
                    <a:pt x="50" y="453"/>
                    <a:pt x="30" y="447"/>
                    <a:pt x="30" y="447"/>
                  </a:cubicBez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165"/>
            <p:cNvSpPr>
              <a:spLocks/>
            </p:cNvSpPr>
            <p:nvPr/>
          </p:nvSpPr>
          <p:spPr bwMode="auto">
            <a:xfrm>
              <a:off x="6878638" y="2438400"/>
              <a:ext cx="803275" cy="788988"/>
            </a:xfrm>
            <a:custGeom>
              <a:avLst/>
              <a:gdLst>
                <a:gd name="T0" fmla="*/ 0 w 1018"/>
                <a:gd name="T1" fmla="*/ 2147483647 h 1020"/>
                <a:gd name="T2" fmla="*/ 2147483647 w 1018"/>
                <a:gd name="T3" fmla="*/ 0 h 1020"/>
                <a:gd name="T4" fmla="*/ 2147483647 w 1018"/>
                <a:gd name="T5" fmla="*/ 2147483647 h 1020"/>
                <a:gd name="T6" fmla="*/ 2147483647 w 1018"/>
                <a:gd name="T7" fmla="*/ 2147483647 h 1020"/>
                <a:gd name="T8" fmla="*/ 2147483647 w 1018"/>
                <a:gd name="T9" fmla="*/ 2147483647 h 1020"/>
                <a:gd name="T10" fmla="*/ 2147483647 w 1018"/>
                <a:gd name="T11" fmla="*/ 2147483647 h 1020"/>
                <a:gd name="T12" fmla="*/ 2147483647 w 1018"/>
                <a:gd name="T13" fmla="*/ 2147483647 h 1020"/>
                <a:gd name="T14" fmla="*/ 2147483647 w 1018"/>
                <a:gd name="T15" fmla="*/ 2147483647 h 1020"/>
                <a:gd name="T16" fmla="*/ 2147483647 w 1018"/>
                <a:gd name="T17" fmla="*/ 2147483647 h 1020"/>
                <a:gd name="T18" fmla="*/ 2147483647 w 1018"/>
                <a:gd name="T19" fmla="*/ 2147483647 h 1020"/>
                <a:gd name="T20" fmla="*/ 2147483647 w 1018"/>
                <a:gd name="T21" fmla="*/ 2147483647 h 1020"/>
                <a:gd name="T22" fmla="*/ 2147483647 w 1018"/>
                <a:gd name="T23" fmla="*/ 2147483647 h 1020"/>
                <a:gd name="T24" fmla="*/ 2147483647 w 1018"/>
                <a:gd name="T25" fmla="*/ 2147483647 h 10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8"/>
                <a:gd name="T40" fmla="*/ 0 h 1020"/>
                <a:gd name="T41" fmla="*/ 1018 w 1018"/>
                <a:gd name="T42" fmla="*/ 1020 h 10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8" h="1020">
                  <a:moveTo>
                    <a:pt x="0" y="260"/>
                  </a:moveTo>
                  <a:cubicBezTo>
                    <a:pt x="100" y="160"/>
                    <a:pt x="160" y="47"/>
                    <a:pt x="300" y="0"/>
                  </a:cubicBezTo>
                  <a:cubicBezTo>
                    <a:pt x="453" y="7"/>
                    <a:pt x="608" y="2"/>
                    <a:pt x="760" y="20"/>
                  </a:cubicBezTo>
                  <a:cubicBezTo>
                    <a:pt x="805" y="25"/>
                    <a:pt x="842" y="88"/>
                    <a:pt x="860" y="120"/>
                  </a:cubicBezTo>
                  <a:cubicBezTo>
                    <a:pt x="921" y="227"/>
                    <a:pt x="942" y="345"/>
                    <a:pt x="980" y="460"/>
                  </a:cubicBezTo>
                  <a:cubicBezTo>
                    <a:pt x="971" y="623"/>
                    <a:pt x="1018" y="947"/>
                    <a:pt x="800" y="1020"/>
                  </a:cubicBezTo>
                  <a:cubicBezTo>
                    <a:pt x="629" y="1007"/>
                    <a:pt x="587" y="1018"/>
                    <a:pt x="460" y="980"/>
                  </a:cubicBezTo>
                  <a:cubicBezTo>
                    <a:pt x="420" y="968"/>
                    <a:pt x="380" y="953"/>
                    <a:pt x="340" y="940"/>
                  </a:cubicBezTo>
                  <a:cubicBezTo>
                    <a:pt x="320" y="933"/>
                    <a:pt x="280" y="920"/>
                    <a:pt x="280" y="920"/>
                  </a:cubicBezTo>
                  <a:cubicBezTo>
                    <a:pt x="260" y="900"/>
                    <a:pt x="238" y="882"/>
                    <a:pt x="220" y="860"/>
                  </a:cubicBezTo>
                  <a:cubicBezTo>
                    <a:pt x="205" y="842"/>
                    <a:pt x="197" y="817"/>
                    <a:pt x="180" y="800"/>
                  </a:cubicBezTo>
                  <a:cubicBezTo>
                    <a:pt x="163" y="783"/>
                    <a:pt x="141" y="771"/>
                    <a:pt x="120" y="760"/>
                  </a:cubicBezTo>
                  <a:cubicBezTo>
                    <a:pt x="101" y="751"/>
                    <a:pt x="60" y="740"/>
                    <a:pt x="60" y="740"/>
                  </a:cubicBez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Freeform 167"/>
            <p:cNvSpPr>
              <a:spLocks/>
            </p:cNvSpPr>
            <p:nvPr/>
          </p:nvSpPr>
          <p:spPr bwMode="auto">
            <a:xfrm>
              <a:off x="6430963" y="2390775"/>
              <a:ext cx="822325" cy="668338"/>
            </a:xfrm>
            <a:custGeom>
              <a:avLst/>
              <a:gdLst>
                <a:gd name="T0" fmla="*/ 2147483647 w 518"/>
                <a:gd name="T1" fmla="*/ 2147483647 h 421"/>
                <a:gd name="T2" fmla="*/ 2147483647 w 518"/>
                <a:gd name="T3" fmla="*/ 2147483647 h 421"/>
                <a:gd name="T4" fmla="*/ 2147483647 w 518"/>
                <a:gd name="T5" fmla="*/ 2147483647 h 421"/>
                <a:gd name="T6" fmla="*/ 2147483647 w 518"/>
                <a:gd name="T7" fmla="*/ 2147483647 h 421"/>
                <a:gd name="T8" fmla="*/ 2147483647 w 518"/>
                <a:gd name="T9" fmla="*/ 2147483647 h 421"/>
                <a:gd name="T10" fmla="*/ 2147483647 w 518"/>
                <a:gd name="T11" fmla="*/ 2147483647 h 421"/>
                <a:gd name="T12" fmla="*/ 2147483647 w 518"/>
                <a:gd name="T13" fmla="*/ 2147483647 h 421"/>
                <a:gd name="T14" fmla="*/ 2147483647 w 518"/>
                <a:gd name="T15" fmla="*/ 2147483647 h 421"/>
                <a:gd name="T16" fmla="*/ 0 w 518"/>
                <a:gd name="T17" fmla="*/ 2147483647 h 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8"/>
                <a:gd name="T28" fmla="*/ 0 h 421"/>
                <a:gd name="T29" fmla="*/ 518 w 518"/>
                <a:gd name="T30" fmla="*/ 421 h 4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8" h="421">
                  <a:moveTo>
                    <a:pt x="63" y="147"/>
                  </a:moveTo>
                  <a:cubicBezTo>
                    <a:pt x="87" y="108"/>
                    <a:pt x="110" y="69"/>
                    <a:pt x="134" y="30"/>
                  </a:cubicBezTo>
                  <a:cubicBezTo>
                    <a:pt x="141" y="19"/>
                    <a:pt x="169" y="17"/>
                    <a:pt x="187" y="11"/>
                  </a:cubicBezTo>
                  <a:cubicBezTo>
                    <a:pt x="282" y="16"/>
                    <a:pt x="366" y="0"/>
                    <a:pt x="416" y="50"/>
                  </a:cubicBezTo>
                  <a:cubicBezTo>
                    <a:pt x="439" y="73"/>
                    <a:pt x="479" y="168"/>
                    <a:pt x="487" y="187"/>
                  </a:cubicBezTo>
                  <a:cubicBezTo>
                    <a:pt x="493" y="200"/>
                    <a:pt x="505" y="226"/>
                    <a:pt x="505" y="226"/>
                  </a:cubicBezTo>
                  <a:cubicBezTo>
                    <a:pt x="499" y="274"/>
                    <a:pt x="518" y="326"/>
                    <a:pt x="487" y="372"/>
                  </a:cubicBezTo>
                  <a:cubicBezTo>
                    <a:pt x="470" y="398"/>
                    <a:pt x="376" y="412"/>
                    <a:pt x="328" y="421"/>
                  </a:cubicBezTo>
                  <a:cubicBezTo>
                    <a:pt x="246" y="418"/>
                    <a:pt x="109" y="405"/>
                    <a:pt x="0" y="304"/>
                  </a:cubicBez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64646"/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168"/>
            <p:cNvSpPr>
              <a:spLocks/>
            </p:cNvSpPr>
            <p:nvPr/>
          </p:nvSpPr>
          <p:spPr bwMode="auto">
            <a:xfrm>
              <a:off x="7418388" y="2165350"/>
              <a:ext cx="765175" cy="666750"/>
            </a:xfrm>
            <a:custGeom>
              <a:avLst/>
              <a:gdLst>
                <a:gd name="T0" fmla="*/ 2147483647 w 482"/>
                <a:gd name="T1" fmla="*/ 2147483647 h 420"/>
                <a:gd name="T2" fmla="*/ 2147483647 w 482"/>
                <a:gd name="T3" fmla="*/ 2147483647 h 420"/>
                <a:gd name="T4" fmla="*/ 2147483647 w 482"/>
                <a:gd name="T5" fmla="*/ 2147483647 h 420"/>
                <a:gd name="T6" fmla="*/ 2147483647 w 482"/>
                <a:gd name="T7" fmla="*/ 2147483647 h 420"/>
                <a:gd name="T8" fmla="*/ 2147483647 w 482"/>
                <a:gd name="T9" fmla="*/ 2147483647 h 420"/>
                <a:gd name="T10" fmla="*/ 2147483647 w 482"/>
                <a:gd name="T11" fmla="*/ 2147483647 h 420"/>
                <a:gd name="T12" fmla="*/ 2147483647 w 482"/>
                <a:gd name="T13" fmla="*/ 2147483647 h 420"/>
                <a:gd name="T14" fmla="*/ 2147483647 w 482"/>
                <a:gd name="T15" fmla="*/ 2147483647 h 420"/>
                <a:gd name="T16" fmla="*/ 2147483647 w 482"/>
                <a:gd name="T17" fmla="*/ 2147483647 h 420"/>
                <a:gd name="T18" fmla="*/ 2147483647 w 482"/>
                <a:gd name="T19" fmla="*/ 2147483647 h 4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2"/>
                <a:gd name="T31" fmla="*/ 0 h 420"/>
                <a:gd name="T32" fmla="*/ 482 w 482"/>
                <a:gd name="T33" fmla="*/ 420 h 4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2" h="420">
                  <a:moveTo>
                    <a:pt x="72" y="214"/>
                  </a:moveTo>
                  <a:cubicBezTo>
                    <a:pt x="8" y="210"/>
                    <a:pt x="74" y="69"/>
                    <a:pt x="98" y="30"/>
                  </a:cubicBezTo>
                  <a:cubicBezTo>
                    <a:pt x="105" y="19"/>
                    <a:pt x="133" y="17"/>
                    <a:pt x="151" y="11"/>
                  </a:cubicBezTo>
                  <a:cubicBezTo>
                    <a:pt x="246" y="16"/>
                    <a:pt x="330" y="0"/>
                    <a:pt x="381" y="50"/>
                  </a:cubicBezTo>
                  <a:cubicBezTo>
                    <a:pt x="403" y="73"/>
                    <a:pt x="443" y="168"/>
                    <a:pt x="451" y="186"/>
                  </a:cubicBezTo>
                  <a:cubicBezTo>
                    <a:pt x="457" y="199"/>
                    <a:pt x="469" y="225"/>
                    <a:pt x="469" y="225"/>
                  </a:cubicBezTo>
                  <a:cubicBezTo>
                    <a:pt x="463" y="274"/>
                    <a:pt x="482" y="325"/>
                    <a:pt x="451" y="371"/>
                  </a:cubicBezTo>
                  <a:cubicBezTo>
                    <a:pt x="434" y="397"/>
                    <a:pt x="340" y="411"/>
                    <a:pt x="292" y="420"/>
                  </a:cubicBezTo>
                  <a:cubicBezTo>
                    <a:pt x="234" y="411"/>
                    <a:pt x="115" y="402"/>
                    <a:pt x="70" y="374"/>
                  </a:cubicBezTo>
                  <a:cubicBezTo>
                    <a:pt x="24" y="345"/>
                    <a:pt x="0" y="282"/>
                    <a:pt x="17" y="249"/>
                  </a:cubicBez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64646"/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1"/>
            <p:cNvSpPr/>
            <p:nvPr/>
          </p:nvSpPr>
          <p:spPr>
            <a:xfrm>
              <a:off x="1495425" y="3876675"/>
              <a:ext cx="1838325" cy="142875"/>
            </a:xfrm>
            <a:custGeom>
              <a:avLst/>
              <a:gdLst>
                <a:gd name="connsiteX0" fmla="*/ 9525 w 1838325"/>
                <a:gd name="connsiteY0" fmla="*/ 9525 h 190500"/>
                <a:gd name="connsiteX1" fmla="*/ 1514475 w 1838325"/>
                <a:gd name="connsiteY1" fmla="*/ 0 h 190500"/>
                <a:gd name="connsiteX2" fmla="*/ 1838325 w 1838325"/>
                <a:gd name="connsiteY2" fmla="*/ 38100 h 190500"/>
                <a:gd name="connsiteX3" fmla="*/ 1685925 w 1838325"/>
                <a:gd name="connsiteY3" fmla="*/ 95250 h 190500"/>
                <a:gd name="connsiteX4" fmla="*/ 1590675 w 1838325"/>
                <a:gd name="connsiteY4" fmla="*/ 104775 h 190500"/>
                <a:gd name="connsiteX5" fmla="*/ 1533525 w 1838325"/>
                <a:gd name="connsiteY5" fmla="*/ 114300 h 190500"/>
                <a:gd name="connsiteX6" fmla="*/ 1447800 w 1838325"/>
                <a:gd name="connsiteY6" fmla="*/ 114300 h 190500"/>
                <a:gd name="connsiteX7" fmla="*/ 876300 w 1838325"/>
                <a:gd name="connsiteY7" fmla="*/ 180975 h 190500"/>
                <a:gd name="connsiteX8" fmla="*/ 647700 w 1838325"/>
                <a:gd name="connsiteY8" fmla="*/ 171450 h 190500"/>
                <a:gd name="connsiteX9" fmla="*/ 571500 w 1838325"/>
                <a:gd name="connsiteY9" fmla="*/ 161925 h 190500"/>
                <a:gd name="connsiteX10" fmla="*/ 0 w 1838325"/>
                <a:gd name="connsiteY10" fmla="*/ 190500 h 190500"/>
                <a:gd name="connsiteX11" fmla="*/ 9525 w 1838325"/>
                <a:gd name="connsiteY11" fmla="*/ 952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8325" h="190500">
                  <a:moveTo>
                    <a:pt x="9525" y="9525"/>
                  </a:moveTo>
                  <a:lnTo>
                    <a:pt x="1514475" y="0"/>
                  </a:lnTo>
                  <a:lnTo>
                    <a:pt x="1838325" y="38100"/>
                  </a:lnTo>
                  <a:lnTo>
                    <a:pt x="1685925" y="95250"/>
                  </a:lnTo>
                  <a:cubicBezTo>
                    <a:pt x="1654175" y="98425"/>
                    <a:pt x="1622337" y="100817"/>
                    <a:pt x="1590675" y="104775"/>
                  </a:cubicBezTo>
                  <a:cubicBezTo>
                    <a:pt x="1571511" y="107170"/>
                    <a:pt x="1552795" y="113015"/>
                    <a:pt x="1533525" y="114300"/>
                  </a:cubicBezTo>
                  <a:cubicBezTo>
                    <a:pt x="1505013" y="116201"/>
                    <a:pt x="1476375" y="114300"/>
                    <a:pt x="1447800" y="114300"/>
                  </a:cubicBezTo>
                  <a:lnTo>
                    <a:pt x="876300" y="180975"/>
                  </a:lnTo>
                  <a:cubicBezTo>
                    <a:pt x="800100" y="177800"/>
                    <a:pt x="723818" y="176207"/>
                    <a:pt x="647700" y="171450"/>
                  </a:cubicBezTo>
                  <a:cubicBezTo>
                    <a:pt x="622152" y="169853"/>
                    <a:pt x="571500" y="161925"/>
                    <a:pt x="571500" y="161925"/>
                  </a:cubicBezTo>
                  <a:lnTo>
                    <a:pt x="0" y="190500"/>
                  </a:lnTo>
                  <a:lnTo>
                    <a:pt x="9525" y="9525"/>
                  </a:lnTo>
                  <a:close/>
                </a:path>
              </a:pathLst>
            </a:custGeom>
            <a:pattFill prst="dashHorz">
              <a:fgClr>
                <a:srgbClr val="FF9966"/>
              </a:fgClr>
              <a:bgClr>
                <a:srgbClr val="99330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504950" y="3762375"/>
              <a:ext cx="1762125" cy="152400"/>
            </a:xfrm>
            <a:custGeom>
              <a:avLst/>
              <a:gdLst>
                <a:gd name="connsiteX0" fmla="*/ 0 w 1762125"/>
                <a:gd name="connsiteY0" fmla="*/ 0 h 152400"/>
                <a:gd name="connsiteX1" fmla="*/ 1047750 w 1762125"/>
                <a:gd name="connsiteY1" fmla="*/ 0 h 152400"/>
                <a:gd name="connsiteX2" fmla="*/ 1762125 w 1762125"/>
                <a:gd name="connsiteY2" fmla="*/ 95250 h 152400"/>
                <a:gd name="connsiteX3" fmla="*/ 1704975 w 1762125"/>
                <a:gd name="connsiteY3" fmla="*/ 152400 h 152400"/>
                <a:gd name="connsiteX4" fmla="*/ 1000125 w 1762125"/>
                <a:gd name="connsiteY4" fmla="*/ 114300 h 152400"/>
                <a:gd name="connsiteX5" fmla="*/ 9525 w 1762125"/>
                <a:gd name="connsiteY5" fmla="*/ 123825 h 152400"/>
                <a:gd name="connsiteX6" fmla="*/ 0 w 1762125"/>
                <a:gd name="connsiteY6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2125" h="152400">
                  <a:moveTo>
                    <a:pt x="0" y="0"/>
                  </a:moveTo>
                  <a:lnTo>
                    <a:pt x="1047750" y="0"/>
                  </a:lnTo>
                  <a:lnTo>
                    <a:pt x="1762125" y="95250"/>
                  </a:lnTo>
                  <a:lnTo>
                    <a:pt x="1704975" y="152400"/>
                  </a:lnTo>
                  <a:lnTo>
                    <a:pt x="1000125" y="114300"/>
                  </a:lnTo>
                  <a:lnTo>
                    <a:pt x="9525" y="123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2814" name="Picture 7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55800" y="3540125"/>
              <a:ext cx="354013" cy="396875"/>
            </a:xfrm>
            <a:prstGeom prst="rect">
              <a:avLst/>
            </a:prstGeom>
            <a:noFill/>
            <a:ln w="36830" algn="ctr">
              <a:noFill/>
              <a:miter lim="800000"/>
              <a:headEnd/>
              <a:tailEnd/>
            </a:ln>
          </p:spPr>
        </p:pic>
        <p:pic>
          <p:nvPicPr>
            <p:cNvPr id="32815" name="Picture 7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7138" y="3335338"/>
              <a:ext cx="169862" cy="485775"/>
            </a:xfrm>
            <a:prstGeom prst="rect">
              <a:avLst/>
            </a:prstGeom>
            <a:noFill/>
            <a:ln w="36830" algn="ctr">
              <a:noFill/>
              <a:miter lim="800000"/>
              <a:headEnd/>
              <a:tailEnd/>
            </a:ln>
          </p:spPr>
        </p:pic>
      </p:grpSp>
      <p:pic>
        <p:nvPicPr>
          <p:cNvPr id="72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629400" y="3363578"/>
            <a:ext cx="2171700" cy="2505206"/>
          </a:xfrm>
          <a:prstGeom prst="rect">
            <a:avLst/>
          </a:prstGeom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7" cstate="print"/>
          <a:srcRect l="34378"/>
          <a:stretch>
            <a:fillRect/>
          </a:stretch>
        </p:blipFill>
        <p:spPr bwMode="auto">
          <a:xfrm>
            <a:off x="5943600" y="990600"/>
            <a:ext cx="28575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582503" y="533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Aquifers and confining units</a:t>
            </a:r>
            <a:endParaRPr lang="en-US" sz="3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61" y="4290780"/>
            <a:ext cx="2746306" cy="204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An oil reservoir rock at the surface, Ladram Bay, Devon, - this is the Otter Sandstone Formation part of the Sherwood Sandstone Group, the lower reservoir of the Wytch Farm Oilfield"/>
          <p:cNvPicPr>
            <a:picLocks noChangeAspect="1" noChangeArrowheads="1"/>
          </p:cNvPicPr>
          <p:nvPr/>
        </p:nvPicPr>
        <p:blipFill>
          <a:blip r:embed="rId2" cstate="print"/>
          <a:srcRect b="8254"/>
          <a:stretch>
            <a:fillRect/>
          </a:stretch>
        </p:blipFill>
        <p:spPr bwMode="auto">
          <a:xfrm>
            <a:off x="457200" y="2210440"/>
            <a:ext cx="4934580" cy="28242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37095" cy="1143000"/>
          </a:xfrm>
        </p:spPr>
        <p:txBody>
          <a:bodyPr/>
          <a:lstStyle/>
          <a:p>
            <a:r>
              <a:rPr lang="en-US" dirty="0" smtClean="0"/>
              <a:t>Oil and Gas Reservoirs</a:t>
            </a:r>
            <a:endParaRPr lang="en-US" dirty="0"/>
          </a:p>
        </p:txBody>
      </p:sp>
      <p:pic>
        <p:nvPicPr>
          <p:cNvPr id="49154" name="Picture 2" descr="http://www.beg.utexas.edu/vow/content/graphics/gascap.gif"/>
          <p:cNvPicPr>
            <a:picLocks noChangeAspect="1" noChangeArrowheads="1"/>
          </p:cNvPicPr>
          <p:nvPr/>
        </p:nvPicPr>
        <p:blipFill>
          <a:blip r:embed="rId3" cstate="print"/>
          <a:srcRect l="27055"/>
          <a:stretch>
            <a:fillRect/>
          </a:stretch>
        </p:blipFill>
        <p:spPr bwMode="auto">
          <a:xfrm>
            <a:off x="4478279" y="1066800"/>
            <a:ext cx="4632033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029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Interbedded</a:t>
            </a:r>
            <a:r>
              <a:rPr lang="en-US" dirty="0" smtClean="0"/>
              <a:t> gravel, coarse- and fine-grained sand stone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http://www.southampton.ac.uk/~imw/Oil-South-of-England.htm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37879"/>
            <a:ext cx="2363642" cy="281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606652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Spindletop</a:t>
            </a:r>
            <a:r>
              <a:rPr lang="en-US" dirty="0" smtClean="0"/>
              <a:t> well, TX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656427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http://www.sjvgeology.org/history/lakeview/spindletop_bg.jpg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731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Analyze fluid flow </a:t>
            </a:r>
          </a:p>
          <a:p>
            <a:pPr algn="ctr"/>
            <a:r>
              <a:rPr lang="en-US" sz="4000" dirty="0" smtClean="0"/>
              <a:t>through porous media</a:t>
            </a:r>
          </a:p>
          <a:p>
            <a:endParaRPr lang="en-US" sz="3200" dirty="0" smtClean="0"/>
          </a:p>
          <a:p>
            <a:r>
              <a:rPr lang="en-US" sz="3200" dirty="0" smtClean="0"/>
              <a:t>Objective:  Determine </a:t>
            </a:r>
            <a:r>
              <a:rPr lang="en-US" sz="3200" i="1" dirty="0" smtClean="0"/>
              <a:t>flux</a:t>
            </a:r>
            <a:r>
              <a:rPr lang="en-US" sz="3200" dirty="0" smtClean="0"/>
              <a:t> and </a:t>
            </a:r>
            <a:r>
              <a:rPr lang="en-US" sz="3200" i="1" dirty="0" smtClean="0"/>
              <a:t>pressure</a:t>
            </a:r>
            <a:r>
              <a:rPr lang="en-US" sz="3200" dirty="0" smtClean="0"/>
              <a:t> </a:t>
            </a:r>
            <a:endParaRPr lang="en-US" sz="3200" dirty="0"/>
          </a:p>
          <a:p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 smtClean="0"/>
              <a:t>Conceptual model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Governing Equations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Boundary Conditions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Properties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Examples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General Concepts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696200" cy="4678363"/>
          </a:xfrm>
        </p:spPr>
        <p:txBody>
          <a:bodyPr/>
          <a:lstStyle/>
          <a:p>
            <a:r>
              <a:rPr lang="en-US" dirty="0" smtClean="0"/>
              <a:t>Average properties over </a:t>
            </a:r>
            <a:r>
              <a:rPr lang="en-US" i="1" dirty="0" smtClean="0"/>
              <a:t>REV,  REV&gt;&gt;pores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	continuum</a:t>
            </a:r>
            <a:endParaRPr lang="en-US" dirty="0" smtClean="0"/>
          </a:p>
          <a:p>
            <a:r>
              <a:rPr lang="en-US" dirty="0" smtClean="0"/>
              <a:t>Mass of fluid is conserved</a:t>
            </a:r>
          </a:p>
          <a:p>
            <a:r>
              <a:rPr lang="en-US" dirty="0" smtClean="0"/>
              <a:t>Momentum is conserved</a:t>
            </a:r>
          </a:p>
        </p:txBody>
      </p:sp>
    </p:spTree>
    <p:extLst>
      <p:ext uri="{BB962C8B-B14F-4D97-AF65-F5344CB8AC3E}">
        <p14:creationId xmlns:p14="http://schemas.microsoft.com/office/powerpoint/2010/main" val="3551441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</a:t>
            </a:r>
            <a:br>
              <a:rPr lang="en-US" dirty="0" smtClean="0"/>
            </a:br>
            <a:r>
              <a:rPr lang="en-US" sz="2800" dirty="0" smtClean="0"/>
              <a:t>Representative Elementary Volume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2895600" cy="289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038600" y="3083691"/>
            <a:ext cx="12192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5791200" y="1752600"/>
            <a:ext cx="2590800" cy="3124200"/>
          </a:xfrm>
          <a:prstGeom prst="cub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5410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the effects of complex pore geometries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31241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6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Average Properties over REV</a:t>
            </a:r>
            <a:endParaRPr lang="en-US" sz="2800" dirty="0" smtClean="0"/>
          </a:p>
        </p:txBody>
      </p:sp>
      <p:sp>
        <p:nvSpPr>
          <p:cNvPr id="19459" name="Oval 5"/>
          <p:cNvSpPr>
            <a:spLocks noChangeArrowheads="1"/>
          </p:cNvSpPr>
          <p:nvPr/>
        </p:nvSpPr>
        <p:spPr bwMode="auto">
          <a:xfrm>
            <a:off x="1066800" y="2514600"/>
            <a:ext cx="6858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Oval 6"/>
          <p:cNvSpPr>
            <a:spLocks noChangeArrowheads="1"/>
          </p:cNvSpPr>
          <p:nvPr/>
        </p:nvSpPr>
        <p:spPr bwMode="auto">
          <a:xfrm>
            <a:off x="1600200" y="3200400"/>
            <a:ext cx="6858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Oval 7"/>
          <p:cNvSpPr>
            <a:spLocks noChangeArrowheads="1"/>
          </p:cNvSpPr>
          <p:nvPr/>
        </p:nvSpPr>
        <p:spPr bwMode="auto">
          <a:xfrm>
            <a:off x="1143000" y="3733800"/>
            <a:ext cx="6858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9"/>
          <p:cNvSpPr>
            <a:spLocks noChangeArrowheads="1"/>
          </p:cNvSpPr>
          <p:nvPr/>
        </p:nvSpPr>
        <p:spPr bwMode="auto">
          <a:xfrm>
            <a:off x="2438400" y="2438400"/>
            <a:ext cx="6858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10"/>
          <p:cNvSpPr>
            <a:spLocks noChangeArrowheads="1"/>
          </p:cNvSpPr>
          <p:nvPr/>
        </p:nvSpPr>
        <p:spPr bwMode="auto">
          <a:xfrm>
            <a:off x="2286000" y="3657600"/>
            <a:ext cx="6858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13"/>
          <p:cNvSpPr>
            <a:spLocks noChangeArrowheads="1"/>
          </p:cNvSpPr>
          <p:nvPr/>
        </p:nvSpPr>
        <p:spPr bwMode="auto">
          <a:xfrm>
            <a:off x="2667000" y="32766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Oval 14"/>
          <p:cNvSpPr>
            <a:spLocks noChangeArrowheads="1"/>
          </p:cNvSpPr>
          <p:nvPr/>
        </p:nvSpPr>
        <p:spPr bwMode="auto">
          <a:xfrm>
            <a:off x="1219200" y="32766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Oval 15"/>
          <p:cNvSpPr>
            <a:spLocks noChangeArrowheads="1"/>
          </p:cNvSpPr>
          <p:nvPr/>
        </p:nvSpPr>
        <p:spPr bwMode="auto">
          <a:xfrm>
            <a:off x="1905000" y="2286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16"/>
          <p:cNvSpPr>
            <a:spLocks noChangeArrowheads="1"/>
          </p:cNvSpPr>
          <p:nvPr/>
        </p:nvSpPr>
        <p:spPr bwMode="auto">
          <a:xfrm>
            <a:off x="1828800" y="27432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8"/>
          <p:cNvSpPr>
            <a:spLocks noChangeArrowheads="1"/>
          </p:cNvSpPr>
          <p:nvPr/>
        </p:nvSpPr>
        <p:spPr bwMode="auto">
          <a:xfrm>
            <a:off x="1981200" y="41148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Freeform 20"/>
          <p:cNvSpPr>
            <a:spLocks/>
          </p:cNvSpPr>
          <p:nvPr/>
        </p:nvSpPr>
        <p:spPr bwMode="auto">
          <a:xfrm>
            <a:off x="4953000" y="2286000"/>
            <a:ext cx="3886200" cy="2362200"/>
          </a:xfrm>
          <a:custGeom>
            <a:avLst/>
            <a:gdLst>
              <a:gd name="T0" fmla="*/ 0 w 2448"/>
              <a:gd name="T1" fmla="*/ 0 h 1488"/>
              <a:gd name="T2" fmla="*/ 0 w 2448"/>
              <a:gd name="T3" fmla="*/ 2147483647 h 1488"/>
              <a:gd name="T4" fmla="*/ 2147483647 w 2448"/>
              <a:gd name="T5" fmla="*/ 2147483647 h 1488"/>
              <a:gd name="T6" fmla="*/ 0 60000 65536"/>
              <a:gd name="T7" fmla="*/ 0 60000 65536"/>
              <a:gd name="T8" fmla="*/ 0 60000 65536"/>
              <a:gd name="T9" fmla="*/ 0 w 2448"/>
              <a:gd name="T10" fmla="*/ 0 h 1488"/>
              <a:gd name="T11" fmla="*/ 2448 w 2448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8" h="1488">
                <a:moveTo>
                  <a:pt x="0" y="0"/>
                </a:moveTo>
                <a:lnTo>
                  <a:pt x="0" y="1488"/>
                </a:lnTo>
                <a:lnTo>
                  <a:pt x="2448" y="148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Text Box 21"/>
          <p:cNvSpPr txBox="1">
            <a:spLocks noChangeArrowheads="1"/>
          </p:cNvSpPr>
          <p:nvPr/>
        </p:nvSpPr>
        <p:spPr bwMode="auto">
          <a:xfrm>
            <a:off x="4343400" y="2362200"/>
            <a:ext cx="838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19471" name="Line 22"/>
          <p:cNvSpPr>
            <a:spLocks noChangeShapeType="1"/>
          </p:cNvSpPr>
          <p:nvPr/>
        </p:nvSpPr>
        <p:spPr bwMode="auto">
          <a:xfrm>
            <a:off x="4800600" y="2514600"/>
            <a:ext cx="152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5105400" y="3429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Text Box 24"/>
          <p:cNvSpPr txBox="1">
            <a:spLocks noChangeArrowheads="1"/>
          </p:cNvSpPr>
          <p:nvPr/>
        </p:nvSpPr>
        <p:spPr bwMode="auto">
          <a:xfrm>
            <a:off x="6324600" y="49530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REV Size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2209800" y="2819400"/>
            <a:ext cx="301625" cy="301625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5105400" y="4572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auto">
          <a:xfrm>
            <a:off x="5105400" y="2743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Oval 29"/>
          <p:cNvSpPr>
            <a:spLocks noChangeArrowheads="1"/>
          </p:cNvSpPr>
          <p:nvPr/>
        </p:nvSpPr>
        <p:spPr bwMode="auto">
          <a:xfrm>
            <a:off x="5105400" y="2438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Oval 30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2133600" y="3352800"/>
            <a:ext cx="301625" cy="301625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2438400" y="3810000"/>
            <a:ext cx="301625" cy="301625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2286000" y="3124200"/>
            <a:ext cx="301625" cy="301625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1371600" y="3733800"/>
            <a:ext cx="838200" cy="762000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1981200" y="2819400"/>
            <a:ext cx="838200" cy="762000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1143000" y="2590800"/>
            <a:ext cx="838200" cy="762000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Oval 39"/>
          <p:cNvSpPr>
            <a:spLocks noChangeArrowheads="1"/>
          </p:cNvSpPr>
          <p:nvPr/>
        </p:nvSpPr>
        <p:spPr bwMode="auto">
          <a:xfrm>
            <a:off x="5943600" y="3048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8" name="Oval 40"/>
          <p:cNvSpPr>
            <a:spLocks noChangeArrowheads="1"/>
          </p:cNvSpPr>
          <p:nvPr/>
        </p:nvSpPr>
        <p:spPr bwMode="auto">
          <a:xfrm>
            <a:off x="5943600" y="3505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9" name="Oval 41"/>
          <p:cNvSpPr>
            <a:spLocks noChangeArrowheads="1"/>
          </p:cNvSpPr>
          <p:nvPr/>
        </p:nvSpPr>
        <p:spPr bwMode="auto">
          <a:xfrm>
            <a:off x="5943600" y="3657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59436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1" name="Oval 43"/>
          <p:cNvSpPr>
            <a:spLocks noChangeArrowheads="1"/>
          </p:cNvSpPr>
          <p:nvPr/>
        </p:nvSpPr>
        <p:spPr bwMode="auto">
          <a:xfrm>
            <a:off x="5943600" y="3276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1066800" y="2514600"/>
            <a:ext cx="1905000" cy="1676400"/>
          </a:xfrm>
          <a:prstGeom prst="rect">
            <a:avLst/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9" name="Oval 51"/>
          <p:cNvSpPr>
            <a:spLocks noChangeArrowheads="1"/>
          </p:cNvSpPr>
          <p:nvPr/>
        </p:nvSpPr>
        <p:spPr bwMode="auto">
          <a:xfrm>
            <a:off x="6934200" y="3429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0" name="Oval 52"/>
          <p:cNvSpPr>
            <a:spLocks noChangeArrowheads="1"/>
          </p:cNvSpPr>
          <p:nvPr/>
        </p:nvSpPr>
        <p:spPr bwMode="auto">
          <a:xfrm>
            <a:off x="6934200" y="3581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1" name="Oval 53"/>
          <p:cNvSpPr>
            <a:spLocks noChangeArrowheads="1"/>
          </p:cNvSpPr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2" name="Freeform 54"/>
          <p:cNvSpPr>
            <a:spLocks/>
          </p:cNvSpPr>
          <p:nvPr/>
        </p:nvSpPr>
        <p:spPr bwMode="auto">
          <a:xfrm>
            <a:off x="4953000" y="2514600"/>
            <a:ext cx="3657600" cy="2209800"/>
          </a:xfrm>
          <a:custGeom>
            <a:avLst/>
            <a:gdLst>
              <a:gd name="T0" fmla="*/ 2147483647 w 2304"/>
              <a:gd name="T1" fmla="*/ 2147483647 h 1392"/>
              <a:gd name="T2" fmla="*/ 2147483647 w 2304"/>
              <a:gd name="T3" fmla="*/ 2147483647 h 1392"/>
              <a:gd name="T4" fmla="*/ 2147483647 w 2304"/>
              <a:gd name="T5" fmla="*/ 2147483647 h 1392"/>
              <a:gd name="T6" fmla="*/ 2147483647 w 2304"/>
              <a:gd name="T7" fmla="*/ 2147483647 h 1392"/>
              <a:gd name="T8" fmla="*/ 2147483647 w 2304"/>
              <a:gd name="T9" fmla="*/ 2147483647 h 1392"/>
              <a:gd name="T10" fmla="*/ 2147483647 w 2304"/>
              <a:gd name="T11" fmla="*/ 2147483647 h 1392"/>
              <a:gd name="T12" fmla="*/ 2147483647 w 2304"/>
              <a:gd name="T13" fmla="*/ 2147483647 h 1392"/>
              <a:gd name="T14" fmla="*/ 2147483647 w 2304"/>
              <a:gd name="T15" fmla="*/ 2147483647 h 1392"/>
              <a:gd name="T16" fmla="*/ 2147483647 w 2304"/>
              <a:gd name="T17" fmla="*/ 2147483647 h 1392"/>
              <a:gd name="T18" fmla="*/ 2147483647 w 2304"/>
              <a:gd name="T19" fmla="*/ 0 h 1392"/>
              <a:gd name="T20" fmla="*/ 0 w 2304"/>
              <a:gd name="T21" fmla="*/ 0 h 1392"/>
              <a:gd name="T22" fmla="*/ 0 w 2304"/>
              <a:gd name="T23" fmla="*/ 2147483647 h 1392"/>
              <a:gd name="T24" fmla="*/ 2147483647 w 2304"/>
              <a:gd name="T25" fmla="*/ 2147483647 h 1392"/>
              <a:gd name="T26" fmla="*/ 2147483647 w 2304"/>
              <a:gd name="T27" fmla="*/ 2147483647 h 13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304"/>
              <a:gd name="T43" fmla="*/ 0 h 1392"/>
              <a:gd name="T44" fmla="*/ 2304 w 2304"/>
              <a:gd name="T45" fmla="*/ 1392 h 139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304" h="1392">
                <a:moveTo>
                  <a:pt x="144" y="1392"/>
                </a:moveTo>
                <a:lnTo>
                  <a:pt x="384" y="1008"/>
                </a:lnTo>
                <a:lnTo>
                  <a:pt x="720" y="864"/>
                </a:lnTo>
                <a:lnTo>
                  <a:pt x="1344" y="768"/>
                </a:lnTo>
                <a:lnTo>
                  <a:pt x="1776" y="672"/>
                </a:lnTo>
                <a:lnTo>
                  <a:pt x="2304" y="672"/>
                </a:lnTo>
                <a:lnTo>
                  <a:pt x="1776" y="672"/>
                </a:lnTo>
                <a:lnTo>
                  <a:pt x="1200" y="576"/>
                </a:lnTo>
                <a:lnTo>
                  <a:pt x="720" y="384"/>
                </a:lnTo>
                <a:lnTo>
                  <a:pt x="192" y="0"/>
                </a:lnTo>
                <a:lnTo>
                  <a:pt x="0" y="0"/>
                </a:lnTo>
                <a:lnTo>
                  <a:pt x="0" y="1344"/>
                </a:lnTo>
                <a:lnTo>
                  <a:pt x="144" y="1344"/>
                </a:lnTo>
                <a:lnTo>
                  <a:pt x="192" y="1344"/>
                </a:lnTo>
              </a:path>
            </a:pathLst>
          </a:custGeom>
          <a:solidFill>
            <a:srgbClr val="FF99CC">
              <a:alpha val="69019"/>
            </a:srgbClr>
          </a:solidFill>
          <a:ln w="317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Text Box 55"/>
          <p:cNvSpPr txBox="1">
            <a:spLocks noChangeArrowheads="1"/>
          </p:cNvSpPr>
          <p:nvPr/>
        </p:nvSpPr>
        <p:spPr bwMode="auto">
          <a:xfrm rot="-5400000">
            <a:off x="3467100" y="33147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Porosity</a:t>
            </a:r>
          </a:p>
        </p:txBody>
      </p:sp>
      <p:sp>
        <p:nvSpPr>
          <p:cNvPr id="19496" name="Oval 56"/>
          <p:cNvSpPr>
            <a:spLocks noChangeArrowheads="1"/>
          </p:cNvSpPr>
          <p:nvPr/>
        </p:nvSpPr>
        <p:spPr bwMode="auto">
          <a:xfrm>
            <a:off x="2438400" y="45720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57"/>
          <p:cNvSpPr>
            <a:spLocks noChangeArrowheads="1"/>
          </p:cNvSpPr>
          <p:nvPr/>
        </p:nvSpPr>
        <p:spPr bwMode="auto">
          <a:xfrm>
            <a:off x="1524000" y="4724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58"/>
          <p:cNvSpPr>
            <a:spLocks noChangeArrowheads="1"/>
          </p:cNvSpPr>
          <p:nvPr/>
        </p:nvSpPr>
        <p:spPr bwMode="auto">
          <a:xfrm>
            <a:off x="2743200" y="4267200"/>
            <a:ext cx="6858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Oval 59"/>
          <p:cNvSpPr>
            <a:spLocks noChangeArrowheads="1"/>
          </p:cNvSpPr>
          <p:nvPr/>
        </p:nvSpPr>
        <p:spPr bwMode="auto">
          <a:xfrm>
            <a:off x="3124200" y="3200400"/>
            <a:ext cx="6858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60"/>
          <p:cNvSpPr>
            <a:spLocks noChangeArrowheads="1"/>
          </p:cNvSpPr>
          <p:nvPr/>
        </p:nvSpPr>
        <p:spPr bwMode="auto">
          <a:xfrm>
            <a:off x="762000" y="4343400"/>
            <a:ext cx="6858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Oval 61"/>
          <p:cNvSpPr>
            <a:spLocks noChangeArrowheads="1"/>
          </p:cNvSpPr>
          <p:nvPr/>
        </p:nvSpPr>
        <p:spPr bwMode="auto">
          <a:xfrm>
            <a:off x="2209800" y="1676400"/>
            <a:ext cx="6858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Oval 62"/>
          <p:cNvSpPr>
            <a:spLocks noChangeArrowheads="1"/>
          </p:cNvSpPr>
          <p:nvPr/>
        </p:nvSpPr>
        <p:spPr bwMode="auto">
          <a:xfrm>
            <a:off x="457200" y="3276600"/>
            <a:ext cx="6858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Oval 63"/>
          <p:cNvSpPr>
            <a:spLocks noChangeArrowheads="1"/>
          </p:cNvSpPr>
          <p:nvPr/>
        </p:nvSpPr>
        <p:spPr bwMode="auto">
          <a:xfrm>
            <a:off x="1143000" y="1752600"/>
            <a:ext cx="685800" cy="685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Oval 64"/>
          <p:cNvSpPr>
            <a:spLocks noChangeArrowheads="1"/>
          </p:cNvSpPr>
          <p:nvPr/>
        </p:nvSpPr>
        <p:spPr bwMode="auto">
          <a:xfrm>
            <a:off x="609600" y="2057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Oval 65"/>
          <p:cNvSpPr>
            <a:spLocks noChangeArrowheads="1"/>
          </p:cNvSpPr>
          <p:nvPr/>
        </p:nvSpPr>
        <p:spPr bwMode="auto">
          <a:xfrm>
            <a:off x="3276600" y="2819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12206" y="5823466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volume average of 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4" grpId="0" animBg="1"/>
      <p:bldP spid="7194" grpId="1" animBg="1"/>
      <p:bldP spid="7195" grpId="0" animBg="1"/>
      <p:bldP spid="7196" grpId="0" animBg="1"/>
      <p:bldP spid="7197" grpId="0" animBg="1"/>
      <p:bldP spid="7198" grpId="0" animBg="1"/>
      <p:bldP spid="7199" grpId="0" animBg="1"/>
      <p:bldP spid="7199" grpId="1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5" grpId="0" animBg="1"/>
      <p:bldP spid="7205" grpId="1" animBg="1"/>
      <p:bldP spid="7205" grpId="2" animBg="1"/>
      <p:bldP spid="7206" grpId="0" animBg="1"/>
      <p:bldP spid="7206" grpId="1" animBg="1"/>
      <p:bldP spid="7207" grpId="0" animBg="1"/>
      <p:bldP spid="7208" grpId="0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7212" grpId="0" animBg="1"/>
      <p:bldP spid="7219" grpId="0" animBg="1"/>
      <p:bldP spid="7220" grpId="0" animBg="1"/>
      <p:bldP spid="7221" grpId="0" animBg="1"/>
      <p:bldP spid="72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Governing </a:t>
            </a:r>
            <a:r>
              <a:rPr lang="en-US" dirty="0" err="1" smtClean="0"/>
              <a:t>Eqns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888344"/>
              </p:ext>
            </p:extLst>
          </p:nvPr>
        </p:nvGraphicFramePr>
        <p:xfrm>
          <a:off x="4267200" y="4419600"/>
          <a:ext cx="2209800" cy="1584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3" imgW="1447560" imgH="1041120" progId="Equation.DSMT4">
                  <p:embed/>
                </p:oleObj>
              </mc:Choice>
              <mc:Fallback>
                <p:oleObj name="Equation" r:id="rId3" imgW="1447560" imgH="104112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419600"/>
                        <a:ext cx="2209800" cy="1584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400" y="1320400"/>
            <a:ext cx="77138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Problem</a:t>
            </a:r>
            <a:r>
              <a:rPr lang="en-US" sz="2000" dirty="0" smtClean="0"/>
              <a:t>:  Flux </a:t>
            </a:r>
            <a:r>
              <a:rPr lang="en-US" sz="2000" dirty="0" smtClean="0"/>
              <a:t>and pressure are unknowns.  They are what we want to determine.</a:t>
            </a:r>
          </a:p>
          <a:p>
            <a:endParaRPr lang="en-US" sz="2000" dirty="0" smtClean="0"/>
          </a:p>
          <a:p>
            <a:r>
              <a:rPr lang="en-US" sz="2000" b="1" dirty="0" smtClean="0"/>
              <a:t>Approach</a:t>
            </a:r>
            <a:r>
              <a:rPr lang="en-US" sz="2000" dirty="0" smtClean="0"/>
              <a:t>:  </a:t>
            </a:r>
            <a:r>
              <a:rPr lang="en-US" sz="2000" dirty="0" smtClean="0"/>
              <a:t>Two unknowns, need two governing equations</a:t>
            </a:r>
          </a:p>
          <a:p>
            <a:pPr marL="800100" lvl="1" indent="-342900">
              <a:buFontTx/>
              <a:buAutoNum type="arabicPeriod"/>
            </a:pPr>
            <a:r>
              <a:rPr lang="en-US" sz="2000" dirty="0" smtClean="0"/>
              <a:t>Conservation of momentum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Conservation of mass</a:t>
            </a:r>
          </a:p>
          <a:p>
            <a:endParaRPr lang="en-US" sz="2000" dirty="0" smtClean="0"/>
          </a:p>
          <a:p>
            <a:r>
              <a:rPr lang="en-US" sz="2000" b="1" dirty="0" smtClean="0"/>
              <a:t>Implementation</a:t>
            </a:r>
            <a:r>
              <a:rPr lang="en-US" sz="2000" dirty="0" smtClean="0"/>
              <a:t>:  </a:t>
            </a:r>
          </a:p>
          <a:p>
            <a:r>
              <a:rPr lang="en-US" sz="2000" dirty="0" smtClean="0"/>
              <a:t>	1. general expressions first, then tailor them for porous media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2.  Start here: 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0046" y="6084332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Divergence of flux vector plus rate of storage change equals the rate of source production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44273"/>
              </p:ext>
            </p:extLst>
          </p:nvPr>
        </p:nvGraphicFramePr>
        <p:xfrm>
          <a:off x="3160486" y="868776"/>
          <a:ext cx="14478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6" name="Equation" r:id="rId3" imgW="901440" imgH="583920" progId="Equation.DSMT4">
                  <p:embed/>
                </p:oleObj>
              </mc:Choice>
              <mc:Fallback>
                <p:oleObj name="Equation" r:id="rId3" imgW="901440" imgH="5839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486" y="868776"/>
                        <a:ext cx="144780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936567"/>
              </p:ext>
            </p:extLst>
          </p:nvPr>
        </p:nvGraphicFramePr>
        <p:xfrm>
          <a:off x="1409700" y="1676400"/>
          <a:ext cx="990600" cy="87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7" name="Equation" r:id="rId5" imgW="482391" imgH="431613" progId="Equation.DSMT4">
                  <p:embed/>
                </p:oleObj>
              </mc:Choice>
              <mc:Fallback>
                <p:oleObj name="Equation" r:id="rId5" imgW="482391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1676400"/>
                        <a:ext cx="990600" cy="8748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51261" y="241510"/>
            <a:ext cx="475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Conservation of </a:t>
            </a:r>
            <a:r>
              <a:rPr lang="en-US" sz="3600" dirty="0" smtClean="0"/>
              <a:t>Mass</a:t>
            </a:r>
            <a:endParaRPr lang="en-US" sz="3600" dirty="0"/>
          </a:p>
        </p:txBody>
      </p:sp>
      <p:sp>
        <p:nvSpPr>
          <p:cNvPr id="9" name="Freeform 8"/>
          <p:cNvSpPr/>
          <p:nvPr/>
        </p:nvSpPr>
        <p:spPr>
          <a:xfrm>
            <a:off x="7010400" y="304800"/>
            <a:ext cx="1963856" cy="927169"/>
          </a:xfrm>
          <a:custGeom>
            <a:avLst/>
            <a:gdLst>
              <a:gd name="connsiteX0" fmla="*/ 1065423 w 1770977"/>
              <a:gd name="connsiteY0" fmla="*/ 54021 h 800370"/>
              <a:gd name="connsiteX1" fmla="*/ 27198 w 1770977"/>
              <a:gd name="connsiteY1" fmla="*/ 73071 h 800370"/>
              <a:gd name="connsiteX2" fmla="*/ 427248 w 1770977"/>
              <a:gd name="connsiteY2" fmla="*/ 758871 h 800370"/>
              <a:gd name="connsiteX3" fmla="*/ 1741698 w 1770977"/>
              <a:gd name="connsiteY3" fmla="*/ 673146 h 800370"/>
              <a:gd name="connsiteX4" fmla="*/ 1313073 w 1770977"/>
              <a:gd name="connsiteY4" fmla="*/ 254046 h 800370"/>
              <a:gd name="connsiteX5" fmla="*/ 998748 w 1770977"/>
              <a:gd name="connsiteY5" fmla="*/ 377871 h 800370"/>
              <a:gd name="connsiteX6" fmla="*/ 1065423 w 1770977"/>
              <a:gd name="connsiteY6" fmla="*/ 54021 h 800370"/>
              <a:gd name="connsiteX0" fmla="*/ 624513 w 1749167"/>
              <a:gd name="connsiteY0" fmla="*/ 26821 h 849370"/>
              <a:gd name="connsiteX1" fmla="*/ 5388 w 1749167"/>
              <a:gd name="connsiteY1" fmla="*/ 122071 h 849370"/>
              <a:gd name="connsiteX2" fmla="*/ 405438 w 1749167"/>
              <a:gd name="connsiteY2" fmla="*/ 807871 h 849370"/>
              <a:gd name="connsiteX3" fmla="*/ 1719888 w 1749167"/>
              <a:gd name="connsiteY3" fmla="*/ 722146 h 849370"/>
              <a:gd name="connsiteX4" fmla="*/ 1291263 w 1749167"/>
              <a:gd name="connsiteY4" fmla="*/ 303046 h 849370"/>
              <a:gd name="connsiteX5" fmla="*/ 976938 w 1749167"/>
              <a:gd name="connsiteY5" fmla="*/ 426871 h 849370"/>
              <a:gd name="connsiteX6" fmla="*/ 624513 w 1749167"/>
              <a:gd name="connsiteY6" fmla="*/ 26821 h 849370"/>
              <a:gd name="connsiteX0" fmla="*/ 813875 w 1963856"/>
              <a:gd name="connsiteY0" fmla="*/ 30290 h 927169"/>
              <a:gd name="connsiteX1" fmla="*/ 194750 w 1963856"/>
              <a:gd name="connsiteY1" fmla="*/ 125540 h 927169"/>
              <a:gd name="connsiteX2" fmla="*/ 137600 w 1963856"/>
              <a:gd name="connsiteY2" fmla="*/ 897065 h 927169"/>
              <a:gd name="connsiteX3" fmla="*/ 1909250 w 1963856"/>
              <a:gd name="connsiteY3" fmla="*/ 725615 h 927169"/>
              <a:gd name="connsiteX4" fmla="*/ 1480625 w 1963856"/>
              <a:gd name="connsiteY4" fmla="*/ 306515 h 927169"/>
              <a:gd name="connsiteX5" fmla="*/ 1166300 w 1963856"/>
              <a:gd name="connsiteY5" fmla="*/ 430340 h 927169"/>
              <a:gd name="connsiteX6" fmla="*/ 813875 w 1963856"/>
              <a:gd name="connsiteY6" fmla="*/ 30290 h 9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856" h="927169">
                <a:moveTo>
                  <a:pt x="813875" y="30290"/>
                </a:moveTo>
                <a:cubicBezTo>
                  <a:pt x="651950" y="-20510"/>
                  <a:pt x="307463" y="-18923"/>
                  <a:pt x="194750" y="125540"/>
                </a:cubicBezTo>
                <a:cubicBezTo>
                  <a:pt x="82037" y="270003"/>
                  <a:pt x="-148150" y="797053"/>
                  <a:pt x="137600" y="897065"/>
                </a:cubicBezTo>
                <a:cubicBezTo>
                  <a:pt x="423350" y="997077"/>
                  <a:pt x="1685413" y="824040"/>
                  <a:pt x="1909250" y="725615"/>
                </a:cubicBezTo>
                <a:cubicBezTo>
                  <a:pt x="2133088" y="627190"/>
                  <a:pt x="1604450" y="355727"/>
                  <a:pt x="1480625" y="306515"/>
                </a:cubicBezTo>
                <a:cubicBezTo>
                  <a:pt x="1356800" y="257303"/>
                  <a:pt x="1277425" y="476378"/>
                  <a:pt x="1166300" y="430340"/>
                </a:cubicBezTo>
                <a:cubicBezTo>
                  <a:pt x="1055175" y="384302"/>
                  <a:pt x="975800" y="81090"/>
                  <a:pt x="813875" y="30290"/>
                </a:cubicBez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96200" y="990600"/>
            <a:ext cx="152400" cy="152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752600" y="2901649"/>
            <a:ext cx="4985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lang="en-US" sz="2000" dirty="0" err="1">
                <a:latin typeface="Symbol" pitchFamily="18" charset="2"/>
                <a:ea typeface="Times New Roman" pitchFamily="18" charset="0"/>
                <a:cs typeface="Times New Roman" pitchFamily="18" charset="0"/>
              </a:rPr>
              <a:t>rf</a:t>
            </a:r>
            <a:r>
              <a:rPr lang="en-US" sz="20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2000" baseline="-30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en-US" sz="2000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174956"/>
              </p:ext>
            </p:extLst>
          </p:nvPr>
        </p:nvGraphicFramePr>
        <p:xfrm>
          <a:off x="3429000" y="2853753"/>
          <a:ext cx="1720984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8" name="Equation" r:id="rId7" imgW="1231366" imgH="507780" progId="Equation.DSMT4">
                  <p:embed/>
                </p:oleObj>
              </mc:Choice>
              <mc:Fallback>
                <p:oleObj name="Equation" r:id="rId7" imgW="1231366" imgH="5077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53753"/>
                        <a:ext cx="1720984" cy="66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392894"/>
              </p:ext>
            </p:extLst>
          </p:nvPr>
        </p:nvGraphicFramePr>
        <p:xfrm>
          <a:off x="4278200" y="3501104"/>
          <a:ext cx="2722245" cy="772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9" name="Equation" r:id="rId9" imgW="1790700" imgH="508000" progId="Equation.DSMT4">
                  <p:embed/>
                </p:oleObj>
              </mc:Choice>
              <mc:Fallback>
                <p:oleObj name="Equation" r:id="rId9" imgW="1790700" imgH="508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200" y="3501104"/>
                        <a:ext cx="2722245" cy="772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2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12"/>
          <a:stretch/>
        </p:blipFill>
        <p:spPr bwMode="auto">
          <a:xfrm>
            <a:off x="914400" y="3501104"/>
            <a:ext cx="3352800" cy="52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691829"/>
              </p:ext>
            </p:extLst>
          </p:nvPr>
        </p:nvGraphicFramePr>
        <p:xfrm>
          <a:off x="3187699" y="5562600"/>
          <a:ext cx="263676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0" name="Equation" r:id="rId12" imgW="1384200" imgH="393480" progId="Equation.DSMT4">
                  <p:embed/>
                </p:oleObj>
              </mc:Choice>
              <mc:Fallback>
                <p:oleObj name="Equation" r:id="rId12" imgW="138420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699" y="5562600"/>
                        <a:ext cx="2636761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5" name="Picture 1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75"/>
          <a:stretch/>
        </p:blipFill>
        <p:spPr bwMode="auto">
          <a:xfrm>
            <a:off x="1143000" y="4999604"/>
            <a:ext cx="1787339" cy="37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968819"/>
              </p:ext>
            </p:extLst>
          </p:nvPr>
        </p:nvGraphicFramePr>
        <p:xfrm>
          <a:off x="5445125" y="2901649"/>
          <a:ext cx="1301750" cy="661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1" name="Equation" r:id="rId15" imgW="774360" imgH="393480" progId="Equation.DSMT4">
                  <p:embed/>
                </p:oleObj>
              </mc:Choice>
              <mc:Fallback>
                <p:oleObj name="Equation" r:id="rId15" imgW="774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445125" y="2901649"/>
                        <a:ext cx="1301750" cy="661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2819400"/>
            <a:ext cx="266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Storage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Advective</a:t>
            </a:r>
            <a:r>
              <a:rPr lang="en-US" dirty="0" smtClean="0"/>
              <a:t> Flux</a:t>
            </a:r>
          </a:p>
          <a:p>
            <a:endParaRPr lang="en-US" dirty="0"/>
          </a:p>
          <a:p>
            <a:r>
              <a:rPr lang="en-US" dirty="0" smtClean="0"/>
              <a:t>No Diffusive Flux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Source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Governing</a:t>
            </a:r>
            <a:endParaRPr lang="en-US"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383456" y="1600200"/>
            <a:ext cx="2590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r:  </a:t>
            </a:r>
            <a:r>
              <a:rPr lang="en-US" sz="1400" dirty="0" smtClean="0">
                <a:ea typeface="Times New Roman" pitchFamily="18" charset="0"/>
                <a:cs typeface="Times New Roman" pitchFamily="18" charset="0"/>
              </a:rPr>
              <a:t>fluid density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F:  </a:t>
            </a:r>
            <a:r>
              <a:rPr lang="en-US" sz="1400" dirty="0" smtClean="0">
                <a:ea typeface="Times New Roman" pitchFamily="18" charset="0"/>
                <a:cs typeface="Times New Roman" pitchFamily="18" charset="0"/>
              </a:rPr>
              <a:t>porosity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smtClean="0"/>
              <a:t>:  degree of saturation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thermaxindia.com/images/WWS/Applications/2.Pressure%20Sand%20Filter%20for%20Side%20stream%20filteration%20at%20cooling%20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3581400" cy="157871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6172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http://www.thermaxindia.com/Water-and-Waste-Solutions/Systems-and-Solutions/Filtration.aspx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484" name="Picture 4" descr="http://www.dgssupply.dk/files/gallery/gallery_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981200"/>
            <a:ext cx="4762500" cy="34766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6553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http://www.dgssupply.dk/dgs-info/irrigation.html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486" name="Picture 6" descr="http://www.poolcenter.com/images/filter-cartridge-po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76600"/>
            <a:ext cx="2209800" cy="2209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8288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http://www.poolcenter.com/filter_poolstor_pentair.htm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488" name="Picture 8" descr="Fig. 4. Micrograph of Sintered Ni M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505200"/>
            <a:ext cx="1828800" cy="1371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09800" y="6477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http://sti.srs.gov/fulltext/ms2002431/ms2002431.html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4953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Sintered nickel filter media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41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 water  filter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5486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Sand filter for a swimming pool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2743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Industrial filter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05200" y="5334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Sand Filter</a:t>
            </a:r>
          </a:p>
          <a:p>
            <a:pPr algn="ctr"/>
            <a:r>
              <a:rPr lang="en-US" sz="2000" dirty="0" smtClean="0"/>
              <a:t>Trap material in water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Freeform 10247"/>
          <p:cNvSpPr/>
          <p:nvPr/>
        </p:nvSpPr>
        <p:spPr>
          <a:xfrm>
            <a:off x="7068457" y="1538514"/>
            <a:ext cx="914400" cy="420915"/>
          </a:xfrm>
          <a:custGeom>
            <a:avLst/>
            <a:gdLst>
              <a:gd name="connsiteX0" fmla="*/ 0 w 914400"/>
              <a:gd name="connsiteY0" fmla="*/ 420915 h 420915"/>
              <a:gd name="connsiteX1" fmla="*/ 899886 w 914400"/>
              <a:gd name="connsiteY1" fmla="*/ 420915 h 420915"/>
              <a:gd name="connsiteX2" fmla="*/ 914400 w 914400"/>
              <a:gd name="connsiteY2" fmla="*/ 14515 h 420915"/>
              <a:gd name="connsiteX3" fmla="*/ 29029 w 914400"/>
              <a:gd name="connsiteY3" fmla="*/ 0 h 420915"/>
              <a:gd name="connsiteX4" fmla="*/ 0 w 914400"/>
              <a:gd name="connsiteY4" fmla="*/ 420915 h 4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20915">
                <a:moveTo>
                  <a:pt x="0" y="420915"/>
                </a:moveTo>
                <a:lnTo>
                  <a:pt x="899886" y="420915"/>
                </a:lnTo>
                <a:lnTo>
                  <a:pt x="914400" y="14515"/>
                </a:lnTo>
                <a:lnTo>
                  <a:pt x="29029" y="0"/>
                </a:lnTo>
                <a:lnTo>
                  <a:pt x="0" y="420915"/>
                </a:lnTo>
                <a:close/>
              </a:path>
            </a:pathLst>
          </a:custGeom>
          <a:solidFill>
            <a:srgbClr val="C0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916128" y="1503363"/>
            <a:ext cx="1524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7" name="Freeform 10246"/>
          <p:cNvSpPr/>
          <p:nvPr/>
        </p:nvSpPr>
        <p:spPr>
          <a:xfrm>
            <a:off x="7772400" y="1209675"/>
            <a:ext cx="9525" cy="700088"/>
          </a:xfrm>
          <a:custGeom>
            <a:avLst/>
            <a:gdLst>
              <a:gd name="connsiteX0" fmla="*/ 9525 w 9525"/>
              <a:gd name="connsiteY0" fmla="*/ 0 h 700088"/>
              <a:gd name="connsiteX1" fmla="*/ 0 w 9525"/>
              <a:gd name="connsiteY1" fmla="*/ 700088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700088">
                <a:moveTo>
                  <a:pt x="9525" y="0"/>
                </a:moveTo>
                <a:lnTo>
                  <a:pt x="0" y="7000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6" name="Freeform 10245"/>
          <p:cNvSpPr/>
          <p:nvPr/>
        </p:nvSpPr>
        <p:spPr>
          <a:xfrm>
            <a:off x="6938963" y="1909763"/>
            <a:ext cx="1247775" cy="376237"/>
          </a:xfrm>
          <a:custGeom>
            <a:avLst/>
            <a:gdLst>
              <a:gd name="connsiteX0" fmla="*/ 0 w 1247775"/>
              <a:gd name="connsiteY0" fmla="*/ 0 h 376237"/>
              <a:gd name="connsiteX1" fmla="*/ 771525 w 1247775"/>
              <a:gd name="connsiteY1" fmla="*/ 4762 h 376237"/>
              <a:gd name="connsiteX2" fmla="*/ 1247775 w 1247775"/>
              <a:gd name="connsiteY2" fmla="*/ 376237 h 376237"/>
              <a:gd name="connsiteX0" fmla="*/ 0 w 1247775"/>
              <a:gd name="connsiteY0" fmla="*/ 0 h 376237"/>
              <a:gd name="connsiteX1" fmla="*/ 833438 w 1247775"/>
              <a:gd name="connsiteY1" fmla="*/ 4762 h 376237"/>
              <a:gd name="connsiteX2" fmla="*/ 1247775 w 1247775"/>
              <a:gd name="connsiteY2" fmla="*/ 376237 h 37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7775" h="376237">
                <a:moveTo>
                  <a:pt x="0" y="0"/>
                </a:moveTo>
                <a:lnTo>
                  <a:pt x="833438" y="4762"/>
                </a:lnTo>
                <a:lnTo>
                  <a:pt x="1247775" y="37623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10241"/>
          <p:cNvSpPr/>
          <p:nvPr/>
        </p:nvSpPr>
        <p:spPr>
          <a:xfrm>
            <a:off x="7253712" y="1524000"/>
            <a:ext cx="943826" cy="762000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247368"/>
              </p:ext>
            </p:extLst>
          </p:nvPr>
        </p:nvGraphicFramePr>
        <p:xfrm>
          <a:off x="3279542" y="971567"/>
          <a:ext cx="14478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Equation" r:id="rId3" imgW="901440" imgH="583920" progId="Equation.DSMT4">
                  <p:embed/>
                </p:oleObj>
              </mc:Choice>
              <mc:Fallback>
                <p:oleObj name="Equation" r:id="rId3" imgW="9014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542" y="971567"/>
                        <a:ext cx="144780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72955" y="245164"/>
            <a:ext cx="4537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Conservation of Momentum</a:t>
            </a:r>
            <a:endParaRPr lang="en-US" sz="2800" dirty="0"/>
          </a:p>
        </p:txBody>
      </p:sp>
      <p:sp>
        <p:nvSpPr>
          <p:cNvPr id="9" name="Freeform 8"/>
          <p:cNvSpPr/>
          <p:nvPr/>
        </p:nvSpPr>
        <p:spPr>
          <a:xfrm>
            <a:off x="7010400" y="139631"/>
            <a:ext cx="1963856" cy="927169"/>
          </a:xfrm>
          <a:custGeom>
            <a:avLst/>
            <a:gdLst>
              <a:gd name="connsiteX0" fmla="*/ 1065423 w 1770977"/>
              <a:gd name="connsiteY0" fmla="*/ 54021 h 800370"/>
              <a:gd name="connsiteX1" fmla="*/ 27198 w 1770977"/>
              <a:gd name="connsiteY1" fmla="*/ 73071 h 800370"/>
              <a:gd name="connsiteX2" fmla="*/ 427248 w 1770977"/>
              <a:gd name="connsiteY2" fmla="*/ 758871 h 800370"/>
              <a:gd name="connsiteX3" fmla="*/ 1741698 w 1770977"/>
              <a:gd name="connsiteY3" fmla="*/ 673146 h 800370"/>
              <a:gd name="connsiteX4" fmla="*/ 1313073 w 1770977"/>
              <a:gd name="connsiteY4" fmla="*/ 254046 h 800370"/>
              <a:gd name="connsiteX5" fmla="*/ 998748 w 1770977"/>
              <a:gd name="connsiteY5" fmla="*/ 377871 h 800370"/>
              <a:gd name="connsiteX6" fmla="*/ 1065423 w 1770977"/>
              <a:gd name="connsiteY6" fmla="*/ 54021 h 800370"/>
              <a:gd name="connsiteX0" fmla="*/ 624513 w 1749167"/>
              <a:gd name="connsiteY0" fmla="*/ 26821 h 849370"/>
              <a:gd name="connsiteX1" fmla="*/ 5388 w 1749167"/>
              <a:gd name="connsiteY1" fmla="*/ 122071 h 849370"/>
              <a:gd name="connsiteX2" fmla="*/ 405438 w 1749167"/>
              <a:gd name="connsiteY2" fmla="*/ 807871 h 849370"/>
              <a:gd name="connsiteX3" fmla="*/ 1719888 w 1749167"/>
              <a:gd name="connsiteY3" fmla="*/ 722146 h 849370"/>
              <a:gd name="connsiteX4" fmla="*/ 1291263 w 1749167"/>
              <a:gd name="connsiteY4" fmla="*/ 303046 h 849370"/>
              <a:gd name="connsiteX5" fmla="*/ 976938 w 1749167"/>
              <a:gd name="connsiteY5" fmla="*/ 426871 h 849370"/>
              <a:gd name="connsiteX6" fmla="*/ 624513 w 1749167"/>
              <a:gd name="connsiteY6" fmla="*/ 26821 h 849370"/>
              <a:gd name="connsiteX0" fmla="*/ 813875 w 1963856"/>
              <a:gd name="connsiteY0" fmla="*/ 30290 h 927169"/>
              <a:gd name="connsiteX1" fmla="*/ 194750 w 1963856"/>
              <a:gd name="connsiteY1" fmla="*/ 125540 h 927169"/>
              <a:gd name="connsiteX2" fmla="*/ 137600 w 1963856"/>
              <a:gd name="connsiteY2" fmla="*/ 897065 h 927169"/>
              <a:gd name="connsiteX3" fmla="*/ 1909250 w 1963856"/>
              <a:gd name="connsiteY3" fmla="*/ 725615 h 927169"/>
              <a:gd name="connsiteX4" fmla="*/ 1480625 w 1963856"/>
              <a:gd name="connsiteY4" fmla="*/ 306515 h 927169"/>
              <a:gd name="connsiteX5" fmla="*/ 1166300 w 1963856"/>
              <a:gd name="connsiteY5" fmla="*/ 430340 h 927169"/>
              <a:gd name="connsiteX6" fmla="*/ 813875 w 1963856"/>
              <a:gd name="connsiteY6" fmla="*/ 30290 h 92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3856" h="927169">
                <a:moveTo>
                  <a:pt x="813875" y="30290"/>
                </a:moveTo>
                <a:cubicBezTo>
                  <a:pt x="651950" y="-20510"/>
                  <a:pt x="307463" y="-18923"/>
                  <a:pt x="194750" y="125540"/>
                </a:cubicBezTo>
                <a:cubicBezTo>
                  <a:pt x="82037" y="270003"/>
                  <a:pt x="-148150" y="797053"/>
                  <a:pt x="137600" y="897065"/>
                </a:cubicBezTo>
                <a:cubicBezTo>
                  <a:pt x="423350" y="997077"/>
                  <a:pt x="1685413" y="824040"/>
                  <a:pt x="1909250" y="725615"/>
                </a:cubicBezTo>
                <a:cubicBezTo>
                  <a:pt x="2133088" y="627190"/>
                  <a:pt x="1604450" y="355727"/>
                  <a:pt x="1480625" y="306515"/>
                </a:cubicBezTo>
                <a:cubicBezTo>
                  <a:pt x="1356800" y="257303"/>
                  <a:pt x="1277425" y="476378"/>
                  <a:pt x="1166300" y="430340"/>
                </a:cubicBezTo>
                <a:cubicBezTo>
                  <a:pt x="1055175" y="384302"/>
                  <a:pt x="975800" y="81090"/>
                  <a:pt x="813875" y="30290"/>
                </a:cubicBez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009466"/>
              </p:ext>
            </p:extLst>
          </p:nvPr>
        </p:nvGraphicFramePr>
        <p:xfrm>
          <a:off x="3079750" y="5562600"/>
          <a:ext cx="2854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Equation" r:id="rId5" imgW="1498320" imgH="393480" progId="Equation.DSMT4">
                  <p:embed/>
                </p:oleObj>
              </mc:Choice>
              <mc:Fallback>
                <p:oleObj name="Equation" r:id="rId5" imgW="1498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0" y="5562600"/>
                        <a:ext cx="285432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392522"/>
              </p:ext>
            </p:extLst>
          </p:nvPr>
        </p:nvGraphicFramePr>
        <p:xfrm>
          <a:off x="1427614" y="1828529"/>
          <a:ext cx="10160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Equation" r:id="rId7" imgW="495000" imgH="431640" progId="Equation.DSMT4">
                  <p:embed/>
                </p:oleObj>
              </mc:Choice>
              <mc:Fallback>
                <p:oleObj name="Equation" r:id="rId7" imgW="495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614" y="1828529"/>
                        <a:ext cx="1016000" cy="874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407428" y="2901378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r</a:t>
            </a:r>
            <a:r>
              <a:rPr lang="en-US" b="1" i="1" dirty="0" err="1" smtClean="0"/>
              <a:t>v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716442"/>
              </p:ext>
            </p:extLst>
          </p:nvPr>
        </p:nvGraphicFramePr>
        <p:xfrm>
          <a:off x="4149725" y="2771775"/>
          <a:ext cx="15795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Equation" r:id="rId9" imgW="1130040" imgH="507960" progId="Equation.DSMT4">
                  <p:embed/>
                </p:oleObj>
              </mc:Choice>
              <mc:Fallback>
                <p:oleObj name="Equation" r:id="rId9" imgW="11300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2771775"/>
                        <a:ext cx="1579563" cy="66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286038"/>
              </p:ext>
            </p:extLst>
          </p:nvPr>
        </p:nvGraphicFramePr>
        <p:xfrm>
          <a:off x="6324600" y="2818473"/>
          <a:ext cx="108743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Equation" r:id="rId11" imgW="647640" imgH="393480" progId="Equation.DSMT4">
                  <p:embed/>
                </p:oleObj>
              </mc:Choice>
              <mc:Fallback>
                <p:oleObj name="Equation" r:id="rId11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818473"/>
                        <a:ext cx="1087437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2240886" y="3764327"/>
            <a:ext cx="1492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ESSTIXThirteen"/>
                <a:ea typeface="Times New Roman"/>
                <a:cs typeface="Times New Roman"/>
              </a:rPr>
              <a:t>A</a:t>
            </a:r>
            <a:r>
              <a:rPr lang="en-US" i="1" dirty="0">
                <a:latin typeface="Times New Roman"/>
                <a:ea typeface="Times New Roman"/>
              </a:rPr>
              <a:t>=</a:t>
            </a: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err="1" smtClean="0">
                <a:latin typeface="Times New Roman"/>
                <a:ea typeface="Times New Roman"/>
              </a:rPr>
              <a:t>v</a:t>
            </a:r>
            <a:r>
              <a:rPr lang="en-US" i="1" dirty="0" err="1" smtClean="0">
                <a:latin typeface="Times New Roman"/>
                <a:ea typeface="Times New Roman"/>
              </a:rPr>
              <a:t>c</a:t>
            </a:r>
            <a:r>
              <a:rPr lang="en-US" b="1" dirty="0" smtClean="0">
                <a:latin typeface="Times New Roman"/>
                <a:ea typeface="Times New Roman"/>
              </a:rPr>
              <a:t>= </a:t>
            </a:r>
            <a:r>
              <a:rPr lang="en-US" b="1" dirty="0" err="1" smtClean="0">
                <a:latin typeface="Times New Roman"/>
                <a:ea typeface="Times New Roman"/>
              </a:rPr>
              <a:t>vv</a:t>
            </a:r>
            <a:r>
              <a:rPr lang="en-US" dirty="0" err="1" smtClean="0">
                <a:latin typeface="Symbol"/>
                <a:ea typeface="Times New Roman"/>
                <a:cs typeface="Times New Roman"/>
              </a:rPr>
              <a:t>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" y="2911810"/>
            <a:ext cx="19205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Storage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Advective</a:t>
            </a:r>
            <a:r>
              <a:rPr lang="en-US" dirty="0" smtClean="0"/>
              <a:t> Flux</a:t>
            </a:r>
          </a:p>
          <a:p>
            <a:endParaRPr lang="en-US" dirty="0"/>
          </a:p>
          <a:p>
            <a:r>
              <a:rPr lang="en-US" dirty="0" smtClean="0"/>
              <a:t>Diffusive Flux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Source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Governing</a:t>
            </a:r>
            <a:endParaRPr lang="en-US" dirty="0"/>
          </a:p>
        </p:txBody>
      </p:sp>
      <p:sp>
        <p:nvSpPr>
          <p:cNvPr id="26" name="Flowchart: Direct Access Storage 25"/>
          <p:cNvSpPr/>
          <p:nvPr/>
        </p:nvSpPr>
        <p:spPr>
          <a:xfrm rot="10800000">
            <a:off x="7611324" y="762000"/>
            <a:ext cx="228601" cy="152400"/>
          </a:xfrm>
          <a:prstGeom prst="flowChartMagneticDrum">
            <a:avLst/>
          </a:prstGeom>
          <a:solidFill>
            <a:srgbClr val="C0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431043"/>
              </p:ext>
            </p:extLst>
          </p:nvPr>
        </p:nvGraphicFramePr>
        <p:xfrm>
          <a:off x="4374242" y="3764326"/>
          <a:ext cx="1464714" cy="579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Equation" r:id="rId13" imgW="1091880" imgH="431640" progId="Equation.DSMT4">
                  <p:embed/>
                </p:oleObj>
              </mc:Choice>
              <mc:Fallback>
                <p:oleObj name="Equation" r:id="rId13" imgW="1091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74242" y="3764326"/>
                        <a:ext cx="1464714" cy="579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096000" y="3948993"/>
            <a:ext cx="287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Units of stress or pressure</a:t>
            </a:r>
            <a:endParaRPr lang="en-US" dirty="0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782447"/>
              </p:ext>
            </p:extLst>
          </p:nvPr>
        </p:nvGraphicFramePr>
        <p:xfrm>
          <a:off x="2334528" y="4300656"/>
          <a:ext cx="977900" cy="33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Equation" r:id="rId15" imgW="520248" imgH="177646" progId="Equation.DSMT4">
                  <p:embed/>
                </p:oleObj>
              </mc:Choice>
              <mc:Fallback>
                <p:oleObj name="Equation" r:id="rId15" imgW="52024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528" y="4300656"/>
                        <a:ext cx="977900" cy="337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1" name="Object 102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480729"/>
              </p:ext>
            </p:extLst>
          </p:nvPr>
        </p:nvGraphicFramePr>
        <p:xfrm>
          <a:off x="2311912" y="4876800"/>
          <a:ext cx="84221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Equation" r:id="rId17" imgW="393359" imgH="177646" progId="Equation.DSMT4">
                  <p:embed/>
                </p:oleObj>
              </mc:Choice>
              <mc:Fallback>
                <p:oleObj name="Equation" r:id="rId17" imgW="39335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912" y="4876800"/>
                        <a:ext cx="84221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Freeform 10242"/>
          <p:cNvSpPr/>
          <p:nvPr/>
        </p:nvSpPr>
        <p:spPr>
          <a:xfrm>
            <a:off x="6937830" y="1214212"/>
            <a:ext cx="319314" cy="1064532"/>
          </a:xfrm>
          <a:custGeom>
            <a:avLst/>
            <a:gdLst>
              <a:gd name="connsiteX0" fmla="*/ 333829 w 333829"/>
              <a:gd name="connsiteY0" fmla="*/ 319314 h 1074057"/>
              <a:gd name="connsiteX1" fmla="*/ 290286 w 333829"/>
              <a:gd name="connsiteY1" fmla="*/ 275771 h 1074057"/>
              <a:gd name="connsiteX2" fmla="*/ 0 w 333829"/>
              <a:gd name="connsiteY2" fmla="*/ 0 h 1074057"/>
              <a:gd name="connsiteX3" fmla="*/ 14515 w 333829"/>
              <a:gd name="connsiteY3" fmla="*/ 711200 h 1074057"/>
              <a:gd name="connsiteX4" fmla="*/ 333829 w 333829"/>
              <a:gd name="connsiteY4" fmla="*/ 1074057 h 1074057"/>
              <a:gd name="connsiteX5" fmla="*/ 333829 w 333829"/>
              <a:gd name="connsiteY5" fmla="*/ 319314 h 1074057"/>
              <a:gd name="connsiteX0" fmla="*/ 329066 w 329066"/>
              <a:gd name="connsiteY0" fmla="*/ 319314 h 1074057"/>
              <a:gd name="connsiteX1" fmla="*/ 285523 w 329066"/>
              <a:gd name="connsiteY1" fmla="*/ 275771 h 1074057"/>
              <a:gd name="connsiteX2" fmla="*/ 0 w 329066"/>
              <a:gd name="connsiteY2" fmla="*/ 0 h 1074057"/>
              <a:gd name="connsiteX3" fmla="*/ 9752 w 329066"/>
              <a:gd name="connsiteY3" fmla="*/ 711200 h 1074057"/>
              <a:gd name="connsiteX4" fmla="*/ 329066 w 329066"/>
              <a:gd name="connsiteY4" fmla="*/ 1074057 h 1074057"/>
              <a:gd name="connsiteX5" fmla="*/ 329066 w 329066"/>
              <a:gd name="connsiteY5" fmla="*/ 319314 h 1074057"/>
              <a:gd name="connsiteX0" fmla="*/ 319314 w 319314"/>
              <a:gd name="connsiteY0" fmla="*/ 305027 h 1059770"/>
              <a:gd name="connsiteX1" fmla="*/ 275771 w 319314"/>
              <a:gd name="connsiteY1" fmla="*/ 261484 h 1059770"/>
              <a:gd name="connsiteX2" fmla="*/ 9298 w 319314"/>
              <a:gd name="connsiteY2" fmla="*/ 0 h 1059770"/>
              <a:gd name="connsiteX3" fmla="*/ 0 w 319314"/>
              <a:gd name="connsiteY3" fmla="*/ 696913 h 1059770"/>
              <a:gd name="connsiteX4" fmla="*/ 319314 w 319314"/>
              <a:gd name="connsiteY4" fmla="*/ 1059770 h 1059770"/>
              <a:gd name="connsiteX5" fmla="*/ 319314 w 319314"/>
              <a:gd name="connsiteY5" fmla="*/ 305027 h 1059770"/>
              <a:gd name="connsiteX0" fmla="*/ 319314 w 319314"/>
              <a:gd name="connsiteY0" fmla="*/ 309789 h 1064532"/>
              <a:gd name="connsiteX1" fmla="*/ 275771 w 319314"/>
              <a:gd name="connsiteY1" fmla="*/ 266246 h 1064532"/>
              <a:gd name="connsiteX2" fmla="*/ 4536 w 319314"/>
              <a:gd name="connsiteY2" fmla="*/ 0 h 1064532"/>
              <a:gd name="connsiteX3" fmla="*/ 0 w 319314"/>
              <a:gd name="connsiteY3" fmla="*/ 701675 h 1064532"/>
              <a:gd name="connsiteX4" fmla="*/ 319314 w 319314"/>
              <a:gd name="connsiteY4" fmla="*/ 1064532 h 1064532"/>
              <a:gd name="connsiteX5" fmla="*/ 319314 w 319314"/>
              <a:gd name="connsiteY5" fmla="*/ 309789 h 106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314" h="1064532">
                <a:moveTo>
                  <a:pt x="319314" y="309789"/>
                </a:moveTo>
                <a:cubicBezTo>
                  <a:pt x="304800" y="295275"/>
                  <a:pt x="328234" y="317877"/>
                  <a:pt x="275771" y="266246"/>
                </a:cubicBezTo>
                <a:lnTo>
                  <a:pt x="4536" y="0"/>
                </a:lnTo>
                <a:lnTo>
                  <a:pt x="0" y="701675"/>
                </a:lnTo>
                <a:lnTo>
                  <a:pt x="319314" y="1064532"/>
                </a:lnTo>
                <a:lnTo>
                  <a:pt x="319314" y="309789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4" name="Freeform 10243"/>
          <p:cNvSpPr/>
          <p:nvPr/>
        </p:nvSpPr>
        <p:spPr>
          <a:xfrm>
            <a:off x="6937829" y="1219200"/>
            <a:ext cx="1248228" cy="304800"/>
          </a:xfrm>
          <a:custGeom>
            <a:avLst/>
            <a:gdLst>
              <a:gd name="connsiteX0" fmla="*/ 1248228 w 1248228"/>
              <a:gd name="connsiteY0" fmla="*/ 290286 h 304800"/>
              <a:gd name="connsiteX1" fmla="*/ 841828 w 1248228"/>
              <a:gd name="connsiteY1" fmla="*/ 0 h 304800"/>
              <a:gd name="connsiteX2" fmla="*/ 0 w 1248228"/>
              <a:gd name="connsiteY2" fmla="*/ 0 h 304800"/>
              <a:gd name="connsiteX3" fmla="*/ 333828 w 1248228"/>
              <a:gd name="connsiteY3" fmla="*/ 304800 h 304800"/>
              <a:gd name="connsiteX4" fmla="*/ 1248228 w 1248228"/>
              <a:gd name="connsiteY4" fmla="*/ 290286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8" h="304800">
                <a:moveTo>
                  <a:pt x="1248228" y="290286"/>
                </a:moveTo>
                <a:lnTo>
                  <a:pt x="841828" y="0"/>
                </a:lnTo>
                <a:lnTo>
                  <a:pt x="0" y="0"/>
                </a:lnTo>
                <a:lnTo>
                  <a:pt x="333828" y="304800"/>
                </a:lnTo>
                <a:lnTo>
                  <a:pt x="1248228" y="290286"/>
                </a:lnTo>
                <a:close/>
              </a:path>
            </a:pathLst>
          </a:custGeom>
          <a:solidFill>
            <a:schemeClr val="accent6">
              <a:lumMod val="75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Oval 10244"/>
          <p:cNvSpPr/>
          <p:nvPr/>
        </p:nvSpPr>
        <p:spPr>
          <a:xfrm>
            <a:off x="7010400" y="1524000"/>
            <a:ext cx="1524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81800" y="4419600"/>
            <a:ext cx="20574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533431"/>
              </p:ext>
            </p:extLst>
          </p:nvPr>
        </p:nvGraphicFramePr>
        <p:xfrm>
          <a:off x="7297304" y="4495800"/>
          <a:ext cx="102639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Equation" r:id="rId19" imgW="812447" imgH="418918" progId="Equation.DSMT4">
                  <p:embed/>
                </p:oleObj>
              </mc:Choice>
              <mc:Fallback>
                <p:oleObj name="Equation" r:id="rId19" imgW="812447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304" y="4495800"/>
                        <a:ext cx="1026391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9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858905"/>
              </p:ext>
            </p:extLst>
          </p:nvPr>
        </p:nvGraphicFramePr>
        <p:xfrm>
          <a:off x="7084194" y="5029200"/>
          <a:ext cx="1539974" cy="498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Equation" r:id="rId21" imgW="1295400" imgH="419100" progId="Equation.DSMT4">
                  <p:embed/>
                </p:oleObj>
              </mc:Choice>
              <mc:Fallback>
                <p:oleObj name="Equation" r:id="rId21" imgW="1295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4194" y="5029200"/>
                        <a:ext cx="1539974" cy="498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992770"/>
              </p:ext>
            </p:extLst>
          </p:nvPr>
        </p:nvGraphicFramePr>
        <p:xfrm>
          <a:off x="7466381" y="5685020"/>
          <a:ext cx="731157" cy="258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Equation" r:id="rId23" imgW="520248" imgH="177646" progId="Equation.DSMT4">
                  <p:embed/>
                </p:oleObj>
              </mc:Choice>
              <mc:Fallback>
                <p:oleObj name="Equation" r:id="rId23" imgW="52024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6381" y="5685020"/>
                        <a:ext cx="731157" cy="2585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567647"/>
              </p:ext>
            </p:extLst>
          </p:nvPr>
        </p:nvGraphicFramePr>
        <p:xfrm>
          <a:off x="5758656" y="1726801"/>
          <a:ext cx="6746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Equation" r:id="rId24" imgW="482400" imgH="253800" progId="Equation.DSMT4">
                  <p:embed/>
                </p:oleObj>
              </mc:Choice>
              <mc:Fallback>
                <p:oleObj name="Equation" r:id="rId24" imgW="482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8656" y="1726801"/>
                        <a:ext cx="67468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638800" y="1134031"/>
            <a:ext cx="1299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pore only as 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938857"/>
              </p:ext>
            </p:extLst>
          </p:nvPr>
        </p:nvGraphicFramePr>
        <p:xfrm>
          <a:off x="2309812" y="457200"/>
          <a:ext cx="409098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Equation" r:id="rId3" imgW="2145960" imgH="419040" progId="Equation.DSMT4">
                  <p:embed/>
                </p:oleObj>
              </mc:Choice>
              <mc:Fallback>
                <p:oleObj name="Equation" r:id="rId3" imgW="2145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2" y="457200"/>
                        <a:ext cx="4090988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6250" y="1339334"/>
            <a:ext cx="573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Slow (laminar)</a:t>
            </a:r>
            <a:r>
              <a:rPr lang="en-US" dirty="0" smtClean="0"/>
              <a:t> </a:t>
            </a:r>
            <a:r>
              <a:rPr lang="en-US" dirty="0" smtClean="0"/>
              <a:t>flow with no acceleration or body forces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138362" y="1774144"/>
            <a:ext cx="838200" cy="83820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5962" y="1806801"/>
            <a:ext cx="419100" cy="83820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86362" y="1806801"/>
            <a:ext cx="419100" cy="83820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27575"/>
              </p:ext>
            </p:extLst>
          </p:nvPr>
        </p:nvGraphicFramePr>
        <p:xfrm>
          <a:off x="2062162" y="1850344"/>
          <a:ext cx="409098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Equation" r:id="rId5" imgW="2146300" imgH="419100" progId="Equation.DSMT4">
                  <p:embed/>
                </p:oleObj>
              </mc:Choice>
              <mc:Fallback>
                <p:oleObj name="Equation" r:id="rId5" imgW="2146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2" y="1850344"/>
                        <a:ext cx="4090988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678929"/>
              </p:ext>
            </p:extLst>
          </p:nvPr>
        </p:nvGraphicFramePr>
        <p:xfrm>
          <a:off x="3256116" y="4723041"/>
          <a:ext cx="2147053" cy="58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Equation" r:id="rId6" imgW="1473120" imgH="393480" progId="Equation.DSMT4">
                  <p:embed/>
                </p:oleObj>
              </mc:Choice>
              <mc:Fallback>
                <p:oleObj name="Equation" r:id="rId6" imgW="1473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116" y="4723041"/>
                        <a:ext cx="2147053" cy="585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 22"/>
          <p:cNvSpPr/>
          <p:nvPr/>
        </p:nvSpPr>
        <p:spPr>
          <a:xfrm>
            <a:off x="7337170" y="1538514"/>
            <a:ext cx="914400" cy="420915"/>
          </a:xfrm>
          <a:custGeom>
            <a:avLst/>
            <a:gdLst>
              <a:gd name="connsiteX0" fmla="*/ 0 w 914400"/>
              <a:gd name="connsiteY0" fmla="*/ 420915 h 420915"/>
              <a:gd name="connsiteX1" fmla="*/ 899886 w 914400"/>
              <a:gd name="connsiteY1" fmla="*/ 420915 h 420915"/>
              <a:gd name="connsiteX2" fmla="*/ 914400 w 914400"/>
              <a:gd name="connsiteY2" fmla="*/ 14515 h 420915"/>
              <a:gd name="connsiteX3" fmla="*/ 29029 w 914400"/>
              <a:gd name="connsiteY3" fmla="*/ 0 h 420915"/>
              <a:gd name="connsiteX4" fmla="*/ 0 w 914400"/>
              <a:gd name="connsiteY4" fmla="*/ 420915 h 4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20915">
                <a:moveTo>
                  <a:pt x="0" y="420915"/>
                </a:moveTo>
                <a:lnTo>
                  <a:pt x="899886" y="420915"/>
                </a:lnTo>
                <a:lnTo>
                  <a:pt x="914400" y="14515"/>
                </a:lnTo>
                <a:lnTo>
                  <a:pt x="29029" y="0"/>
                </a:lnTo>
                <a:lnTo>
                  <a:pt x="0" y="420915"/>
                </a:lnTo>
                <a:close/>
              </a:path>
            </a:pathLst>
          </a:custGeom>
          <a:solidFill>
            <a:srgbClr val="C00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184841" y="1503363"/>
            <a:ext cx="1524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041113" y="1209675"/>
            <a:ext cx="9525" cy="700088"/>
          </a:xfrm>
          <a:custGeom>
            <a:avLst/>
            <a:gdLst>
              <a:gd name="connsiteX0" fmla="*/ 9525 w 9525"/>
              <a:gd name="connsiteY0" fmla="*/ 0 h 700088"/>
              <a:gd name="connsiteX1" fmla="*/ 0 w 9525"/>
              <a:gd name="connsiteY1" fmla="*/ 700088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700088">
                <a:moveTo>
                  <a:pt x="9525" y="0"/>
                </a:moveTo>
                <a:lnTo>
                  <a:pt x="0" y="7000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211757" y="1900237"/>
            <a:ext cx="1247775" cy="376237"/>
          </a:xfrm>
          <a:custGeom>
            <a:avLst/>
            <a:gdLst>
              <a:gd name="connsiteX0" fmla="*/ 0 w 1247775"/>
              <a:gd name="connsiteY0" fmla="*/ 0 h 376237"/>
              <a:gd name="connsiteX1" fmla="*/ 771525 w 1247775"/>
              <a:gd name="connsiteY1" fmla="*/ 4762 h 376237"/>
              <a:gd name="connsiteX2" fmla="*/ 1247775 w 1247775"/>
              <a:gd name="connsiteY2" fmla="*/ 376237 h 376237"/>
              <a:gd name="connsiteX0" fmla="*/ 0 w 1247775"/>
              <a:gd name="connsiteY0" fmla="*/ 0 h 376237"/>
              <a:gd name="connsiteX1" fmla="*/ 833438 w 1247775"/>
              <a:gd name="connsiteY1" fmla="*/ 4762 h 376237"/>
              <a:gd name="connsiteX2" fmla="*/ 1247775 w 1247775"/>
              <a:gd name="connsiteY2" fmla="*/ 376237 h 37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7775" h="376237">
                <a:moveTo>
                  <a:pt x="0" y="0"/>
                </a:moveTo>
                <a:lnTo>
                  <a:pt x="833438" y="4762"/>
                </a:lnTo>
                <a:lnTo>
                  <a:pt x="1247775" y="37623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10944" y="1519237"/>
            <a:ext cx="943826" cy="762000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206543" y="1214212"/>
            <a:ext cx="319314" cy="1064532"/>
          </a:xfrm>
          <a:custGeom>
            <a:avLst/>
            <a:gdLst>
              <a:gd name="connsiteX0" fmla="*/ 333829 w 333829"/>
              <a:gd name="connsiteY0" fmla="*/ 319314 h 1074057"/>
              <a:gd name="connsiteX1" fmla="*/ 290286 w 333829"/>
              <a:gd name="connsiteY1" fmla="*/ 275771 h 1074057"/>
              <a:gd name="connsiteX2" fmla="*/ 0 w 333829"/>
              <a:gd name="connsiteY2" fmla="*/ 0 h 1074057"/>
              <a:gd name="connsiteX3" fmla="*/ 14515 w 333829"/>
              <a:gd name="connsiteY3" fmla="*/ 711200 h 1074057"/>
              <a:gd name="connsiteX4" fmla="*/ 333829 w 333829"/>
              <a:gd name="connsiteY4" fmla="*/ 1074057 h 1074057"/>
              <a:gd name="connsiteX5" fmla="*/ 333829 w 333829"/>
              <a:gd name="connsiteY5" fmla="*/ 319314 h 1074057"/>
              <a:gd name="connsiteX0" fmla="*/ 329066 w 329066"/>
              <a:gd name="connsiteY0" fmla="*/ 319314 h 1074057"/>
              <a:gd name="connsiteX1" fmla="*/ 285523 w 329066"/>
              <a:gd name="connsiteY1" fmla="*/ 275771 h 1074057"/>
              <a:gd name="connsiteX2" fmla="*/ 0 w 329066"/>
              <a:gd name="connsiteY2" fmla="*/ 0 h 1074057"/>
              <a:gd name="connsiteX3" fmla="*/ 9752 w 329066"/>
              <a:gd name="connsiteY3" fmla="*/ 711200 h 1074057"/>
              <a:gd name="connsiteX4" fmla="*/ 329066 w 329066"/>
              <a:gd name="connsiteY4" fmla="*/ 1074057 h 1074057"/>
              <a:gd name="connsiteX5" fmla="*/ 329066 w 329066"/>
              <a:gd name="connsiteY5" fmla="*/ 319314 h 1074057"/>
              <a:gd name="connsiteX0" fmla="*/ 319314 w 319314"/>
              <a:gd name="connsiteY0" fmla="*/ 305027 h 1059770"/>
              <a:gd name="connsiteX1" fmla="*/ 275771 w 319314"/>
              <a:gd name="connsiteY1" fmla="*/ 261484 h 1059770"/>
              <a:gd name="connsiteX2" fmla="*/ 9298 w 319314"/>
              <a:gd name="connsiteY2" fmla="*/ 0 h 1059770"/>
              <a:gd name="connsiteX3" fmla="*/ 0 w 319314"/>
              <a:gd name="connsiteY3" fmla="*/ 696913 h 1059770"/>
              <a:gd name="connsiteX4" fmla="*/ 319314 w 319314"/>
              <a:gd name="connsiteY4" fmla="*/ 1059770 h 1059770"/>
              <a:gd name="connsiteX5" fmla="*/ 319314 w 319314"/>
              <a:gd name="connsiteY5" fmla="*/ 305027 h 1059770"/>
              <a:gd name="connsiteX0" fmla="*/ 319314 w 319314"/>
              <a:gd name="connsiteY0" fmla="*/ 309789 h 1064532"/>
              <a:gd name="connsiteX1" fmla="*/ 275771 w 319314"/>
              <a:gd name="connsiteY1" fmla="*/ 266246 h 1064532"/>
              <a:gd name="connsiteX2" fmla="*/ 4536 w 319314"/>
              <a:gd name="connsiteY2" fmla="*/ 0 h 1064532"/>
              <a:gd name="connsiteX3" fmla="*/ 0 w 319314"/>
              <a:gd name="connsiteY3" fmla="*/ 701675 h 1064532"/>
              <a:gd name="connsiteX4" fmla="*/ 319314 w 319314"/>
              <a:gd name="connsiteY4" fmla="*/ 1064532 h 1064532"/>
              <a:gd name="connsiteX5" fmla="*/ 319314 w 319314"/>
              <a:gd name="connsiteY5" fmla="*/ 309789 h 106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314" h="1064532">
                <a:moveTo>
                  <a:pt x="319314" y="309789"/>
                </a:moveTo>
                <a:cubicBezTo>
                  <a:pt x="304800" y="295275"/>
                  <a:pt x="328234" y="317877"/>
                  <a:pt x="275771" y="266246"/>
                </a:cubicBezTo>
                <a:lnTo>
                  <a:pt x="4536" y="0"/>
                </a:lnTo>
                <a:lnTo>
                  <a:pt x="0" y="701675"/>
                </a:lnTo>
                <a:lnTo>
                  <a:pt x="319314" y="1064532"/>
                </a:lnTo>
                <a:lnTo>
                  <a:pt x="319314" y="309789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206542" y="1219200"/>
            <a:ext cx="1248228" cy="304800"/>
          </a:xfrm>
          <a:custGeom>
            <a:avLst/>
            <a:gdLst>
              <a:gd name="connsiteX0" fmla="*/ 1248228 w 1248228"/>
              <a:gd name="connsiteY0" fmla="*/ 290286 h 304800"/>
              <a:gd name="connsiteX1" fmla="*/ 841828 w 1248228"/>
              <a:gd name="connsiteY1" fmla="*/ 0 h 304800"/>
              <a:gd name="connsiteX2" fmla="*/ 0 w 1248228"/>
              <a:gd name="connsiteY2" fmla="*/ 0 h 304800"/>
              <a:gd name="connsiteX3" fmla="*/ 333828 w 1248228"/>
              <a:gd name="connsiteY3" fmla="*/ 304800 h 304800"/>
              <a:gd name="connsiteX4" fmla="*/ 1248228 w 1248228"/>
              <a:gd name="connsiteY4" fmla="*/ 290286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8" h="304800">
                <a:moveTo>
                  <a:pt x="1248228" y="290286"/>
                </a:moveTo>
                <a:lnTo>
                  <a:pt x="841828" y="0"/>
                </a:lnTo>
                <a:lnTo>
                  <a:pt x="0" y="0"/>
                </a:lnTo>
                <a:lnTo>
                  <a:pt x="333828" y="304800"/>
                </a:lnTo>
                <a:lnTo>
                  <a:pt x="1248228" y="290286"/>
                </a:lnTo>
                <a:close/>
              </a:path>
            </a:pathLst>
          </a:custGeom>
          <a:solidFill>
            <a:schemeClr val="accent6">
              <a:lumMod val="75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79113" y="1524000"/>
            <a:ext cx="1524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8092112" y="4186238"/>
            <a:ext cx="9525" cy="700088"/>
          </a:xfrm>
          <a:custGeom>
            <a:avLst/>
            <a:gdLst>
              <a:gd name="connsiteX0" fmla="*/ 9525 w 9525"/>
              <a:gd name="connsiteY0" fmla="*/ 0 h 700088"/>
              <a:gd name="connsiteX1" fmla="*/ 0 w 9525"/>
              <a:gd name="connsiteY1" fmla="*/ 700088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700088">
                <a:moveTo>
                  <a:pt x="9525" y="0"/>
                </a:moveTo>
                <a:lnTo>
                  <a:pt x="0" y="70008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262756" y="4876800"/>
            <a:ext cx="1247775" cy="376237"/>
          </a:xfrm>
          <a:custGeom>
            <a:avLst/>
            <a:gdLst>
              <a:gd name="connsiteX0" fmla="*/ 0 w 1247775"/>
              <a:gd name="connsiteY0" fmla="*/ 0 h 376237"/>
              <a:gd name="connsiteX1" fmla="*/ 771525 w 1247775"/>
              <a:gd name="connsiteY1" fmla="*/ 4762 h 376237"/>
              <a:gd name="connsiteX2" fmla="*/ 1247775 w 1247775"/>
              <a:gd name="connsiteY2" fmla="*/ 376237 h 376237"/>
              <a:gd name="connsiteX0" fmla="*/ 0 w 1247775"/>
              <a:gd name="connsiteY0" fmla="*/ 0 h 376237"/>
              <a:gd name="connsiteX1" fmla="*/ 833438 w 1247775"/>
              <a:gd name="connsiteY1" fmla="*/ 4762 h 376237"/>
              <a:gd name="connsiteX2" fmla="*/ 1247775 w 1247775"/>
              <a:gd name="connsiteY2" fmla="*/ 376237 h 37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7775" h="376237">
                <a:moveTo>
                  <a:pt x="0" y="0"/>
                </a:moveTo>
                <a:lnTo>
                  <a:pt x="833438" y="4762"/>
                </a:lnTo>
                <a:lnTo>
                  <a:pt x="1247775" y="37623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587234" y="4491037"/>
            <a:ext cx="943826" cy="762000"/>
          </a:xfrm>
          <a:prstGeom prst="rect">
            <a:avLst/>
          </a:prstGeom>
          <a:solidFill>
            <a:srgbClr val="00B0F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257542" y="4190775"/>
            <a:ext cx="319314" cy="1064532"/>
          </a:xfrm>
          <a:custGeom>
            <a:avLst/>
            <a:gdLst>
              <a:gd name="connsiteX0" fmla="*/ 333829 w 333829"/>
              <a:gd name="connsiteY0" fmla="*/ 319314 h 1074057"/>
              <a:gd name="connsiteX1" fmla="*/ 290286 w 333829"/>
              <a:gd name="connsiteY1" fmla="*/ 275771 h 1074057"/>
              <a:gd name="connsiteX2" fmla="*/ 0 w 333829"/>
              <a:gd name="connsiteY2" fmla="*/ 0 h 1074057"/>
              <a:gd name="connsiteX3" fmla="*/ 14515 w 333829"/>
              <a:gd name="connsiteY3" fmla="*/ 711200 h 1074057"/>
              <a:gd name="connsiteX4" fmla="*/ 333829 w 333829"/>
              <a:gd name="connsiteY4" fmla="*/ 1074057 h 1074057"/>
              <a:gd name="connsiteX5" fmla="*/ 333829 w 333829"/>
              <a:gd name="connsiteY5" fmla="*/ 319314 h 1074057"/>
              <a:gd name="connsiteX0" fmla="*/ 329066 w 329066"/>
              <a:gd name="connsiteY0" fmla="*/ 319314 h 1074057"/>
              <a:gd name="connsiteX1" fmla="*/ 285523 w 329066"/>
              <a:gd name="connsiteY1" fmla="*/ 275771 h 1074057"/>
              <a:gd name="connsiteX2" fmla="*/ 0 w 329066"/>
              <a:gd name="connsiteY2" fmla="*/ 0 h 1074057"/>
              <a:gd name="connsiteX3" fmla="*/ 9752 w 329066"/>
              <a:gd name="connsiteY3" fmla="*/ 711200 h 1074057"/>
              <a:gd name="connsiteX4" fmla="*/ 329066 w 329066"/>
              <a:gd name="connsiteY4" fmla="*/ 1074057 h 1074057"/>
              <a:gd name="connsiteX5" fmla="*/ 329066 w 329066"/>
              <a:gd name="connsiteY5" fmla="*/ 319314 h 1074057"/>
              <a:gd name="connsiteX0" fmla="*/ 319314 w 319314"/>
              <a:gd name="connsiteY0" fmla="*/ 305027 h 1059770"/>
              <a:gd name="connsiteX1" fmla="*/ 275771 w 319314"/>
              <a:gd name="connsiteY1" fmla="*/ 261484 h 1059770"/>
              <a:gd name="connsiteX2" fmla="*/ 9298 w 319314"/>
              <a:gd name="connsiteY2" fmla="*/ 0 h 1059770"/>
              <a:gd name="connsiteX3" fmla="*/ 0 w 319314"/>
              <a:gd name="connsiteY3" fmla="*/ 696913 h 1059770"/>
              <a:gd name="connsiteX4" fmla="*/ 319314 w 319314"/>
              <a:gd name="connsiteY4" fmla="*/ 1059770 h 1059770"/>
              <a:gd name="connsiteX5" fmla="*/ 319314 w 319314"/>
              <a:gd name="connsiteY5" fmla="*/ 305027 h 1059770"/>
              <a:gd name="connsiteX0" fmla="*/ 319314 w 319314"/>
              <a:gd name="connsiteY0" fmla="*/ 309789 h 1064532"/>
              <a:gd name="connsiteX1" fmla="*/ 275771 w 319314"/>
              <a:gd name="connsiteY1" fmla="*/ 266246 h 1064532"/>
              <a:gd name="connsiteX2" fmla="*/ 4536 w 319314"/>
              <a:gd name="connsiteY2" fmla="*/ 0 h 1064532"/>
              <a:gd name="connsiteX3" fmla="*/ 0 w 319314"/>
              <a:gd name="connsiteY3" fmla="*/ 701675 h 1064532"/>
              <a:gd name="connsiteX4" fmla="*/ 319314 w 319314"/>
              <a:gd name="connsiteY4" fmla="*/ 1064532 h 1064532"/>
              <a:gd name="connsiteX5" fmla="*/ 319314 w 319314"/>
              <a:gd name="connsiteY5" fmla="*/ 309789 h 106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314" h="1064532">
                <a:moveTo>
                  <a:pt x="319314" y="309789"/>
                </a:moveTo>
                <a:cubicBezTo>
                  <a:pt x="304800" y="295275"/>
                  <a:pt x="328234" y="317877"/>
                  <a:pt x="275771" y="266246"/>
                </a:cubicBezTo>
                <a:lnTo>
                  <a:pt x="4536" y="0"/>
                </a:lnTo>
                <a:lnTo>
                  <a:pt x="0" y="701675"/>
                </a:lnTo>
                <a:lnTo>
                  <a:pt x="319314" y="1064532"/>
                </a:lnTo>
                <a:lnTo>
                  <a:pt x="319314" y="309789"/>
                </a:lnTo>
                <a:close/>
              </a:path>
            </a:pathLst>
          </a:custGeom>
          <a:solidFill>
            <a:srgbClr val="00B0F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257541" y="4195763"/>
            <a:ext cx="1248228" cy="304800"/>
          </a:xfrm>
          <a:custGeom>
            <a:avLst/>
            <a:gdLst>
              <a:gd name="connsiteX0" fmla="*/ 1248228 w 1248228"/>
              <a:gd name="connsiteY0" fmla="*/ 290286 h 304800"/>
              <a:gd name="connsiteX1" fmla="*/ 841828 w 1248228"/>
              <a:gd name="connsiteY1" fmla="*/ 0 h 304800"/>
              <a:gd name="connsiteX2" fmla="*/ 0 w 1248228"/>
              <a:gd name="connsiteY2" fmla="*/ 0 h 304800"/>
              <a:gd name="connsiteX3" fmla="*/ 333828 w 1248228"/>
              <a:gd name="connsiteY3" fmla="*/ 304800 h 304800"/>
              <a:gd name="connsiteX4" fmla="*/ 1248228 w 1248228"/>
              <a:gd name="connsiteY4" fmla="*/ 290286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28" h="304800">
                <a:moveTo>
                  <a:pt x="1248228" y="290286"/>
                </a:moveTo>
                <a:lnTo>
                  <a:pt x="841828" y="0"/>
                </a:lnTo>
                <a:lnTo>
                  <a:pt x="0" y="0"/>
                </a:lnTo>
                <a:lnTo>
                  <a:pt x="333828" y="304800"/>
                </a:lnTo>
                <a:lnTo>
                  <a:pt x="1248228" y="290286"/>
                </a:lnTo>
                <a:close/>
              </a:path>
            </a:pathLst>
          </a:custGeom>
          <a:solidFill>
            <a:srgbClr val="00B0F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593076"/>
              </p:ext>
            </p:extLst>
          </p:nvPr>
        </p:nvGraphicFramePr>
        <p:xfrm>
          <a:off x="3505200" y="3048000"/>
          <a:ext cx="12588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Equation" r:id="rId8" imgW="660240" imgH="177480" progId="Equation.DSMT4">
                  <p:embed/>
                </p:oleObj>
              </mc:Choice>
              <mc:Fallback>
                <p:oleObj name="Equation" r:id="rId8" imgW="660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0"/>
                        <a:ext cx="1258888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004270"/>
              </p:ext>
            </p:extLst>
          </p:nvPr>
        </p:nvGraphicFramePr>
        <p:xfrm>
          <a:off x="3429000" y="4131583"/>
          <a:ext cx="13557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Equation" r:id="rId10" imgW="711000" imgH="253800" progId="Equation.DSMT4">
                  <p:embed/>
                </p:oleObj>
              </mc:Choice>
              <mc:Fallback>
                <p:oleObj name="Equation" r:id="rId10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131583"/>
                        <a:ext cx="13557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933504"/>
              </p:ext>
            </p:extLst>
          </p:nvPr>
        </p:nvGraphicFramePr>
        <p:xfrm>
          <a:off x="3352800" y="3581400"/>
          <a:ext cx="1670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Equation" r:id="rId12" imgW="875920" imgH="253890" progId="Equation.DSMT4">
                  <p:embed/>
                </p:oleObj>
              </mc:Choice>
              <mc:Fallback>
                <p:oleObj name="Equation" r:id="rId12" imgW="87592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581400"/>
                        <a:ext cx="16700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662226"/>
              </p:ext>
            </p:extLst>
          </p:nvPr>
        </p:nvGraphicFramePr>
        <p:xfrm>
          <a:off x="2605088" y="5570538"/>
          <a:ext cx="33337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Equation" r:id="rId14" imgW="2666880" imgH="469800" progId="Equation.DSMT4">
                  <p:embed/>
                </p:oleObj>
              </mc:Choice>
              <mc:Fallback>
                <p:oleObj name="Equation" r:id="rId14" imgW="26668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5570538"/>
                        <a:ext cx="3333750" cy="59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998219" y="6120866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Gauss’s Theorem</a:t>
            </a:r>
            <a:endParaRPr lang="en-US" sz="1400" dirty="0"/>
          </a:p>
        </p:txBody>
      </p:sp>
      <p:sp>
        <p:nvSpPr>
          <p:cNvPr id="48" name="Down Arrow 47"/>
          <p:cNvSpPr/>
          <p:nvPr/>
        </p:nvSpPr>
        <p:spPr>
          <a:xfrm>
            <a:off x="7587234" y="2819400"/>
            <a:ext cx="471913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890159"/>
              </p:ext>
            </p:extLst>
          </p:nvPr>
        </p:nvGraphicFramePr>
        <p:xfrm>
          <a:off x="176618" y="76200"/>
          <a:ext cx="1954525" cy="52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Equation" r:id="rId16" imgW="1498320" imgH="393480" progId="Equation.DSMT4">
                  <p:embed/>
                </p:oleObj>
              </mc:Choice>
              <mc:Fallback>
                <p:oleObj name="Equation" r:id="rId16" imgW="1498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18" y="76200"/>
                        <a:ext cx="1954525" cy="521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9242" y="388794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589392"/>
              </p:ext>
            </p:extLst>
          </p:nvPr>
        </p:nvGraphicFramePr>
        <p:xfrm>
          <a:off x="1223962" y="3856038"/>
          <a:ext cx="4365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Equation" r:id="rId18" imgW="228600" imgH="253800" progId="Equation.DSMT4">
                  <p:embed/>
                </p:oleObj>
              </mc:Choice>
              <mc:Fallback>
                <p:oleObj name="Equation" r:id="rId18" imgW="228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2" y="3856038"/>
                        <a:ext cx="4365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97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47" grpId="0"/>
      <p:bldP spid="48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923936"/>
              </p:ext>
            </p:extLst>
          </p:nvPr>
        </p:nvGraphicFramePr>
        <p:xfrm>
          <a:off x="3217863" y="381000"/>
          <a:ext cx="16256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5" name="Equation" r:id="rId3" imgW="1028520" imgH="393480" progId="Equation.DSMT4">
                  <p:embed/>
                </p:oleObj>
              </mc:Choice>
              <mc:Fallback>
                <p:oleObj name="Equation" r:id="rId3" imgW="1028520" imgH="39348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381000"/>
                        <a:ext cx="1625600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33" name="Picture 2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6"/>
          <a:stretch/>
        </p:blipFill>
        <p:spPr bwMode="auto">
          <a:xfrm>
            <a:off x="1135970" y="1752600"/>
            <a:ext cx="3436030" cy="1778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234757"/>
              </p:ext>
            </p:extLst>
          </p:nvPr>
        </p:nvGraphicFramePr>
        <p:xfrm>
          <a:off x="2286000" y="3555465"/>
          <a:ext cx="103051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6" name="Equation" r:id="rId6" imgW="672840" imgH="393480" progId="Equation.DSMT4">
                  <p:embed/>
                </p:oleObj>
              </mc:Choice>
              <mc:Fallback>
                <p:oleObj name="Equation" r:id="rId6" imgW="672840" imgH="393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55465"/>
                        <a:ext cx="1030514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684013"/>
              </p:ext>
            </p:extLst>
          </p:nvPr>
        </p:nvGraphicFramePr>
        <p:xfrm>
          <a:off x="3482975" y="1022812"/>
          <a:ext cx="10890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7" name="Equation" r:id="rId8" imgW="710891" imgH="393529" progId="Equation.DSMT4">
                  <p:embed/>
                </p:oleObj>
              </mc:Choice>
              <mc:Fallback>
                <p:oleObj name="Equation" r:id="rId8" imgW="710891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1022812"/>
                        <a:ext cx="10890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882507"/>
              </p:ext>
            </p:extLst>
          </p:nvPr>
        </p:nvGraphicFramePr>
        <p:xfrm>
          <a:off x="3506673" y="4267200"/>
          <a:ext cx="11287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8" name="Equation" r:id="rId10" imgW="736560" imgH="393480" progId="Equation.DSMT4">
                  <p:embed/>
                </p:oleObj>
              </mc:Choice>
              <mc:Fallback>
                <p:oleObj name="Equation" r:id="rId10" imgW="7365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673" y="4267200"/>
                        <a:ext cx="11287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038600" y="1164657"/>
            <a:ext cx="4114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6175"/>
            <a:r>
              <a:rPr lang="en-US" dirty="0" smtClean="0"/>
              <a:t>Hagen-</a:t>
            </a:r>
            <a:r>
              <a:rPr lang="en-US" dirty="0" err="1" smtClean="0"/>
              <a:t>Pouiselle</a:t>
            </a:r>
            <a:r>
              <a:rPr lang="en-US" dirty="0" smtClean="0"/>
              <a:t> Law for laminar flow in tube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Force balance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Substitute </a:t>
            </a:r>
            <a:r>
              <a:rPr lang="en-US" dirty="0" smtClean="0"/>
              <a:t>into HP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     Sub </a:t>
            </a:r>
            <a:r>
              <a:rPr lang="en-US" dirty="0" smtClean="0"/>
              <a:t>into average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7409" name="Object 174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574363"/>
              </p:ext>
            </p:extLst>
          </p:nvPr>
        </p:nvGraphicFramePr>
        <p:xfrm>
          <a:off x="2598057" y="4953000"/>
          <a:ext cx="25511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9" name="Equation" r:id="rId12" imgW="1612800" imgH="393480" progId="Equation.DSMT4">
                  <p:embed/>
                </p:oleObj>
              </mc:Choice>
              <mc:Fallback>
                <p:oleObj name="Equation" r:id="rId12" imgW="1612800" imgH="393480" progId="Equation.DSMT4">
                  <p:embed/>
                  <p:pic>
                    <p:nvPicPr>
                      <p:cNvPr id="0" name="Object 17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057" y="4953000"/>
                        <a:ext cx="25511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174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246575"/>
              </p:ext>
            </p:extLst>
          </p:nvPr>
        </p:nvGraphicFramePr>
        <p:xfrm>
          <a:off x="3352800" y="5638800"/>
          <a:ext cx="14255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0" name="Equation" r:id="rId14" imgW="901440" imgH="444240" progId="Equation.DSMT4">
                  <p:embed/>
                </p:oleObj>
              </mc:Choice>
              <mc:Fallback>
                <p:oleObj name="Equation" r:id="rId14" imgW="901440" imgH="444240" progId="Equation.DSMT4">
                  <p:embed/>
                  <p:pic>
                    <p:nvPicPr>
                      <p:cNvPr id="0" name="Object 17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638800"/>
                        <a:ext cx="142557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26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541458"/>
              </p:ext>
            </p:extLst>
          </p:nvPr>
        </p:nvGraphicFramePr>
        <p:xfrm>
          <a:off x="1371600" y="1447800"/>
          <a:ext cx="1528762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2" name="Equation" r:id="rId3" imgW="723600" imgH="419040" progId="Equation.DSMT4">
                  <p:embed/>
                </p:oleObj>
              </mc:Choice>
              <mc:Fallback>
                <p:oleObj name="Equation" r:id="rId3" imgW="7236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1528762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040719"/>
              </p:ext>
            </p:extLst>
          </p:nvPr>
        </p:nvGraphicFramePr>
        <p:xfrm>
          <a:off x="6324600" y="2362200"/>
          <a:ext cx="15017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Equation" r:id="rId5" imgW="812520" imgH="1549080" progId="Equation.DSMT4">
                  <p:embed/>
                </p:oleObj>
              </mc:Choice>
              <mc:Fallback>
                <p:oleObj name="Equation" r:id="rId5" imgW="812520" imgH="1549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362200"/>
                        <a:ext cx="150177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963325"/>
              </p:ext>
            </p:extLst>
          </p:nvPr>
        </p:nvGraphicFramePr>
        <p:xfrm>
          <a:off x="3733800" y="304800"/>
          <a:ext cx="190500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Equation" r:id="rId7" imgW="901440" imgH="444240" progId="Equation.DSMT4">
                  <p:embed/>
                </p:oleObj>
              </mc:Choice>
              <mc:Fallback>
                <p:oleObj name="Equation" r:id="rId7" imgW="90144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04800"/>
                        <a:ext cx="190500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5715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Darcy’s Law is conservation of momentum averaged over the REV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514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include gravity for vertical 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1600200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Darcy’s Law for horizontal flow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353164"/>
              </p:ext>
            </p:extLst>
          </p:nvPr>
        </p:nvGraphicFramePr>
        <p:xfrm>
          <a:off x="1066800" y="3048000"/>
          <a:ext cx="13668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Equation" r:id="rId9" imgW="647640" imgH="203040" progId="Equation.DSMT4">
                  <p:embed/>
                </p:oleObj>
              </mc:Choice>
              <mc:Fallback>
                <p:oleObj name="Equation" r:id="rId9" imgW="64764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48000"/>
                        <a:ext cx="136683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224685"/>
              </p:ext>
            </p:extLst>
          </p:nvPr>
        </p:nvGraphicFramePr>
        <p:xfrm>
          <a:off x="1143000" y="4419600"/>
          <a:ext cx="28432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Equation" r:id="rId11" imgW="1346040" imgH="419040" progId="Equation.DSMT4">
                  <p:embed/>
                </p:oleObj>
              </mc:Choice>
              <mc:Fallback>
                <p:oleObj name="Equation" r:id="rId11" imgW="134604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19600"/>
                        <a:ext cx="2843213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86100" y="3124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Body force in fluid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3657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start from two slides ago and revise.  The result 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67400" y="193726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terms of hydraulic 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8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Things you need to know to define a process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447800"/>
            <a:ext cx="6400800" cy="50292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Governing equations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Conservation Laws, constitutive equations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Define dependant variable(s)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Possibly multiple, coupled</a:t>
            </a:r>
          </a:p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Boundary conditions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Dirichlet</a:t>
            </a:r>
            <a:r>
              <a:rPr lang="en-US" dirty="0" smtClean="0">
                <a:solidFill>
                  <a:schemeClr val="tx1"/>
                </a:solidFill>
              </a:rPr>
              <a:t>, Neumann, Cauchy-type, other;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names vary with process</a:t>
            </a:r>
          </a:p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Properties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Constant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S</a:t>
            </a:r>
            <a:r>
              <a:rPr lang="en-US" dirty="0" smtClean="0">
                <a:solidFill>
                  <a:schemeClr val="tx1"/>
                </a:solidFill>
              </a:rPr>
              <a:t>patially variable (heterogeneous)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T</a:t>
            </a:r>
            <a:r>
              <a:rPr lang="en-US" dirty="0" smtClean="0">
                <a:solidFill>
                  <a:schemeClr val="tx1"/>
                </a:solidFill>
              </a:rPr>
              <a:t>emporally variable, controlled externally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T</a:t>
            </a:r>
            <a:r>
              <a:rPr lang="en-US" dirty="0" smtClean="0">
                <a:solidFill>
                  <a:schemeClr val="tx1"/>
                </a:solidFill>
              </a:rPr>
              <a:t>emporally variable, coupled to dependent variable</a:t>
            </a:r>
          </a:p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Sources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Constant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Spatially variable (heterogeneous)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Temporally variable, controlled externally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Temporally variable, coupled to dependent 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</a:t>
            </a:r>
            <a:br>
              <a:rPr lang="en-US" dirty="0" smtClean="0"/>
            </a:br>
            <a:r>
              <a:rPr lang="en-US" sz="2700" dirty="0" smtClean="0"/>
              <a:t>Hydraulic head as dependent variable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dirty="0" smtClean="0"/>
              <a:t>Governing Equations</a:t>
            </a:r>
          </a:p>
          <a:p>
            <a:pPr lvl="1"/>
            <a:r>
              <a:rPr lang="en-US" dirty="0" smtClean="0"/>
              <a:t>Mass balance</a:t>
            </a:r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Momentum balance—flow law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Dependent variable</a:t>
            </a:r>
          </a:p>
          <a:p>
            <a:pPr lvl="2"/>
            <a:r>
              <a:rPr lang="en-US" dirty="0" smtClean="0"/>
              <a:t>Hydraulic head,  </a:t>
            </a:r>
            <a:r>
              <a:rPr lang="en-US" i="1" dirty="0" smtClean="0"/>
              <a:t>h </a:t>
            </a:r>
            <a:r>
              <a:rPr lang="en-US" dirty="0" smtClean="0"/>
              <a:t>= </a:t>
            </a:r>
            <a:r>
              <a:rPr lang="en-US" i="1" dirty="0" smtClean="0"/>
              <a:t>p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+ </a:t>
            </a:r>
            <a:r>
              <a:rPr lang="en-US" i="1" dirty="0" smtClean="0"/>
              <a:t>z     </a:t>
            </a:r>
            <a:r>
              <a:rPr lang="en-US" dirty="0"/>
              <a:t>[L]</a:t>
            </a:r>
            <a:endParaRPr lang="en-US" i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00200" y="2667000"/>
          <a:ext cx="408463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3" imgW="2450880" imgH="634680" progId="Equation.DSMT4">
                  <p:embed/>
                </p:oleObj>
              </mc:Choice>
              <mc:Fallback>
                <p:oleObj name="Equation" r:id="rId3" imgW="2450880" imgH="634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667000"/>
                        <a:ext cx="4084637" cy="10588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00200" y="4114800"/>
          <a:ext cx="35734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5" imgW="2565360" imgH="419040" progId="Equation.DSMT4">
                  <p:embed/>
                </p:oleObj>
              </mc:Choice>
              <mc:Fallback>
                <p:oleObj name="Equation" r:id="rId5" imgW="256536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14800"/>
                        <a:ext cx="3573462" cy="584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7400" y="2057400"/>
            <a:ext cx="3124200" cy="369331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Properties</a:t>
            </a:r>
          </a:p>
          <a:p>
            <a:r>
              <a:rPr lang="en-US" dirty="0" smtClean="0">
                <a:latin typeface="Symbol" pitchFamily="18" charset="2"/>
              </a:rPr>
              <a:t>r:</a:t>
            </a:r>
            <a:r>
              <a:rPr lang="en-US" dirty="0" smtClean="0"/>
              <a:t>   fluid density [M/L</a:t>
            </a:r>
            <a:r>
              <a:rPr lang="en-US" baseline="30000" dirty="0" smtClean="0"/>
              <a:t>3</a:t>
            </a:r>
            <a:r>
              <a:rPr lang="en-US" dirty="0" smtClean="0"/>
              <a:t>]</a:t>
            </a:r>
          </a:p>
          <a:p>
            <a:r>
              <a:rPr lang="en-US" i="1" dirty="0" smtClean="0"/>
              <a:t>S</a:t>
            </a:r>
            <a:r>
              <a:rPr lang="en-US" baseline="-25000" dirty="0" smtClean="0"/>
              <a:t>s</a:t>
            </a:r>
            <a:r>
              <a:rPr lang="en-US" dirty="0" smtClean="0"/>
              <a:t>:  specific storage [1/L]</a:t>
            </a:r>
          </a:p>
          <a:p>
            <a:r>
              <a:rPr lang="en-US" i="1" dirty="0"/>
              <a:t>k</a:t>
            </a:r>
            <a:r>
              <a:rPr lang="en-US" dirty="0" smtClean="0"/>
              <a:t>:  permeability [L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</a:p>
          <a:p>
            <a:r>
              <a:rPr lang="en-US" i="1" dirty="0" smtClean="0"/>
              <a:t>g</a:t>
            </a:r>
            <a:r>
              <a:rPr lang="en-US" dirty="0" smtClean="0"/>
              <a:t>:  gravity acceleration [L/T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</a:p>
          <a:p>
            <a:r>
              <a:rPr lang="en-US" dirty="0">
                <a:latin typeface="Symbol" pitchFamily="18" charset="2"/>
              </a:rPr>
              <a:t>m</a:t>
            </a:r>
            <a:r>
              <a:rPr lang="en-US" dirty="0" smtClean="0">
                <a:latin typeface="Symbol" pitchFamily="18" charset="2"/>
              </a:rPr>
              <a:t>:  </a:t>
            </a:r>
            <a:r>
              <a:rPr lang="en-US" dirty="0" smtClean="0"/>
              <a:t>viscosity [M/LT]</a:t>
            </a:r>
          </a:p>
          <a:p>
            <a:endParaRPr lang="en-US" dirty="0" smtClean="0"/>
          </a:p>
          <a:p>
            <a:pPr algn="ctr"/>
            <a:r>
              <a:rPr lang="en-US" u="sng" dirty="0" smtClean="0"/>
              <a:t>Source</a:t>
            </a:r>
            <a:endParaRPr lang="en-US" u="sng" dirty="0"/>
          </a:p>
          <a:p>
            <a:r>
              <a:rPr lang="en-US" i="1" dirty="0" err="1" smtClean="0"/>
              <a:t>Q</a:t>
            </a:r>
            <a:r>
              <a:rPr lang="en-US" baseline="-25000" dirty="0" err="1" smtClean="0"/>
              <a:t>m</a:t>
            </a:r>
            <a:r>
              <a:rPr lang="en-US" dirty="0" smtClean="0"/>
              <a:t>:  mass source [M/(L</a:t>
            </a:r>
            <a:r>
              <a:rPr lang="en-US" baseline="30000" dirty="0" smtClean="0"/>
              <a:t>3</a:t>
            </a:r>
            <a:r>
              <a:rPr lang="en-US" dirty="0" smtClean="0"/>
              <a:t>T)]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z</a:t>
            </a:r>
            <a:r>
              <a:rPr lang="en-US" dirty="0" smtClean="0"/>
              <a:t>:  upward coordinate [L]</a:t>
            </a:r>
          </a:p>
          <a:p>
            <a:r>
              <a:rPr lang="en-US" b="1" dirty="0"/>
              <a:t>u</a:t>
            </a:r>
            <a:r>
              <a:rPr lang="en-US" dirty="0" smtClean="0"/>
              <a:t>:  volumetric flux vector [L/T]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Flow through Porous Media</a:t>
            </a:r>
            <a:br>
              <a:rPr lang="en-US" dirty="0" smtClean="0"/>
            </a:br>
            <a:r>
              <a:rPr lang="en-US" sz="2700" dirty="0" smtClean="0"/>
              <a:t>Pressure as dependent variable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dirty="0" smtClean="0"/>
              <a:t>Governing Equations</a:t>
            </a:r>
          </a:p>
          <a:p>
            <a:pPr lvl="1"/>
            <a:r>
              <a:rPr lang="en-US" dirty="0" smtClean="0"/>
              <a:t>Mass balance</a:t>
            </a:r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Momentum balance—flow law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Dependent variable</a:t>
            </a:r>
          </a:p>
          <a:p>
            <a:pPr lvl="2"/>
            <a:r>
              <a:rPr lang="en-US" dirty="0" smtClean="0"/>
              <a:t>pressure, </a:t>
            </a:r>
            <a:r>
              <a:rPr lang="en-US" i="1" dirty="0" smtClean="0"/>
              <a:t>p     </a:t>
            </a:r>
            <a:r>
              <a:rPr lang="en-US" dirty="0" smtClean="0"/>
              <a:t>[M/LT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endParaRPr lang="en-US" i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00200" y="2667000"/>
          <a:ext cx="408463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3" imgW="2450880" imgH="634680" progId="Equation.DSMT4">
                  <p:embed/>
                </p:oleObj>
              </mc:Choice>
              <mc:Fallback>
                <p:oleObj name="Equation" r:id="rId3" imgW="2450880" imgH="634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667000"/>
                        <a:ext cx="4084637" cy="10588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89063" y="4114800"/>
          <a:ext cx="39973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5" imgW="2869920" imgH="419040" progId="Equation.DSMT4">
                  <p:embed/>
                </p:oleObj>
              </mc:Choice>
              <mc:Fallback>
                <p:oleObj name="Equation" r:id="rId5" imgW="286992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4114800"/>
                        <a:ext cx="3997325" cy="584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7400" y="2057400"/>
            <a:ext cx="3048000" cy="369331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Properties</a:t>
            </a:r>
          </a:p>
          <a:p>
            <a:r>
              <a:rPr lang="en-US" dirty="0" smtClean="0">
                <a:latin typeface="Symbol" pitchFamily="18" charset="2"/>
              </a:rPr>
              <a:t>r:</a:t>
            </a:r>
            <a:r>
              <a:rPr lang="en-US" dirty="0" smtClean="0"/>
              <a:t>   fluid density [M/L</a:t>
            </a:r>
            <a:r>
              <a:rPr lang="en-US" baseline="30000" dirty="0" smtClean="0"/>
              <a:t>3</a:t>
            </a:r>
            <a:r>
              <a:rPr lang="en-US" dirty="0" smtClean="0"/>
              <a:t>]</a:t>
            </a:r>
          </a:p>
          <a:p>
            <a:r>
              <a:rPr lang="en-US" i="1" dirty="0" smtClean="0"/>
              <a:t>S</a:t>
            </a:r>
            <a:r>
              <a:rPr lang="en-US" baseline="-25000" dirty="0" smtClean="0"/>
              <a:t>s</a:t>
            </a:r>
            <a:r>
              <a:rPr lang="en-US" dirty="0" smtClean="0"/>
              <a:t>:  specific storage [1/L]</a:t>
            </a:r>
          </a:p>
          <a:p>
            <a:r>
              <a:rPr lang="en-US" i="1" dirty="0"/>
              <a:t>k</a:t>
            </a:r>
            <a:r>
              <a:rPr lang="en-US" dirty="0" smtClean="0"/>
              <a:t>:  permeability [L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</a:p>
          <a:p>
            <a:r>
              <a:rPr lang="en-US" i="1" dirty="0" smtClean="0"/>
              <a:t>g</a:t>
            </a:r>
            <a:r>
              <a:rPr lang="en-US" dirty="0" smtClean="0"/>
              <a:t>:  gravity acceleration [L/T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</a:p>
          <a:p>
            <a:r>
              <a:rPr lang="en-US" dirty="0">
                <a:latin typeface="Symbol" pitchFamily="18" charset="2"/>
              </a:rPr>
              <a:t>m</a:t>
            </a:r>
            <a:r>
              <a:rPr lang="en-US" dirty="0" smtClean="0">
                <a:latin typeface="Symbol" pitchFamily="18" charset="2"/>
              </a:rPr>
              <a:t>:  </a:t>
            </a:r>
            <a:r>
              <a:rPr lang="en-US" dirty="0" smtClean="0"/>
              <a:t>viscosity [M/LT]</a:t>
            </a:r>
          </a:p>
          <a:p>
            <a:endParaRPr lang="en-US" dirty="0" smtClean="0"/>
          </a:p>
          <a:p>
            <a:pPr algn="ctr"/>
            <a:r>
              <a:rPr lang="en-US" u="sng" dirty="0" smtClean="0"/>
              <a:t>Source</a:t>
            </a:r>
            <a:endParaRPr lang="en-US" u="sng" dirty="0"/>
          </a:p>
          <a:p>
            <a:r>
              <a:rPr lang="en-US" i="1" dirty="0" err="1" smtClean="0"/>
              <a:t>Q</a:t>
            </a:r>
            <a:r>
              <a:rPr lang="en-US" baseline="-25000" dirty="0" err="1" smtClean="0"/>
              <a:t>m</a:t>
            </a:r>
            <a:r>
              <a:rPr lang="en-US" dirty="0" smtClean="0"/>
              <a:t>:  mass source [M/(L</a:t>
            </a:r>
            <a:r>
              <a:rPr lang="en-US" baseline="30000" dirty="0" smtClean="0"/>
              <a:t>3</a:t>
            </a:r>
            <a:r>
              <a:rPr lang="en-US" dirty="0" smtClean="0"/>
              <a:t>T)]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/>
              <a:t>D</a:t>
            </a:r>
            <a:r>
              <a:rPr lang="en-US" dirty="0" smtClean="0"/>
              <a:t>:  upward coordinate [L]</a:t>
            </a:r>
          </a:p>
          <a:p>
            <a:r>
              <a:rPr lang="en-US" b="1" dirty="0" smtClean="0"/>
              <a:t>u</a:t>
            </a:r>
            <a:r>
              <a:rPr lang="en-US" dirty="0" smtClean="0"/>
              <a:t>:  volumetric flux vector [L/T]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Boundary Conditions</a:t>
            </a:r>
            <a:br>
              <a:rPr lang="en-US" sz="4000" dirty="0" smtClean="0"/>
            </a:br>
            <a:r>
              <a:rPr lang="en-US" sz="2700" dirty="0" smtClean="0"/>
              <a:t>All external boundaries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Dirichlet</a:t>
            </a:r>
            <a:r>
              <a:rPr lang="en-US" dirty="0" smtClean="0"/>
              <a:t> </a:t>
            </a:r>
            <a:r>
              <a:rPr lang="en-US" sz="2400" dirty="0" smtClean="0"/>
              <a:t>(specified head/pressure)</a:t>
            </a:r>
          </a:p>
          <a:p>
            <a:endParaRPr lang="en-US" dirty="0"/>
          </a:p>
          <a:p>
            <a:r>
              <a:rPr lang="en-US" dirty="0" smtClean="0"/>
              <a:t>Neumann  </a:t>
            </a:r>
            <a:r>
              <a:rPr lang="en-US" sz="2400" dirty="0" smtClean="0"/>
              <a:t>(specified gradient or flux)</a:t>
            </a:r>
          </a:p>
          <a:p>
            <a:endParaRPr lang="en-US" dirty="0"/>
          </a:p>
          <a:p>
            <a:r>
              <a:rPr lang="en-US" dirty="0" smtClean="0"/>
              <a:t>Cauchy    </a:t>
            </a:r>
            <a:r>
              <a:rPr lang="en-US" sz="2400" dirty="0" smtClean="0"/>
              <a:t>(head dependent flux)</a:t>
            </a:r>
            <a:endParaRPr lang="en-US" sz="2400" i="1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95550" y="2176463"/>
          <a:ext cx="22082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3" imgW="1587240" imgH="469800" progId="Equation.DSMT4">
                  <p:embed/>
                </p:oleObj>
              </mc:Choice>
              <mc:Fallback>
                <p:oleObj name="Equation" r:id="rId3" imgW="15872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176463"/>
                        <a:ext cx="2208213" cy="6540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743200" y="3276600"/>
          <a:ext cx="27543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5" imgW="1981080" imgH="431640" progId="Equation.DSMT4">
                  <p:embed/>
                </p:oleObj>
              </mc:Choice>
              <mc:Fallback>
                <p:oleObj name="Equation" r:id="rId5" imgW="198108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76600"/>
                        <a:ext cx="2754313" cy="603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667000" y="4724400"/>
          <a:ext cx="28257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Equation" r:id="rId7" imgW="2031840" imgH="228600" progId="Equation.DSMT4">
                  <p:embed/>
                </p:oleObj>
              </mc:Choice>
              <mc:Fallback>
                <p:oleObj name="Equation" r:id="rId7" imgW="203184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2825750" cy="319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9"/>
          <p:cNvSpPr/>
          <p:nvPr/>
        </p:nvSpPr>
        <p:spPr>
          <a:xfrm>
            <a:off x="5756988" y="1959429"/>
            <a:ext cx="830424" cy="821093"/>
          </a:xfrm>
          <a:custGeom>
            <a:avLst/>
            <a:gdLst>
              <a:gd name="connsiteX0" fmla="*/ 0 w 830424"/>
              <a:gd name="connsiteY0" fmla="*/ 0 h 821093"/>
              <a:gd name="connsiteX1" fmla="*/ 373224 w 830424"/>
              <a:gd name="connsiteY1" fmla="*/ 177281 h 821093"/>
              <a:gd name="connsiteX2" fmla="*/ 578498 w 830424"/>
              <a:gd name="connsiteY2" fmla="*/ 671804 h 821093"/>
              <a:gd name="connsiteX3" fmla="*/ 830424 w 830424"/>
              <a:gd name="connsiteY3" fmla="*/ 821093 h 82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424" h="821093">
                <a:moveTo>
                  <a:pt x="0" y="0"/>
                </a:moveTo>
                <a:cubicBezTo>
                  <a:pt x="138404" y="32657"/>
                  <a:pt x="276808" y="65314"/>
                  <a:pt x="373224" y="177281"/>
                </a:cubicBezTo>
                <a:cubicBezTo>
                  <a:pt x="469640" y="289248"/>
                  <a:pt x="502298" y="564502"/>
                  <a:pt x="578498" y="671804"/>
                </a:cubicBezTo>
                <a:cubicBezTo>
                  <a:pt x="654698" y="779106"/>
                  <a:pt x="742561" y="800099"/>
                  <a:pt x="830424" y="821093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704660">
            <a:off x="5715000" y="21336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</a:t>
            </a:r>
            <a:r>
              <a:rPr lang="en-US" sz="1400" dirty="0" smtClean="0"/>
              <a:t>=</a:t>
            </a:r>
            <a:r>
              <a:rPr lang="en-US" sz="1400" i="1" dirty="0" smtClean="0"/>
              <a:t>C</a:t>
            </a:r>
            <a:r>
              <a:rPr lang="en-US" sz="1400" baseline="-25000" dirty="0" smtClean="0"/>
              <a:t>1</a:t>
            </a:r>
            <a:endParaRPr lang="en-US" sz="1400" baseline="-25000" dirty="0"/>
          </a:p>
        </p:txBody>
      </p:sp>
      <p:sp>
        <p:nvSpPr>
          <p:cNvPr id="12" name="Freeform 11"/>
          <p:cNvSpPr/>
          <p:nvPr/>
        </p:nvSpPr>
        <p:spPr>
          <a:xfrm>
            <a:off x="5943600" y="3429000"/>
            <a:ext cx="830424" cy="821093"/>
          </a:xfrm>
          <a:custGeom>
            <a:avLst/>
            <a:gdLst>
              <a:gd name="connsiteX0" fmla="*/ 0 w 830424"/>
              <a:gd name="connsiteY0" fmla="*/ 0 h 821093"/>
              <a:gd name="connsiteX1" fmla="*/ 373224 w 830424"/>
              <a:gd name="connsiteY1" fmla="*/ 177281 h 821093"/>
              <a:gd name="connsiteX2" fmla="*/ 578498 w 830424"/>
              <a:gd name="connsiteY2" fmla="*/ 671804 h 821093"/>
              <a:gd name="connsiteX3" fmla="*/ 830424 w 830424"/>
              <a:gd name="connsiteY3" fmla="*/ 821093 h 82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424" h="821093">
                <a:moveTo>
                  <a:pt x="0" y="0"/>
                </a:moveTo>
                <a:cubicBezTo>
                  <a:pt x="138404" y="32657"/>
                  <a:pt x="276808" y="65314"/>
                  <a:pt x="373224" y="177281"/>
                </a:cubicBezTo>
                <a:cubicBezTo>
                  <a:pt x="469640" y="289248"/>
                  <a:pt x="502298" y="564502"/>
                  <a:pt x="578498" y="671804"/>
                </a:cubicBezTo>
                <a:cubicBezTo>
                  <a:pt x="654698" y="779106"/>
                  <a:pt x="742561" y="800099"/>
                  <a:pt x="830424" y="821093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4901507">
            <a:off x="6254971" y="3421452"/>
            <a:ext cx="303262" cy="71194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253163" y="3152775"/>
            <a:ext cx="276225" cy="390525"/>
          </a:xfrm>
          <a:custGeom>
            <a:avLst/>
            <a:gdLst>
              <a:gd name="connsiteX0" fmla="*/ 0 w 276225"/>
              <a:gd name="connsiteY0" fmla="*/ 390525 h 390525"/>
              <a:gd name="connsiteX1" fmla="*/ 276225 w 276225"/>
              <a:gd name="connsiteY1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225" h="390525">
                <a:moveTo>
                  <a:pt x="0" y="390525"/>
                </a:moveTo>
                <a:lnTo>
                  <a:pt x="276225" y="0"/>
                </a:lnTo>
              </a:path>
            </a:pathLst>
          </a:cu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167438" y="3378994"/>
            <a:ext cx="157162" cy="102394"/>
          </a:xfrm>
          <a:custGeom>
            <a:avLst/>
            <a:gdLst>
              <a:gd name="connsiteX0" fmla="*/ 157162 w 157162"/>
              <a:gd name="connsiteY0" fmla="*/ 57150 h 102394"/>
              <a:gd name="connsiteX1" fmla="*/ 64293 w 157162"/>
              <a:gd name="connsiteY1" fmla="*/ 0 h 102394"/>
              <a:gd name="connsiteX2" fmla="*/ 0 w 157162"/>
              <a:gd name="connsiteY2" fmla="*/ 102394 h 10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162" h="102394">
                <a:moveTo>
                  <a:pt x="157162" y="57150"/>
                </a:moveTo>
                <a:lnTo>
                  <a:pt x="64293" y="0"/>
                </a:lnTo>
                <a:lnTo>
                  <a:pt x="0" y="102394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77000" y="2971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05600" y="3505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</a:t>
            </a:r>
            <a:r>
              <a:rPr lang="en-US" b="1" baseline="18000" dirty="0" err="1" smtClean="0"/>
              <a:t>.</a:t>
            </a:r>
            <a:r>
              <a:rPr lang="en-US" b="1" dirty="0" err="1" smtClean="0"/>
              <a:t>u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5334000"/>
            <a:ext cx="3505200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</a:t>
            </a:r>
            <a:r>
              <a:rPr lang="en-US" b="1" dirty="0" smtClean="0"/>
              <a:t> </a:t>
            </a:r>
            <a:r>
              <a:rPr lang="en-US" dirty="0" smtClean="0"/>
              <a:t> unit vector normal to boundary</a:t>
            </a:r>
          </a:p>
          <a:p>
            <a:r>
              <a:rPr lang="en-US" b="1" dirty="0"/>
              <a:t>u</a:t>
            </a:r>
            <a:r>
              <a:rPr lang="en-US" dirty="0" smtClean="0"/>
              <a:t>   flux vector</a:t>
            </a:r>
          </a:p>
          <a:p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   known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Initial Conditions</a:t>
            </a:r>
            <a:br>
              <a:rPr lang="en-US" sz="4000" dirty="0" smtClean="0"/>
            </a:b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9812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Transient problems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Must specify values of </a:t>
            </a:r>
            <a:r>
              <a:rPr lang="en-US" sz="2400" i="1" dirty="0" smtClean="0"/>
              <a:t>c</a:t>
            </a:r>
            <a:r>
              <a:rPr lang="en-US" sz="2400" dirty="0"/>
              <a:t> (head or pressure)</a:t>
            </a:r>
            <a:r>
              <a:rPr lang="en-US" sz="2400" dirty="0" smtClean="0"/>
              <a:t> at t=0.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Base on info about the problem, conditions at the start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i.c</a:t>
            </a:r>
            <a:r>
              <a:rPr lang="en-US" sz="2400" dirty="0" smtClean="0"/>
              <a:t>. not needed for steady state.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One strategy is to run a steady state problem and use the results as initial conditions for transient problem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36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752600"/>
            <a:ext cx="3048000" cy="175432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Properties</a:t>
            </a:r>
          </a:p>
          <a:p>
            <a:r>
              <a:rPr lang="en-US" dirty="0" smtClean="0">
                <a:latin typeface="Symbol" pitchFamily="18" charset="2"/>
              </a:rPr>
              <a:t>r:</a:t>
            </a:r>
            <a:r>
              <a:rPr lang="en-US" dirty="0" smtClean="0"/>
              <a:t>  fluid density [M/L</a:t>
            </a:r>
            <a:r>
              <a:rPr lang="en-US" baseline="30000" dirty="0" smtClean="0"/>
              <a:t>3</a:t>
            </a:r>
            <a:r>
              <a:rPr lang="en-US" dirty="0" smtClean="0"/>
              <a:t>]</a:t>
            </a:r>
          </a:p>
          <a:p>
            <a:r>
              <a:rPr lang="en-US" i="1" dirty="0" smtClean="0"/>
              <a:t>k</a:t>
            </a:r>
            <a:r>
              <a:rPr lang="en-US" dirty="0" smtClean="0"/>
              <a:t>:  permeability [L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</a:p>
          <a:p>
            <a:r>
              <a:rPr lang="en-US" i="1" dirty="0" smtClean="0"/>
              <a:t>g</a:t>
            </a:r>
            <a:r>
              <a:rPr lang="en-US" dirty="0" smtClean="0"/>
              <a:t>:  gravity acceleration [L/T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</a:p>
          <a:p>
            <a:r>
              <a:rPr lang="en-US" dirty="0">
                <a:latin typeface="Symbol" pitchFamily="18" charset="2"/>
              </a:rPr>
              <a:t>m</a:t>
            </a:r>
            <a:r>
              <a:rPr lang="en-US" dirty="0" smtClean="0">
                <a:latin typeface="Symbol" pitchFamily="18" charset="2"/>
              </a:rPr>
              <a:t>:  </a:t>
            </a:r>
            <a:r>
              <a:rPr lang="en-US" dirty="0" smtClean="0"/>
              <a:t>viscosity [M/LT]</a:t>
            </a:r>
          </a:p>
          <a:p>
            <a:r>
              <a:rPr lang="en-US" dirty="0" err="1">
                <a:latin typeface="Symbol" pitchFamily="18" charset="2"/>
              </a:rPr>
              <a:t>c</a:t>
            </a:r>
            <a:r>
              <a:rPr lang="en-US" baseline="-25000" dirty="0" err="1" smtClean="0"/>
              <a:t>s</a:t>
            </a:r>
            <a:r>
              <a:rPr lang="en-US" dirty="0" smtClean="0"/>
              <a:t>: compressibility [1/P]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55457" y="3144851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Needed for transient models only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2286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Hydraulic conductivity 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239000" y="2209800"/>
          <a:ext cx="990600" cy="640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3" imgW="647640" imgH="419040" progId="Equation.DSMT4">
                  <p:embed/>
                </p:oleObj>
              </mc:Choice>
              <mc:Fallback>
                <p:oleObj name="Equation" r:id="rId3" imgW="64764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209800"/>
                        <a:ext cx="990600" cy="6409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0600" y="38862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Assume properties are constant for basic problems (saturated, locally deformable).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Properties vary as functions of </a:t>
            </a:r>
            <a:r>
              <a:rPr lang="en-US" i="1" dirty="0" smtClean="0"/>
              <a:t>h</a:t>
            </a:r>
            <a:r>
              <a:rPr lang="en-US" dirty="0" smtClean="0"/>
              <a:t> or </a:t>
            </a:r>
            <a:r>
              <a:rPr lang="en-US" i="1" dirty="0" smtClean="0"/>
              <a:t>p</a:t>
            </a:r>
            <a:r>
              <a:rPr lang="en-US" dirty="0" smtClean="0"/>
              <a:t> if unsaturated, non-local deformation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meriwater.com/wp-content/uploads/2011/11/cooling-tower-graphi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27642"/>
            <a:ext cx="4800600" cy="50626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6553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http://www.ameriwater.com/products/industrial/cooling-tower-filtration/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73534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High </a:t>
            </a:r>
            <a:r>
              <a:rPr lang="en-US" sz="3600" dirty="0"/>
              <a:t>E</a:t>
            </a:r>
            <a:r>
              <a:rPr lang="en-US" sz="3600" dirty="0" smtClean="0"/>
              <a:t>fficiency Sand Filter</a:t>
            </a:r>
          </a:p>
          <a:p>
            <a:pPr algn="ctr"/>
            <a:r>
              <a:rPr lang="en-US" sz="2000" dirty="0" smtClean="0"/>
              <a:t>Trap material in water, reduce clogging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03609" y="1371600"/>
            <a:ext cx="3045618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8" t="32333" r="32188" b="14666"/>
          <a:stretch/>
        </p:blipFill>
        <p:spPr bwMode="auto">
          <a:xfrm>
            <a:off x="3810000" y="3733800"/>
            <a:ext cx="2971800" cy="248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8" t="19000" r="33125" b="39621"/>
          <a:stretch/>
        </p:blipFill>
        <p:spPr bwMode="auto">
          <a:xfrm>
            <a:off x="3893774" y="1690975"/>
            <a:ext cx="2804252" cy="195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6418" y="6553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http://www.engineeringtoolbox.com/liquids-densities-d_743.html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15590"/>
            <a:ext cx="609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Fluid Properties</a:t>
            </a:r>
          </a:p>
          <a:p>
            <a:pPr algn="ctr"/>
            <a:r>
              <a:rPr lang="en-US" dirty="0" smtClean="0"/>
              <a:t>Depend on P, T, C, other.  Values for standard conditions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2667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814774" y="2246763"/>
            <a:ext cx="29210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4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Porous media properties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71600"/>
            <a:ext cx="5334000" cy="409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019800" y="1828800"/>
            <a:ext cx="2955131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Default is SI:    m, kg, s, Pa</a:t>
            </a:r>
          </a:p>
          <a:p>
            <a:r>
              <a:rPr lang="en-US" dirty="0" smtClean="0"/>
              <a:t>Write with square brackets:  23[m]      12[Pa]</a:t>
            </a:r>
          </a:p>
          <a:p>
            <a:r>
              <a:rPr lang="en-US" dirty="0" smtClean="0"/>
              <a:t>Can change units system</a:t>
            </a:r>
          </a:p>
          <a:p>
            <a:r>
              <a:rPr lang="en-US" dirty="0" smtClean="0"/>
              <a:t>Using units helpful, but not required.  Orange color on equation indicates problem with units.</a:t>
            </a:r>
          </a:p>
          <a:p>
            <a:r>
              <a:rPr lang="en-US" dirty="0" smtClean="0"/>
              <a:t>Recommend using SI</a:t>
            </a:r>
          </a:p>
          <a:p>
            <a:r>
              <a:rPr lang="en-US" dirty="0" smtClean="0"/>
              <a:t>Water density: 1000 [kg/m^3]; viscosity: 0.001 [kg/(m*s)]; g: 981 [m/s^2]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Steady flow between two streams</a:t>
            </a:r>
          </a:p>
          <a:p>
            <a:r>
              <a:rPr lang="en-US" dirty="0" smtClean="0"/>
              <a:t>Transient flow between two streams</a:t>
            </a:r>
          </a:p>
          <a:p>
            <a:r>
              <a:rPr lang="en-US" dirty="0" smtClean="0"/>
              <a:t>Transient flow to a well</a:t>
            </a:r>
          </a:p>
          <a:p>
            <a:r>
              <a:rPr lang="en-US" dirty="0" smtClean="0"/>
              <a:t>Transient flow in a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Example, flow between two streams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00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hydraulic head and flow between two streams?  </a:t>
            </a:r>
          </a:p>
          <a:p>
            <a:r>
              <a:rPr lang="en-US" dirty="0" smtClean="0"/>
              <a:t>K=1E-6 m/s; recharge R=1E-9 m/s; thickness b=10m.    </a:t>
            </a:r>
            <a:r>
              <a:rPr lang="en-US" dirty="0" err="1" smtClean="0"/>
              <a:t>Qm</a:t>
            </a:r>
            <a:r>
              <a:rPr lang="en-US" dirty="0" smtClean="0"/>
              <a:t> = R*density/b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2895600"/>
            <a:ext cx="2362200" cy="2362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2895600"/>
            <a:ext cx="76200" cy="2362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1200" y="2895600"/>
            <a:ext cx="76200" cy="2362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3505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Stream</a:t>
            </a:r>
          </a:p>
          <a:p>
            <a:r>
              <a:rPr lang="en-US" dirty="0" smtClean="0"/>
              <a:t>CH boundary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5334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 m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2" y="1132864"/>
            <a:ext cx="7444018" cy="516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10100" y="3828365"/>
            <a:ext cx="571500" cy="591235"/>
          </a:xfrm>
          <a:prstGeom prst="rect">
            <a:avLst/>
          </a:prstGeom>
          <a:noFill/>
          <a:ln w="69850">
            <a:solidFill>
              <a:srgbClr val="00B050">
                <a:alpha val="56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02029" y="3688332"/>
            <a:ext cx="571500" cy="591235"/>
          </a:xfrm>
          <a:prstGeom prst="rect">
            <a:avLst/>
          </a:prstGeom>
          <a:noFill/>
          <a:ln w="69850">
            <a:solidFill>
              <a:srgbClr val="00B050">
                <a:alpha val="56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9556041">
            <a:off x="4842464" y="2665678"/>
            <a:ext cx="447354" cy="414258"/>
          </a:xfrm>
          <a:prstGeom prst="rect">
            <a:avLst/>
          </a:prstGeom>
          <a:noFill/>
          <a:ln w="69850">
            <a:solidFill>
              <a:srgbClr val="00B050">
                <a:alpha val="56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0451537">
            <a:off x="5869003" y="3067872"/>
            <a:ext cx="571500" cy="591235"/>
          </a:xfrm>
          <a:prstGeom prst="rect">
            <a:avLst/>
          </a:prstGeom>
          <a:noFill/>
          <a:ln w="69850">
            <a:solidFill>
              <a:srgbClr val="00B050">
                <a:alpha val="56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Boundary conditions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295400" y="3581400"/>
          <a:ext cx="19367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3" imgW="761760" imgH="419040" progId="Equation.DSMT4">
                  <p:embed/>
                </p:oleObj>
              </mc:Choice>
              <mc:Fallback>
                <p:oleObj name="Equation" r:id="rId3" imgW="761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81400"/>
                        <a:ext cx="19367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4" name="Group 29"/>
          <p:cNvGrpSpPr>
            <a:grpSpLocks/>
          </p:cNvGrpSpPr>
          <p:nvPr/>
        </p:nvGrpSpPr>
        <p:grpSpPr bwMode="auto">
          <a:xfrm>
            <a:off x="685800" y="1371600"/>
            <a:ext cx="7543800" cy="2046288"/>
            <a:chOff x="762000" y="4267200"/>
            <a:chExt cx="7543800" cy="2045732"/>
          </a:xfrm>
        </p:grpSpPr>
        <p:sp>
          <p:nvSpPr>
            <p:cNvPr id="5129" name="TextBox 30"/>
            <p:cNvSpPr txBox="1">
              <a:spLocks noChangeArrowheads="1"/>
            </p:cNvSpPr>
            <p:nvPr/>
          </p:nvSpPr>
          <p:spPr bwMode="auto">
            <a:xfrm>
              <a:off x="3048000" y="5943600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x</a:t>
              </a:r>
            </a:p>
          </p:txBody>
        </p:sp>
        <p:grpSp>
          <p:nvGrpSpPr>
            <p:cNvPr id="5130" name="Group 101"/>
            <p:cNvGrpSpPr>
              <a:grpSpLocks/>
            </p:cNvGrpSpPr>
            <p:nvPr/>
          </p:nvGrpSpPr>
          <p:grpSpPr bwMode="auto">
            <a:xfrm>
              <a:off x="762000" y="4267200"/>
              <a:ext cx="7543800" cy="1874044"/>
              <a:chOff x="762000" y="4267200"/>
              <a:chExt cx="7543800" cy="187404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371600" y="5333710"/>
                <a:ext cx="6248400" cy="380897"/>
              </a:xfrm>
              <a:prstGeom prst="rect">
                <a:avLst/>
              </a:prstGeom>
              <a:solidFill>
                <a:schemeClr val="accent1"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381125" y="5019471"/>
                <a:ext cx="0" cy="485643"/>
              </a:xfrm>
              <a:custGeom>
                <a:avLst/>
                <a:gdLst>
                  <a:gd name="connsiteX0" fmla="*/ 0 w 0"/>
                  <a:gd name="connsiteY0" fmla="*/ 485775 h 485775"/>
                  <a:gd name="connsiteX1" fmla="*/ 0 w 0"/>
                  <a:gd name="connsiteY1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485775">
                    <a:moveTo>
                      <a:pt x="0" y="485775"/>
                    </a:moveTo>
                    <a:lnTo>
                      <a:pt x="0" y="0"/>
                    </a:lnTo>
                  </a:path>
                </a:pathLst>
              </a:cu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7620000" y="4800455"/>
                <a:ext cx="76200" cy="714181"/>
              </a:xfrm>
              <a:custGeom>
                <a:avLst/>
                <a:gdLst>
                  <a:gd name="connsiteX0" fmla="*/ 0 w 0"/>
                  <a:gd name="connsiteY0" fmla="*/ 485775 h 485775"/>
                  <a:gd name="connsiteX1" fmla="*/ 0 w 0"/>
                  <a:gd name="connsiteY1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485775">
                    <a:moveTo>
                      <a:pt x="0" y="485775"/>
                    </a:moveTo>
                    <a:lnTo>
                      <a:pt x="0" y="0"/>
                    </a:lnTo>
                  </a:path>
                </a:pathLst>
              </a:cu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1266825" y="5162307"/>
                <a:ext cx="419100" cy="0"/>
              </a:xfrm>
              <a:custGeom>
                <a:avLst/>
                <a:gdLst>
                  <a:gd name="connsiteX0" fmla="*/ 0 w 419100"/>
                  <a:gd name="connsiteY0" fmla="*/ 0 h 0"/>
                  <a:gd name="connsiteX1" fmla="*/ 419100 w 4191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9100">
                    <a:moveTo>
                      <a:pt x="0" y="0"/>
                    </a:moveTo>
                    <a:lnTo>
                      <a:pt x="419100" y="0"/>
                    </a:lnTo>
                  </a:path>
                </a:pathLst>
              </a:cu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7391400" y="4876634"/>
                <a:ext cx="419100" cy="0"/>
              </a:xfrm>
              <a:custGeom>
                <a:avLst/>
                <a:gdLst>
                  <a:gd name="connsiteX0" fmla="*/ 0 w 419100"/>
                  <a:gd name="connsiteY0" fmla="*/ 0 h 0"/>
                  <a:gd name="connsiteX1" fmla="*/ 419100 w 41910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9100">
                    <a:moveTo>
                      <a:pt x="0" y="0"/>
                    </a:moveTo>
                    <a:lnTo>
                      <a:pt x="419100" y="0"/>
                    </a:lnTo>
                  </a:path>
                </a:pathLst>
              </a:cu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5136" name="Group 11"/>
              <p:cNvGrpSpPr>
                <a:grpSpLocks/>
              </p:cNvGrpSpPr>
              <p:nvPr/>
            </p:nvGrpSpPr>
            <p:grpSpPr bwMode="auto">
              <a:xfrm>
                <a:off x="7620000" y="4724400"/>
                <a:ext cx="171787" cy="251420"/>
                <a:chOff x="1784" y="2806"/>
                <a:chExt cx="210" cy="239"/>
              </a:xfrm>
            </p:grpSpPr>
            <p:sp>
              <p:nvSpPr>
                <p:cNvPr id="53" name="Freeform 12"/>
                <p:cNvSpPr>
                  <a:spLocks/>
                </p:cNvSpPr>
                <p:nvPr/>
              </p:nvSpPr>
              <p:spPr bwMode="auto">
                <a:xfrm>
                  <a:off x="1784" y="2806"/>
                  <a:ext cx="210" cy="119"/>
                </a:xfrm>
                <a:custGeom>
                  <a:avLst/>
                  <a:gdLst>
                    <a:gd name="T0" fmla="*/ 113 w 210"/>
                    <a:gd name="T1" fmla="*/ 117 h 117"/>
                    <a:gd name="T2" fmla="*/ 0 w 210"/>
                    <a:gd name="T3" fmla="*/ 2 h 117"/>
                    <a:gd name="T4" fmla="*/ 210 w 210"/>
                    <a:gd name="T5" fmla="*/ 0 h 117"/>
                    <a:gd name="T6" fmla="*/ 113 w 210"/>
                    <a:gd name="T7" fmla="*/ 117 h 1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0"/>
                    <a:gd name="T13" fmla="*/ 0 h 117"/>
                    <a:gd name="T14" fmla="*/ 210 w 210"/>
                    <a:gd name="T15" fmla="*/ 117 h 1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0" h="117">
                      <a:moveTo>
                        <a:pt x="113" y="117"/>
                      </a:moveTo>
                      <a:lnTo>
                        <a:pt x="0" y="2"/>
                      </a:lnTo>
                      <a:lnTo>
                        <a:pt x="210" y="0"/>
                      </a:lnTo>
                      <a:lnTo>
                        <a:pt x="113" y="117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4" name="Line 13"/>
                <p:cNvSpPr>
                  <a:spLocks noChangeShapeType="1"/>
                </p:cNvSpPr>
                <p:nvPr/>
              </p:nvSpPr>
              <p:spPr bwMode="auto">
                <a:xfrm>
                  <a:off x="1798" y="2993"/>
                  <a:ext cx="179" cy="3"/>
                </a:xfrm>
                <a:prstGeom prst="line">
                  <a:avLst/>
                </a:prstGeom>
                <a:noFill/>
                <a:ln w="1905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Line 14"/>
                <p:cNvSpPr>
                  <a:spLocks noChangeShapeType="1"/>
                </p:cNvSpPr>
                <p:nvPr/>
              </p:nvSpPr>
              <p:spPr bwMode="auto">
                <a:xfrm>
                  <a:off x="1850" y="3047"/>
                  <a:ext cx="82" cy="0"/>
                </a:xfrm>
                <a:prstGeom prst="line">
                  <a:avLst/>
                </a:prstGeom>
                <a:noFill/>
                <a:ln w="1905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5137" name="Group 11"/>
              <p:cNvGrpSpPr>
                <a:grpSpLocks/>
              </p:cNvGrpSpPr>
              <p:nvPr/>
            </p:nvGrpSpPr>
            <p:grpSpPr bwMode="auto">
              <a:xfrm>
                <a:off x="1219200" y="5029200"/>
                <a:ext cx="171787" cy="251420"/>
                <a:chOff x="1784" y="2806"/>
                <a:chExt cx="210" cy="239"/>
              </a:xfrm>
            </p:grpSpPr>
            <p:sp>
              <p:nvSpPr>
                <p:cNvPr id="50" name="Freeform 12"/>
                <p:cNvSpPr>
                  <a:spLocks/>
                </p:cNvSpPr>
                <p:nvPr/>
              </p:nvSpPr>
              <p:spPr bwMode="auto">
                <a:xfrm>
                  <a:off x="1784" y="2806"/>
                  <a:ext cx="210" cy="119"/>
                </a:xfrm>
                <a:custGeom>
                  <a:avLst/>
                  <a:gdLst>
                    <a:gd name="T0" fmla="*/ 113 w 210"/>
                    <a:gd name="T1" fmla="*/ 117 h 117"/>
                    <a:gd name="T2" fmla="*/ 0 w 210"/>
                    <a:gd name="T3" fmla="*/ 2 h 117"/>
                    <a:gd name="T4" fmla="*/ 210 w 210"/>
                    <a:gd name="T5" fmla="*/ 0 h 117"/>
                    <a:gd name="T6" fmla="*/ 113 w 210"/>
                    <a:gd name="T7" fmla="*/ 117 h 1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0"/>
                    <a:gd name="T13" fmla="*/ 0 h 117"/>
                    <a:gd name="T14" fmla="*/ 210 w 210"/>
                    <a:gd name="T15" fmla="*/ 117 h 1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0" h="117">
                      <a:moveTo>
                        <a:pt x="113" y="117"/>
                      </a:moveTo>
                      <a:lnTo>
                        <a:pt x="0" y="2"/>
                      </a:lnTo>
                      <a:lnTo>
                        <a:pt x="210" y="0"/>
                      </a:lnTo>
                      <a:lnTo>
                        <a:pt x="113" y="117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1905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Line 13"/>
                <p:cNvSpPr>
                  <a:spLocks noChangeShapeType="1"/>
                </p:cNvSpPr>
                <p:nvPr/>
              </p:nvSpPr>
              <p:spPr bwMode="auto">
                <a:xfrm>
                  <a:off x="1798" y="2993"/>
                  <a:ext cx="179" cy="3"/>
                </a:xfrm>
                <a:prstGeom prst="line">
                  <a:avLst/>
                </a:prstGeom>
                <a:noFill/>
                <a:ln w="1905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52" name="Line 14"/>
                <p:cNvSpPr>
                  <a:spLocks noChangeShapeType="1"/>
                </p:cNvSpPr>
                <p:nvPr/>
              </p:nvSpPr>
              <p:spPr bwMode="auto">
                <a:xfrm>
                  <a:off x="1850" y="3047"/>
                  <a:ext cx="82" cy="0"/>
                </a:xfrm>
                <a:prstGeom prst="line">
                  <a:avLst/>
                </a:prstGeom>
                <a:noFill/>
                <a:ln w="1905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5138" name="TextBox 39"/>
              <p:cNvSpPr txBox="1">
                <a:spLocks noChangeArrowheads="1"/>
              </p:cNvSpPr>
              <p:nvPr/>
            </p:nvSpPr>
            <p:spPr bwMode="auto">
              <a:xfrm>
                <a:off x="762000" y="5029200"/>
                <a:ext cx="7543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pitchFamily="34" charset="0"/>
                  </a:rPr>
                  <a:t>h</a:t>
                </a:r>
                <a:r>
                  <a:rPr lang="en-US" baseline="-25000">
                    <a:latin typeface="Calibri" pitchFamily="34" charset="0"/>
                  </a:rPr>
                  <a:t>1</a:t>
                </a:r>
                <a:r>
                  <a:rPr lang="en-US">
                    <a:latin typeface="Calibri" pitchFamily="34" charset="0"/>
                  </a:rPr>
                  <a:t>                                                                                                                               h</a:t>
                </a:r>
                <a:r>
                  <a:rPr lang="en-US" baseline="-2500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924050" y="5343233"/>
                <a:ext cx="9525" cy="361852"/>
              </a:xfrm>
              <a:custGeom>
                <a:avLst/>
                <a:gdLst>
                  <a:gd name="connsiteX0" fmla="*/ 9525 w 9525"/>
                  <a:gd name="connsiteY0" fmla="*/ 0 h 361950"/>
                  <a:gd name="connsiteX1" fmla="*/ 0 w 9525"/>
                  <a:gd name="connsiteY1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361950">
                    <a:moveTo>
                      <a:pt x="9525" y="0"/>
                    </a:moveTo>
                    <a:lnTo>
                      <a:pt x="0" y="361950"/>
                    </a:lnTo>
                  </a:path>
                </a:pathLst>
              </a:custGeom>
              <a:ln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40" name="TextBox 41"/>
              <p:cNvSpPr txBox="1">
                <a:spLocks noChangeArrowheads="1"/>
              </p:cNvSpPr>
              <p:nvPr/>
            </p:nvSpPr>
            <p:spPr bwMode="auto">
              <a:xfrm>
                <a:off x="1981200" y="5334000"/>
                <a:ext cx="12954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i="1">
                    <a:latin typeface="Calibri" pitchFamily="34" charset="0"/>
                  </a:rPr>
                  <a:t>b</a:t>
                </a: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1370013" y="5822528"/>
                <a:ext cx="1612900" cy="319001"/>
              </a:xfrm>
              <a:custGeom>
                <a:avLst/>
                <a:gdLst>
                  <a:gd name="connsiteX0" fmla="*/ 2381 w 1614487"/>
                  <a:gd name="connsiteY0" fmla="*/ 0 h 319088"/>
                  <a:gd name="connsiteX1" fmla="*/ 0 w 1614487"/>
                  <a:gd name="connsiteY1" fmla="*/ 319088 h 319088"/>
                  <a:gd name="connsiteX2" fmla="*/ 1614487 w 1614487"/>
                  <a:gd name="connsiteY2" fmla="*/ 319088 h 31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4487" h="319088">
                    <a:moveTo>
                      <a:pt x="2381" y="0"/>
                    </a:moveTo>
                    <a:cubicBezTo>
                      <a:pt x="1587" y="106363"/>
                      <a:pt x="794" y="212725"/>
                      <a:pt x="0" y="319088"/>
                    </a:cubicBezTo>
                    <a:lnTo>
                      <a:pt x="1614487" y="319088"/>
                    </a:lnTo>
                  </a:path>
                </a:pathLst>
              </a:custGeom>
              <a:ln w="22225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Down Arrow 43"/>
              <p:cNvSpPr/>
              <p:nvPr/>
            </p:nvSpPr>
            <p:spPr>
              <a:xfrm>
                <a:off x="2057400" y="4800455"/>
                <a:ext cx="152400" cy="30471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Down Arrow 44"/>
              <p:cNvSpPr/>
              <p:nvPr/>
            </p:nvSpPr>
            <p:spPr>
              <a:xfrm>
                <a:off x="3200400" y="4800455"/>
                <a:ext cx="152400" cy="30471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Down Arrow 45"/>
              <p:cNvSpPr/>
              <p:nvPr/>
            </p:nvSpPr>
            <p:spPr>
              <a:xfrm>
                <a:off x="4419600" y="4800455"/>
                <a:ext cx="152400" cy="30471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Down Arrow 46"/>
              <p:cNvSpPr/>
              <p:nvPr/>
            </p:nvSpPr>
            <p:spPr>
              <a:xfrm>
                <a:off x="5562600" y="4800455"/>
                <a:ext cx="152400" cy="30471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Down Arrow 47"/>
              <p:cNvSpPr/>
              <p:nvPr/>
            </p:nvSpPr>
            <p:spPr>
              <a:xfrm>
                <a:off x="6629400" y="4800455"/>
                <a:ext cx="152400" cy="30471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47" name="TextBox 48"/>
              <p:cNvSpPr txBox="1">
                <a:spLocks noChangeArrowheads="1"/>
              </p:cNvSpPr>
              <p:nvPr/>
            </p:nvSpPr>
            <p:spPr bwMode="auto">
              <a:xfrm>
                <a:off x="3581400" y="4267200"/>
                <a:ext cx="21336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pitchFamily="34" charset="0"/>
                  </a:rPr>
                  <a:t>Conceptual model</a:t>
                </a:r>
              </a:p>
            </p:txBody>
          </p:sp>
        </p:grp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905000" y="5029200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i="1">
                <a:latin typeface="Calibri" pitchFamily="34" charset="0"/>
              </a:rPr>
              <a:t>b.c.  1:   h </a:t>
            </a:r>
            <a:r>
              <a:rPr lang="en-US" sz="2800">
                <a:latin typeface="Calibri" pitchFamily="34" charset="0"/>
              </a:rPr>
              <a:t>= </a:t>
            </a:r>
            <a:r>
              <a:rPr lang="en-US" sz="2800" i="1">
                <a:latin typeface="Calibri" pitchFamily="34" charset="0"/>
              </a:rPr>
              <a:t>h</a:t>
            </a:r>
            <a:r>
              <a:rPr lang="en-US" sz="2800" baseline="-25000">
                <a:latin typeface="Calibri" pitchFamily="34" charset="0"/>
              </a:rPr>
              <a:t>1</a:t>
            </a:r>
            <a:r>
              <a:rPr lang="en-US" sz="2800">
                <a:latin typeface="Calibri" pitchFamily="34" charset="0"/>
              </a:rPr>
              <a:t>     @    x = 0</a:t>
            </a:r>
          </a:p>
        </p:txBody>
      </p:sp>
      <p:sp>
        <p:nvSpPr>
          <p:cNvPr id="57" name="Freeform 56"/>
          <p:cNvSpPr/>
          <p:nvPr/>
        </p:nvSpPr>
        <p:spPr>
          <a:xfrm>
            <a:off x="1295400" y="3038475"/>
            <a:ext cx="6219825" cy="0"/>
          </a:xfrm>
          <a:custGeom>
            <a:avLst/>
            <a:gdLst>
              <a:gd name="connsiteX0" fmla="*/ 0 w 6219825"/>
              <a:gd name="connsiteY0" fmla="*/ 0 h 0"/>
              <a:gd name="connsiteX1" fmla="*/ 6219825 w 62198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19825">
                <a:moveTo>
                  <a:pt x="0" y="0"/>
                </a:moveTo>
                <a:lnTo>
                  <a:pt x="6219825" y="0"/>
                </a:lnTo>
              </a:path>
            </a:pathLst>
          </a:custGeom>
          <a:ln w="19050">
            <a:solidFill>
              <a:schemeClr val="accent6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7" name="TextBox 57"/>
          <p:cNvSpPr txBox="1">
            <a:spLocks noChangeArrowheads="1"/>
          </p:cNvSpPr>
          <p:nvPr/>
        </p:nvSpPr>
        <p:spPr bwMode="auto">
          <a:xfrm>
            <a:off x="7315200" y="30480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i="1">
                <a:latin typeface="Calibri" pitchFamily="34" charset="0"/>
              </a:rPr>
              <a:t>L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905000" y="5791200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i="1">
                <a:latin typeface="Calibri" pitchFamily="34" charset="0"/>
              </a:rPr>
              <a:t>b.c.  2:   h </a:t>
            </a:r>
            <a:r>
              <a:rPr lang="en-US" sz="2800">
                <a:latin typeface="Calibri" pitchFamily="34" charset="0"/>
              </a:rPr>
              <a:t>= </a:t>
            </a:r>
            <a:r>
              <a:rPr lang="en-US" sz="2800" i="1">
                <a:latin typeface="Calibri" pitchFamily="34" charset="0"/>
              </a:rPr>
              <a:t>h</a:t>
            </a:r>
            <a:r>
              <a:rPr lang="en-US" sz="2800" baseline="-25000">
                <a:latin typeface="Calibri" pitchFamily="34" charset="0"/>
              </a:rPr>
              <a:t>2</a:t>
            </a:r>
            <a:r>
              <a:rPr lang="en-US" sz="2800">
                <a:latin typeface="Calibri" pitchFamily="34" charset="0"/>
              </a:rPr>
              <a:t>     @    x = </a:t>
            </a:r>
            <a:r>
              <a:rPr lang="en-US" sz="2800" i="1">
                <a:latin typeface="Calibri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56321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b.c. to solve for constants</a:t>
            </a:r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1600200" y="1676400"/>
          <a:ext cx="28717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name="Equation" r:id="rId3" imgW="1460160" imgH="393480" progId="Equation.DSMT4">
                  <p:embed/>
                </p:oleObj>
              </mc:Choice>
              <mc:Fallback>
                <p:oleObj name="Equation" r:id="rId3" imgW="1460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2871788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1447800" y="2590800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i="1">
                <a:latin typeface="Calibri" pitchFamily="34" charset="0"/>
              </a:rPr>
              <a:t>b.c.  1:   h </a:t>
            </a:r>
            <a:r>
              <a:rPr lang="en-US" sz="2800">
                <a:latin typeface="Calibri" pitchFamily="34" charset="0"/>
              </a:rPr>
              <a:t>= </a:t>
            </a:r>
            <a:r>
              <a:rPr lang="en-US" sz="2800" i="1">
                <a:latin typeface="Calibri" pitchFamily="34" charset="0"/>
              </a:rPr>
              <a:t>h</a:t>
            </a:r>
            <a:r>
              <a:rPr lang="en-US" sz="2800" baseline="-25000">
                <a:latin typeface="Calibri" pitchFamily="34" charset="0"/>
              </a:rPr>
              <a:t>1</a:t>
            </a:r>
            <a:r>
              <a:rPr lang="en-US" sz="2800">
                <a:latin typeface="Calibri" pitchFamily="34" charset="0"/>
              </a:rPr>
              <a:t>     @    x = 0</a:t>
            </a:r>
          </a:p>
        </p:txBody>
      </p:sp>
      <p:sp>
        <p:nvSpPr>
          <p:cNvPr id="7176" name="TextBox 5"/>
          <p:cNvSpPr txBox="1">
            <a:spLocks noChangeArrowheads="1"/>
          </p:cNvSpPr>
          <p:nvPr/>
        </p:nvSpPr>
        <p:spPr bwMode="auto">
          <a:xfrm>
            <a:off x="1447800" y="3352800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i="1">
                <a:latin typeface="Calibri" pitchFamily="34" charset="0"/>
              </a:rPr>
              <a:t>b.c.  2:   h </a:t>
            </a:r>
            <a:r>
              <a:rPr lang="en-US" sz="2800">
                <a:latin typeface="Calibri" pitchFamily="34" charset="0"/>
              </a:rPr>
              <a:t>= </a:t>
            </a:r>
            <a:r>
              <a:rPr lang="en-US" sz="2800" i="1">
                <a:latin typeface="Calibri" pitchFamily="34" charset="0"/>
              </a:rPr>
              <a:t>h</a:t>
            </a:r>
            <a:r>
              <a:rPr lang="en-US" sz="2800" baseline="-25000">
                <a:latin typeface="Calibri" pitchFamily="34" charset="0"/>
              </a:rPr>
              <a:t>2</a:t>
            </a:r>
            <a:r>
              <a:rPr lang="en-US" sz="2800">
                <a:latin typeface="Calibri" pitchFamily="34" charset="0"/>
              </a:rPr>
              <a:t>     @    x = </a:t>
            </a:r>
            <a:r>
              <a:rPr lang="en-US" sz="2800" i="1">
                <a:latin typeface="Calibri" pitchFamily="34" charset="0"/>
              </a:rPr>
              <a:t>L</a:t>
            </a:r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2720975" y="4926013"/>
          <a:ext cx="5651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4926013"/>
                        <a:ext cx="5651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359025" y="4137025"/>
          <a:ext cx="1443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Equation" r:id="rId7" imgW="1168200" imgH="393480" progId="Equation.DSMT4">
                  <p:embed/>
                </p:oleObj>
              </mc:Choice>
              <mc:Fallback>
                <p:oleObj name="Equation" r:id="rId7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4137025"/>
                        <a:ext cx="1443038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9"/>
          <p:cNvGraphicFramePr>
            <a:graphicFrameLocks noChangeAspect="1"/>
          </p:cNvGraphicFramePr>
          <p:nvPr/>
        </p:nvGraphicFramePr>
        <p:xfrm>
          <a:off x="1676400" y="5562600"/>
          <a:ext cx="28082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Equation" r:id="rId9" imgW="2273040" imgH="431640" progId="Equation.DSMT4">
                  <p:embed/>
                </p:oleObj>
              </mc:Choice>
              <mc:Fallback>
                <p:oleObj name="Equation" r:id="rId9" imgW="227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62600"/>
                        <a:ext cx="28082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22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Substitute constants and solve for h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609600" y="1676400"/>
          <a:ext cx="28082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" name="Equation" r:id="rId3" imgW="2273040" imgH="431640" progId="Equation.DSMT4">
                  <p:embed/>
                </p:oleObj>
              </mc:Choice>
              <mc:Fallback>
                <p:oleObj name="Equation" r:id="rId3" imgW="227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28082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490538" y="2400300"/>
          <a:ext cx="32004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7" name="Equation" r:id="rId5" imgW="2590560" imgH="495000" progId="Equation.DSMT4">
                  <p:embed/>
                </p:oleObj>
              </mc:Choice>
              <mc:Fallback>
                <p:oleObj name="Equation" r:id="rId5" imgW="25905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2400300"/>
                        <a:ext cx="32004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9"/>
          <p:cNvGraphicFramePr>
            <a:graphicFrameLocks noChangeAspect="1"/>
          </p:cNvGraphicFramePr>
          <p:nvPr/>
        </p:nvGraphicFramePr>
        <p:xfrm>
          <a:off x="763588" y="4191000"/>
          <a:ext cx="284003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8" name="Equation" r:id="rId7" imgW="2298600" imgH="507960" progId="Equation.DSMT4">
                  <p:embed/>
                </p:oleObj>
              </mc:Choice>
              <mc:Fallback>
                <p:oleObj name="Equation" r:id="rId7" imgW="22986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4191000"/>
                        <a:ext cx="2840037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0"/>
          <p:cNvGraphicFramePr>
            <a:graphicFrameLocks noChangeAspect="1"/>
          </p:cNvGraphicFramePr>
          <p:nvPr/>
        </p:nvGraphicFramePr>
        <p:xfrm>
          <a:off x="635000" y="3268663"/>
          <a:ext cx="29972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" name="Equation" r:id="rId9" imgW="2425680" imgH="507960" progId="Equation.DSMT4">
                  <p:embed/>
                </p:oleObj>
              </mc:Choice>
              <mc:Fallback>
                <p:oleObj name="Equation" r:id="rId9" imgW="24256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3268663"/>
                        <a:ext cx="29972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2"/>
          <p:cNvGraphicFramePr>
            <a:graphicFrameLocks noChangeAspect="1"/>
          </p:cNvGraphicFramePr>
          <p:nvPr/>
        </p:nvGraphicFramePr>
        <p:xfrm>
          <a:off x="1676400" y="5006975"/>
          <a:ext cx="8636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0" name="Equation" r:id="rId11" imgW="698400" imgH="419040" progId="Equation.DSMT4">
                  <p:embed/>
                </p:oleObj>
              </mc:Choice>
              <mc:Fallback>
                <p:oleObj name="Equation" r:id="rId11" imgW="698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006975"/>
                        <a:ext cx="8636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Box 23"/>
          <p:cNvSpPr txBox="1">
            <a:spLocks noChangeArrowheads="1"/>
          </p:cNvSpPr>
          <p:nvPr/>
        </p:nvSpPr>
        <p:spPr bwMode="auto">
          <a:xfrm>
            <a:off x="6553200" y="990600"/>
            <a:ext cx="2282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/>
              <a:t>Assume </a:t>
            </a:r>
            <a:r>
              <a:rPr lang="en-US" sz="1400" i="1"/>
              <a:t>L</a:t>
            </a:r>
            <a:r>
              <a:rPr lang="en-US" sz="1400"/>
              <a:t>=1000m, </a:t>
            </a:r>
            <a:r>
              <a:rPr lang="en-US" sz="1400" i="1"/>
              <a:t>b</a:t>
            </a:r>
            <a:r>
              <a:rPr lang="en-US" sz="1400"/>
              <a:t>=25m</a:t>
            </a:r>
          </a:p>
        </p:txBody>
      </p:sp>
      <p:pic>
        <p:nvPicPr>
          <p:cNvPr id="8201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26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43148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5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Exercise, steady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 Determine heads using specified geometry and parameters</a:t>
            </a:r>
          </a:p>
          <a:p>
            <a:pPr lvl="1"/>
            <a:r>
              <a:rPr lang="en-US" dirty="0" smtClean="0"/>
              <a:t>Plot heads as color flood, contours</a:t>
            </a:r>
          </a:p>
          <a:p>
            <a:pPr lvl="1"/>
            <a:r>
              <a:rPr lang="en-US" dirty="0" smtClean="0"/>
              <a:t>Plot flow vectors, streamlines</a:t>
            </a:r>
          </a:p>
          <a:p>
            <a:pPr>
              <a:buNone/>
            </a:pPr>
            <a:r>
              <a:rPr lang="en-US" dirty="0" smtClean="0"/>
              <a:t>2.Include head gradient in stream using h=y*0.02 on boundary.  Repeat above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Exercise, Transient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29000" y="2895600"/>
            <a:ext cx="2362200" cy="2362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2800" y="2895600"/>
            <a:ext cx="76200" cy="2362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1200" y="2895600"/>
            <a:ext cx="76200" cy="2362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4600" y="3733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h=1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5334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 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1295400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 “Storage Model,”  Same properties as above.  “user defined”  Storage Model, S=1E-8 1/Pa</a:t>
            </a:r>
          </a:p>
          <a:p>
            <a:r>
              <a:rPr lang="en-US" dirty="0" smtClean="0"/>
              <a:t>Assume h=0 as initial conditions (default)</a:t>
            </a:r>
          </a:p>
          <a:p>
            <a:r>
              <a:rPr lang="en-US" dirty="0" smtClean="0"/>
              <a:t>h=1 at boundary.  This will cause pressure wave to propagate from left to right.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5518666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transient 0&lt;t&lt;3E7s.</a:t>
            </a:r>
          </a:p>
          <a:p>
            <a:r>
              <a:rPr lang="en-US" dirty="0" smtClean="0"/>
              <a:t>Plot head along cross section normal to boundaries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202842"/>
              </p:ext>
            </p:extLst>
          </p:nvPr>
        </p:nvGraphicFramePr>
        <p:xfrm>
          <a:off x="7624763" y="2922588"/>
          <a:ext cx="11811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Equation" r:id="rId3" imgW="1511280" imgH="825480" progId="Equation.DSMT4">
                  <p:embed/>
                </p:oleObj>
              </mc:Choice>
              <mc:Fallback>
                <p:oleObj name="Equation" r:id="rId3" imgW="1511280" imgH="825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2922588"/>
                        <a:ext cx="11811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iosystems.okstate.edu/darcy/column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733800" cy="606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6200" y="646419"/>
            <a:ext cx="441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Darcy’s Experiment</a:t>
            </a:r>
          </a:p>
          <a:p>
            <a:r>
              <a:rPr lang="en-US" dirty="0" smtClean="0"/>
              <a:t>Design Water Filter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50489"/>
            <a:ext cx="825897" cy="111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Place Francois Rude - Dijon, France by corsi phot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2667000" cy="355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0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transient problem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547694"/>
              </p:ext>
            </p:extLst>
          </p:nvPr>
        </p:nvGraphicFramePr>
        <p:xfrm>
          <a:off x="2209800" y="1447800"/>
          <a:ext cx="384175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3" imgW="2095200" imgH="939600" progId="Equation.DSMT4">
                  <p:embed/>
                </p:oleObj>
              </mc:Choice>
              <mc:Fallback>
                <p:oleObj name="Equation" r:id="rId3" imgW="2095200" imgH="93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47800"/>
                        <a:ext cx="3841750" cy="1722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811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 State as Initial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previous transient example assumed initial conditions were uniform, h=0.  What if the initial conditions were actually the steady state conditions?</a:t>
            </a:r>
          </a:p>
          <a:p>
            <a:pPr>
              <a:buNone/>
            </a:pPr>
            <a:r>
              <a:rPr lang="en-US" dirty="0" smtClean="0"/>
              <a:t>Add new study, stationary.  Set up conditions for stationary model, solve.</a:t>
            </a:r>
          </a:p>
          <a:p>
            <a:pPr>
              <a:buNone/>
            </a:pPr>
            <a:r>
              <a:rPr lang="en-US" dirty="0" smtClean="0"/>
              <a:t>Then change </a:t>
            </a:r>
            <a:r>
              <a:rPr lang="en-US" dirty="0" err="1" smtClean="0"/>
              <a:t>b.c</a:t>
            </a:r>
            <a:r>
              <a:rPr lang="en-US" dirty="0" smtClean="0"/>
              <a:t>. (raise the head along boundary).  Change transient study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solver configuration</a:t>
            </a:r>
            <a:r>
              <a:rPr lang="en-US" dirty="0" smtClean="0">
                <a:sym typeface="Wingdings" pitchFamily="2" charset="2"/>
              </a:rPr>
              <a:t> dependent variables initial values of variables solved </a:t>
            </a:r>
            <a:r>
              <a:rPr lang="en-US" dirty="0" err="1" smtClean="0">
                <a:sym typeface="Wingdings" pitchFamily="2" charset="2"/>
              </a:rPr>
              <a:t>forselect</a:t>
            </a:r>
            <a:r>
              <a:rPr lang="en-US" dirty="0" smtClean="0">
                <a:sym typeface="Wingdings" pitchFamily="2" charset="2"/>
              </a:rPr>
              <a:t> the stationary solution.  See following screen capture.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pumping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field: pump well at constant rate, measure pressure as function of time. </a:t>
            </a:r>
          </a:p>
          <a:p>
            <a:r>
              <a:rPr lang="en-US" dirty="0" smtClean="0"/>
              <a:t>Simulation:  pump well at constant rate, simulate pressure, adjust parameters until simulations match field data.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481" y="2668813"/>
            <a:ext cx="1466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Chart 3"/>
          <p:cNvPicPr>
            <a:picLocks noChangeArrowheads="1"/>
          </p:cNvPicPr>
          <p:nvPr/>
        </p:nvPicPr>
        <p:blipFill>
          <a:blip r:embed="rId4" cstate="print"/>
          <a:srcRect l="-6250" t="-10757" r="-6055" b="-12419"/>
          <a:stretch>
            <a:fillRect/>
          </a:stretch>
        </p:blipFill>
        <p:spPr bwMode="auto">
          <a:xfrm>
            <a:off x="2888343" y="1963057"/>
            <a:ext cx="3286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Chart 1"/>
          <p:cNvPicPr>
            <a:picLocks noChangeArrowheads="1"/>
          </p:cNvPicPr>
          <p:nvPr/>
        </p:nvPicPr>
        <p:blipFill>
          <a:blip r:embed="rId5" cstate="print"/>
          <a:srcRect l="-6186" t="-10757" r="-4961" b="-12419"/>
          <a:stretch>
            <a:fillRect/>
          </a:stretch>
        </p:blipFill>
        <p:spPr bwMode="auto">
          <a:xfrm>
            <a:off x="5943600" y="2002421"/>
            <a:ext cx="3200400" cy="231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Chart 2"/>
          <p:cNvPicPr>
            <a:picLocks noChangeArrowheads="1"/>
          </p:cNvPicPr>
          <p:nvPr/>
        </p:nvPicPr>
        <p:blipFill>
          <a:blip r:embed="rId6" cstate="print"/>
          <a:srcRect l="-6357" t="-7753" r="-3914" b="-8168"/>
          <a:stretch>
            <a:fillRect/>
          </a:stretch>
        </p:blipFill>
        <p:spPr bwMode="auto">
          <a:xfrm>
            <a:off x="6078764" y="4201610"/>
            <a:ext cx="2903189" cy="24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62464" y="216533"/>
            <a:ext cx="4143375" cy="151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Pumping rate 7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cfm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Radial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distance to monitoring well,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50 ft,</a:t>
            </a: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Aquifer thickness,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25 ft</a:t>
            </a:r>
          </a:p>
          <a:p>
            <a:pPr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Distance to stream L=150 ft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1400" dirty="0" smtClean="0">
                <a:latin typeface="Calibri" pitchFamily="34" charset="0"/>
                <a:cs typeface="Arial" pitchFamily="34" charset="0"/>
              </a:rPr>
              <a:t>Assume </a:t>
            </a:r>
            <a:r>
              <a:rPr lang="en-US" sz="1400" dirty="0" err="1" smtClean="0">
                <a:latin typeface="Calibri" pitchFamily="34" charset="0"/>
                <a:cs typeface="Arial" pitchFamily="34" charset="0"/>
              </a:rPr>
              <a:t>r</a:t>
            </a:r>
            <a:r>
              <a:rPr lang="en-US" sz="1400" baseline="-25000" dirty="0" err="1" smtClean="0">
                <a:latin typeface="Calibri" pitchFamily="34" charset="0"/>
                <a:cs typeface="Arial" pitchFamily="34" charset="0"/>
              </a:rPr>
              <a:t>well</a:t>
            </a:r>
            <a:r>
              <a:rPr lang="en-US" sz="1400" dirty="0" smtClean="0">
                <a:latin typeface="Calibri" pitchFamily="34" charset="0"/>
                <a:cs typeface="Arial" pitchFamily="34" charset="0"/>
              </a:rPr>
              <a:t> = 0.25 ft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1400" dirty="0" smtClean="0">
                <a:latin typeface="Calibri" pitchFamily="34" charset="0"/>
                <a:cs typeface="Arial" pitchFamily="34" charset="0"/>
              </a:rPr>
              <a:t>Drawdown at well = 90 ft at t=1000 minutes.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62506" y="1825589"/>
            <a:ext cx="498917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Determine T, K, and 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Well efficiency, Specific capacity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737" y="4886828"/>
            <a:ext cx="2438400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 = 0.13 ft</a:t>
            </a:r>
            <a:r>
              <a:rPr lang="en-US" baseline="30000" dirty="0" smtClean="0"/>
              <a:t>2</a:t>
            </a:r>
            <a:r>
              <a:rPr lang="en-US" dirty="0" smtClean="0"/>
              <a:t>/s</a:t>
            </a:r>
          </a:p>
          <a:p>
            <a:r>
              <a:rPr lang="en-US" dirty="0" smtClean="0"/>
              <a:t>S = 0.001</a:t>
            </a:r>
          </a:p>
          <a:p>
            <a:r>
              <a:rPr lang="en-US" dirty="0" smtClean="0"/>
              <a:t>Well efficiency: 0.73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6831013" y="2150941"/>
            <a:ext cx="1784330" cy="1711226"/>
          </a:xfrm>
          <a:custGeom>
            <a:avLst/>
            <a:gdLst>
              <a:gd name="connsiteX0" fmla="*/ 1736203 w 1736203"/>
              <a:gd name="connsiteY0" fmla="*/ 0 h 1759352"/>
              <a:gd name="connsiteX1" fmla="*/ 0 w 1736203"/>
              <a:gd name="connsiteY1" fmla="*/ 1759352 h 1759352"/>
              <a:gd name="connsiteX0" fmla="*/ 1745829 w 1745829"/>
              <a:gd name="connsiteY0" fmla="*/ 0 h 1749727"/>
              <a:gd name="connsiteX1" fmla="*/ 0 w 1745829"/>
              <a:gd name="connsiteY1" fmla="*/ 1749727 h 1749727"/>
              <a:gd name="connsiteX0" fmla="*/ 1784330 w 1784330"/>
              <a:gd name="connsiteY0" fmla="*/ 0 h 1711226"/>
              <a:gd name="connsiteX1" fmla="*/ 0 w 1784330"/>
              <a:gd name="connsiteY1" fmla="*/ 1711226 h 171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84330" h="1711226">
                <a:moveTo>
                  <a:pt x="1784330" y="0"/>
                </a:moveTo>
                <a:cubicBezTo>
                  <a:pt x="1205596" y="586451"/>
                  <a:pt x="578734" y="1124775"/>
                  <a:pt x="0" y="1711226"/>
                </a:cubicBezTo>
              </a:path>
            </a:pathLst>
          </a:cu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55443" y="925974"/>
            <a:ext cx="150471" cy="162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859210" y="324091"/>
            <a:ext cx="57874" cy="1713053"/>
          </a:xfrm>
          <a:custGeom>
            <a:avLst/>
            <a:gdLst>
              <a:gd name="connsiteX0" fmla="*/ 23149 w 57874"/>
              <a:gd name="connsiteY0" fmla="*/ 0 h 1713053"/>
              <a:gd name="connsiteX1" fmla="*/ 46299 w 57874"/>
              <a:gd name="connsiteY1" fmla="*/ 567160 h 1713053"/>
              <a:gd name="connsiteX2" fmla="*/ 0 w 57874"/>
              <a:gd name="connsiteY2" fmla="*/ 1041722 h 1713053"/>
              <a:gd name="connsiteX3" fmla="*/ 57874 w 57874"/>
              <a:gd name="connsiteY3" fmla="*/ 1713053 h 171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74" h="1713053">
                <a:moveTo>
                  <a:pt x="23149" y="0"/>
                </a:moveTo>
                <a:lnTo>
                  <a:pt x="46299" y="567160"/>
                </a:lnTo>
                <a:lnTo>
                  <a:pt x="0" y="1041722"/>
                </a:lnTo>
                <a:lnTo>
                  <a:pt x="57874" y="1713053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759615" y="752354"/>
            <a:ext cx="1134319" cy="0"/>
          </a:xfrm>
          <a:custGeom>
            <a:avLst/>
            <a:gdLst>
              <a:gd name="connsiteX0" fmla="*/ 0 w 1134319"/>
              <a:gd name="connsiteY0" fmla="*/ 0 h 0"/>
              <a:gd name="connsiteX1" fmla="*/ 1134319 w 11343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4319">
                <a:moveTo>
                  <a:pt x="0" y="0"/>
                </a:moveTo>
                <a:lnTo>
                  <a:pt x="1134319" y="0"/>
                </a:lnTo>
              </a:path>
            </a:pathLst>
          </a:cu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98511" y="358815"/>
            <a:ext cx="115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150ft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564775" y="1402465"/>
            <a:ext cx="150471" cy="16204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49123" y="2361235"/>
            <a:ext cx="130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159267" y="4201672"/>
          <a:ext cx="1891805" cy="55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Equation" r:id="rId7" imgW="1650960" imgH="419040" progId="Equation.DSMT4">
                  <p:embed/>
                </p:oleObj>
              </mc:Choice>
              <mc:Fallback>
                <p:oleObj name="Equation" r:id="rId7" imgW="1650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267" y="4201672"/>
                        <a:ext cx="1891805" cy="5555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03428" y="4824895"/>
            <a:ext cx="2028091" cy="47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439838" y="4849792"/>
            <a:ext cx="2523281" cy="9375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3465212" y="5575280"/>
          <a:ext cx="1384581" cy="847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Equation" r:id="rId10" imgW="1079280" imgH="660240" progId="Equation.DSMT4">
                  <p:embed/>
                </p:oleObj>
              </mc:Choice>
              <mc:Fallback>
                <p:oleObj name="Equation" r:id="rId10" imgW="10792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212" y="5575280"/>
                        <a:ext cx="1384581" cy="8470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974694" y="4143737"/>
            <a:ext cx="2743200" cy="23728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6859672" y="3766509"/>
            <a:ext cx="288757" cy="416689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1519" y="1722969"/>
            <a:ext cx="1214582" cy="1146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1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/>
          <a:lstStyle/>
          <a:p>
            <a:r>
              <a:rPr lang="en-US" sz="2800" dirty="0"/>
              <a:t>F</a:t>
            </a:r>
            <a:r>
              <a:rPr lang="en-US" sz="2800" dirty="0" smtClean="0"/>
              <a:t>low in a tree</a:t>
            </a:r>
            <a:endParaRPr lang="en-US" sz="2800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0421"/>
          <a:stretch/>
        </p:blipFill>
        <p:spPr bwMode="auto">
          <a:xfrm>
            <a:off x="4953000" y="571500"/>
            <a:ext cx="279132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8" r="18621"/>
          <a:stretch/>
        </p:blipFill>
        <p:spPr bwMode="auto">
          <a:xfrm>
            <a:off x="2057400" y="2971800"/>
            <a:ext cx="1832282" cy="26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03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3550" y="399871"/>
            <a:ext cx="308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Plants</a:t>
            </a:r>
          </a:p>
          <a:p>
            <a:r>
              <a:rPr lang="en-US" sz="2000" dirty="0" smtClean="0"/>
              <a:t>Nutrients, heat, growth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18438" name="Picture 6" descr="Cross-section of a monocot ro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2208276" cy="1600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33528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Cross-section of a monocot root, showing cortex, pith and vascular tissue.   Image courtesy of Wendy Paul</a:t>
            </a:r>
            <a:endParaRPr lang="en-US" sz="1200" dirty="0"/>
          </a:p>
        </p:txBody>
      </p:sp>
      <p:pic>
        <p:nvPicPr>
          <p:cNvPr id="18440" name="Picture 8" descr="electron micrograph of wood, showing xylem trache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97952" y="3450248"/>
            <a:ext cx="1795096" cy="2667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858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http://sci.waikato.ac.nz/farm/content/plantstructure.html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6019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Section through woody tissue, showing xylem </a:t>
            </a:r>
            <a:r>
              <a:rPr lang="en-US" sz="1200" dirty="0" err="1" smtClean="0"/>
              <a:t>tracheids</a:t>
            </a:r>
            <a:r>
              <a:rPr lang="en-US" sz="1200" dirty="0" smtClean="0"/>
              <a:t>. </a:t>
            </a:r>
            <a:br>
              <a:rPr lang="en-US" sz="1200" dirty="0" smtClean="0"/>
            </a:br>
            <a:r>
              <a:rPr lang="en-US" sz="1200" dirty="0" smtClean="0"/>
              <a:t>Image courtesy of Roberta Farrell.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32766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http://serc.carleton.edu/eslabs/weather/1d.html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09800" y="6400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http://ugt-online.de/en/produkte/oekologie/saftfluss-und-wasserpotenzial/xylemflusssensor-hfd.html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8448" name="Picture 16" descr="water absorption and  conduction through xylem vessels"/>
          <p:cNvPicPr>
            <a:picLocks noChangeAspect="1" noChangeArrowheads="1"/>
          </p:cNvPicPr>
          <p:nvPr/>
        </p:nvPicPr>
        <p:blipFill>
          <a:blip r:embed="rId4" cstate="print"/>
          <a:srcRect l="51452"/>
          <a:stretch>
            <a:fillRect/>
          </a:stretch>
        </p:blipFill>
        <p:spPr bwMode="auto">
          <a:xfrm>
            <a:off x="5448300" y="1314124"/>
            <a:ext cx="2667000" cy="377255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34000" y="5086675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flow from soil to atmosphere through a 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Two-way porous media flow in plants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2" r="50000" b="17694"/>
          <a:stretch/>
        </p:blipFill>
        <p:spPr bwMode="auto">
          <a:xfrm>
            <a:off x="321980" y="990600"/>
            <a:ext cx="3453566" cy="41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http://serc.carleton.edu/images/eslabs/weather/maple_sap_bucket_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962400"/>
            <a:ext cx="2334643" cy="1752600"/>
          </a:xfrm>
          <a:prstGeom prst="rect">
            <a:avLst/>
          </a:prstGeom>
          <a:noFill/>
        </p:spPr>
      </p:pic>
      <p:pic>
        <p:nvPicPr>
          <p:cNvPr id="6" name="Picture 12" descr="HFD sap flow sens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3903" y="1600200"/>
            <a:ext cx="2286000" cy="1714500"/>
          </a:xfrm>
          <a:prstGeom prst="rect">
            <a:avLst/>
          </a:prstGeom>
          <a:noFill/>
        </p:spPr>
      </p:pic>
      <p:pic>
        <p:nvPicPr>
          <p:cNvPr id="7" name="Picture 14" descr="http://warmageddon.org/wp-content/uploads/2012/03/Maple-Syrup-Botl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257800"/>
            <a:ext cx="609600" cy="981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81800" y="33147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Sap flow meter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89" y="1838325"/>
            <a:ext cx="2433031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54102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with inorganic nutrients flows from roots to leaves through xylem, sugar produced in leaves flows down the phloem.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0" y="6510688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85000"/>
                  </a:schemeClr>
                </a:solidFill>
              </a:rPr>
              <a:t>http://kids.britannica.com/elementary/art-66141/Cross-section-of-a-tree-trunk</a:t>
            </a:r>
            <a:endParaRPr 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1728" y="5073134"/>
            <a:ext cx="10774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[Kent, 2000]</a:t>
            </a:r>
          </a:p>
        </p:txBody>
      </p:sp>
    </p:spTree>
    <p:extLst>
      <p:ext uri="{BB962C8B-B14F-4D97-AF65-F5344CB8AC3E}">
        <p14:creationId xmlns:p14="http://schemas.microsoft.com/office/powerpoint/2010/main" val="6589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793" y="-20855"/>
            <a:ext cx="6096000" cy="1143000"/>
          </a:xfrm>
        </p:spPr>
        <p:txBody>
          <a:bodyPr/>
          <a:lstStyle/>
          <a:p>
            <a:r>
              <a:rPr lang="en-US" sz="3200" dirty="0" smtClean="0"/>
              <a:t>Porous media flow in mammals</a:t>
            </a:r>
            <a:br>
              <a:rPr lang="en-US" sz="3200" dirty="0" smtClean="0"/>
            </a:br>
            <a:r>
              <a:rPr lang="en-US" sz="1800" dirty="0" smtClean="0"/>
              <a:t>Many essential processes in biology</a:t>
            </a:r>
            <a:endParaRPr lang="en-US" sz="1800" dirty="0"/>
          </a:p>
        </p:txBody>
      </p:sp>
      <p:pic>
        <p:nvPicPr>
          <p:cNvPr id="7172" name="Picture 4" descr="Full-size image (41 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6" y="3733800"/>
            <a:ext cx="253177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352801"/>
            <a:ext cx="259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Lung tissue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Aveola</a:t>
            </a:r>
            <a:r>
              <a:rPr lang="en-US" dirty="0" smtClean="0"/>
              <a:t> pore in lung</a:t>
            </a:r>
            <a:endParaRPr lang="en-US" dirty="0"/>
          </a:p>
        </p:txBody>
      </p:sp>
      <p:pic>
        <p:nvPicPr>
          <p:cNvPr id="7174" name="Picture 6" descr="Full-size image (37 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47702"/>
            <a:ext cx="1600200" cy="14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5544234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Cross-section of </a:t>
            </a:r>
            <a:r>
              <a:rPr lang="en-US" dirty="0" err="1" smtClean="0"/>
              <a:t>aveola</a:t>
            </a:r>
            <a:r>
              <a:rPr lang="en-US" dirty="0" smtClean="0"/>
              <a:t>.  Blood capillaries in dark grey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9178" y="651787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http://www.sciencedirect.com/science/article/pii/S109564330000218X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6" b="51143"/>
          <a:stretch/>
        </p:blipFill>
        <p:spPr bwMode="auto">
          <a:xfrm>
            <a:off x="634793" y="1078873"/>
            <a:ext cx="2290060" cy="227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908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http://www.nature.com/pr/journal/v55/n2/fig_tab/pr200444f8.html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4" r="50000"/>
          <a:stretch/>
        </p:blipFill>
        <p:spPr bwMode="auto">
          <a:xfrm>
            <a:off x="6102557" y="896754"/>
            <a:ext cx="2882486" cy="386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5600" y="489289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Cast of arterial blood vessels in the kidney</a:t>
            </a:r>
            <a:endParaRPr lang="en-US" dirty="0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94" y="1346722"/>
            <a:ext cx="2695651" cy="173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90800" y="651038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http://www.scielo.cl/scielo.php?script=sci_arttext&amp;pid=S0717-95022009000300024&amp;lng=en&amp;nrm=iso&amp;ignore=.html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3276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Pores in kidney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90600" y="106589"/>
            <a:ext cx="7543800" cy="1431925"/>
          </a:xfrm>
        </p:spPr>
        <p:txBody>
          <a:bodyPr/>
          <a:lstStyle/>
          <a:p>
            <a:r>
              <a:rPr lang="en-US" dirty="0" smtClean="0"/>
              <a:t>Rock and sediment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Recovery of important resources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7543800" cy="762000"/>
          </a:xfrm>
        </p:spPr>
        <p:txBody>
          <a:bodyPr/>
          <a:lstStyle/>
          <a:p>
            <a:r>
              <a:rPr lang="en-US" sz="1800" dirty="0" smtClean="0"/>
              <a:t>Original void space</a:t>
            </a:r>
          </a:p>
        </p:txBody>
      </p:sp>
      <p:pic>
        <p:nvPicPr>
          <p:cNvPr id="20484" name="Picture 4" descr="010-Intergranular-Poro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23796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http://www.rgeology.com.ly/petro_c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257175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5181600" y="3505200"/>
            <a:ext cx="3581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Photomicrograph of  Nubian sandstone</a:t>
            </a: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685800" y="3505200"/>
            <a:ext cx="350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Photomicrograph of carbonate rock, </a:t>
            </a:r>
          </a:p>
          <a:p>
            <a:pPr eaLnBrk="1" hangingPunct="1"/>
            <a:r>
              <a:rPr lang="en-US" sz="1200"/>
              <a:t>blue is pore space</a:t>
            </a:r>
          </a:p>
          <a:p>
            <a:pPr eaLnBrk="1" hangingPunct="1"/>
            <a:r>
              <a:rPr lang="en-US" sz="800"/>
              <a:t>Christopher Kendall, 8/17/2005 ,http://strata.geol.sc.edu </a:t>
            </a:r>
            <a:br>
              <a:rPr lang="en-US" sz="800"/>
            </a:br>
            <a:r>
              <a:rPr lang="en-US" sz="800">
                <a:hlinkClick r:id="rId4"/>
              </a:rPr>
              <a:t>kendall@sc.edu</a:t>
            </a:r>
            <a:r>
              <a:rPr lang="en-US" sz="800"/>
              <a:t> </a:t>
            </a:r>
          </a:p>
        </p:txBody>
      </p:sp>
      <p:pic>
        <p:nvPicPr>
          <p:cNvPr id="20488" name="Picture 8" descr="http://meteorites.wustl.edu/id/basalt_0857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25146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12"/>
          <p:cNvSpPr txBox="1">
            <a:spLocks noChangeArrowheads="1"/>
          </p:cNvSpPr>
          <p:nvPr/>
        </p:nvSpPr>
        <p:spPr bwMode="auto">
          <a:xfrm>
            <a:off x="5334000" y="6096000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Vesicular basalt, Hawaii  </a:t>
            </a:r>
            <a:r>
              <a:rPr lang="en-US" sz="800">
                <a:hlinkClick r:id="rId6"/>
              </a:rPr>
              <a:t>meteorites.wustl.edu/id/vesicles.htm</a:t>
            </a:r>
            <a:endParaRPr lang="en-US" sz="800"/>
          </a:p>
        </p:txBody>
      </p:sp>
      <p:pic>
        <p:nvPicPr>
          <p:cNvPr id="20490" name="Picture 10" descr="http://www.msnucleus.org/membership/html/k-6/rc/rocks/3/images/rckr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24526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838200" y="60198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Beach sand, Rodeo Beach, CA </a:t>
            </a:r>
          </a:p>
          <a:p>
            <a:r>
              <a:rPr lang="en-US" sz="800"/>
              <a:t>http://www.msnucleus.org/membership/html/k-6/rc/rocks/3/images/rckr06.jpg</a:t>
            </a:r>
          </a:p>
        </p:txBody>
      </p:sp>
    </p:spTree>
    <p:extLst>
      <p:ext uri="{BB962C8B-B14F-4D97-AF65-F5344CB8AC3E}">
        <p14:creationId xmlns:p14="http://schemas.microsoft.com/office/powerpoint/2010/main" val="32469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Pore space in Sandstone</a:t>
            </a:r>
            <a:br>
              <a:rPr lang="en-US" b="1" smtClean="0"/>
            </a:br>
            <a:r>
              <a:rPr lang="en-US" sz="3200" b="1" smtClean="0"/>
              <a:t>From x-ray tomography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" y="2111375"/>
            <a:ext cx="3571875" cy="3817938"/>
          </a:xfrm>
        </p:spPr>
      </p:pic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15540" r="56604" b="24083"/>
          <a:stretch>
            <a:fillRect/>
          </a:stretch>
        </p:blipFill>
        <p:spPr>
          <a:xfrm>
            <a:off x="4800600" y="2057400"/>
            <a:ext cx="3962400" cy="4214813"/>
          </a:xfrm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24000" y="1676400"/>
            <a:ext cx="692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22 percent porosity                            7 percent porosity</a:t>
            </a:r>
            <a:r>
              <a:rPr lang="en-US">
                <a:latin typeface="Tahoma" pitchFamily="34" charset="0"/>
              </a:rPr>
              <a:t>                            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5867400"/>
            <a:ext cx="2757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 mm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 flipV="1">
            <a:off x="1066800" y="5715000"/>
            <a:ext cx="784225" cy="114300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 algn="ctr">
            <a:solidFill>
              <a:srgbClr val="FF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9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ings you need to know to define a proces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Defining Flow through Porous Media&amp;#x0D;&amp;#x0A; Pressure as dependent variable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Defining Flow through Porous Media&amp;#x0D;&amp;#x0A;Pressure as dependent variable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Boundary Conditions&amp;quot;&quot;/&gt;&lt;property id=&quot;20307&quot; value=&quot;260&quot;/&gt;&lt;/object&gt;&lt;object type=&quot;3&quot; unique_id=&quot;10086&quot;&gt;&lt;property id=&quot;20148&quot; value=&quot;5&quot;/&gt;&lt;property id=&quot;20300&quot; value=&quot;Slide 5 - &amp;quot;Properties  and Sources&amp;quot;&quot;/&gt;&lt;property id=&quot;20307&quot; value=&quot;261&quot;/&gt;&lt;/object&gt;&lt;object type=&quot;3&quot; unique_id=&quot;10087&quot;&gt;&lt;property id=&quot;20148&quot; value=&quot;5&quot;/&gt;&lt;property id=&quot;20300&quot; value=&quot;Slide 6 - &amp;quot;Units&amp;quot;&quot;/&gt;&lt;property id=&quot;20307&quot; value=&quot;262&quot;/&gt;&lt;/object&gt;&lt;object type=&quot;3&quot; unique_id=&quot;10088&quot;&gt;&lt;property id=&quot;20148&quot; value=&quot;5&quot;/&gt;&lt;property id=&quot;20300&quot; value=&quot;Slide 7 - &amp;quot;Problem, flow between two streams&amp;quot;&quot;/&gt;&lt;property id=&quot;20307&quot; value=&quot;263&quot;/&gt;&lt;/object&gt;&lt;object type=&quot;3&quot; unique_id=&quot;10089&quot;&gt;&lt;property id=&quot;20148&quot; value=&quot;5&quot;/&gt;&lt;property id=&quot;20300&quot; value=&quot;Slide 8 - &amp;quot;Exercise, steady state&amp;quot;&quot;/&gt;&lt;property id=&quot;20307&quot; value=&quot;264&quot;/&gt;&lt;/object&gt;&lt;object type=&quot;3&quot; unique_id=&quot;10090&quot;&gt;&lt;property id=&quot;20148&quot; value=&quot;5&quot;/&gt;&lt;property id=&quot;20300&quot; value=&quot;Slide 9 - &amp;quot;Exercise, Transient&amp;quot;&quot;/&gt;&lt;property id=&quot;20307&quot; value=&quot;265&quot;/&gt;&lt;/object&gt;&lt;object type=&quot;3&quot; unique_id=&quot;10091&quot;&gt;&lt;property id=&quot;20148&quot; value=&quot;5&quot;/&gt;&lt;property id=&quot;20300&quot; value=&quot;Slide 10 - &amp;quot;Steady State as Initial Conditions&amp;quot;&quot;/&gt;&lt;property id=&quot;20307&quot; value=&quot;266&quot;/&gt;&lt;/object&gt;&lt;object type=&quot;3&quot; unique_id=&quot;10092&quot;&gt;&lt;property id=&quot;20148&quot; value=&quot;5&quot;/&gt;&lt;property id=&quot;20300&quot; value=&quot;Slide 11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7516</TotalTime>
  <Words>1408</Words>
  <Application>Microsoft Office PowerPoint</Application>
  <PresentationFormat>On-screen Show (4:3)</PresentationFormat>
  <Paragraphs>351</Paragraphs>
  <Slides>44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1_Office Theme</vt:lpstr>
      <vt:lpstr>Equation</vt:lpstr>
      <vt:lpstr>MathType 6.0 Equation</vt:lpstr>
      <vt:lpstr>Flow Through Porous Media</vt:lpstr>
      <vt:lpstr>PowerPoint Presentation</vt:lpstr>
      <vt:lpstr>PowerPoint Presentation</vt:lpstr>
      <vt:lpstr>PowerPoint Presentation</vt:lpstr>
      <vt:lpstr>PowerPoint Presentation</vt:lpstr>
      <vt:lpstr>Two-way porous media flow in plants</vt:lpstr>
      <vt:lpstr>Porous media flow in mammals Many essential processes in biology</vt:lpstr>
      <vt:lpstr>Rock and sediment Recovery of important resources</vt:lpstr>
      <vt:lpstr>Pore space in Sandstone From x-ray tomography</vt:lpstr>
      <vt:lpstr>3-D Pore space with computed tomography</vt:lpstr>
      <vt:lpstr>PowerPoint Presentation</vt:lpstr>
      <vt:lpstr>PowerPoint Presentation</vt:lpstr>
      <vt:lpstr>Oil and Gas Reservoirs</vt:lpstr>
      <vt:lpstr>PowerPoint Presentation</vt:lpstr>
      <vt:lpstr>General Concepts</vt:lpstr>
      <vt:lpstr>Continuum Representative Elementary Volume</vt:lpstr>
      <vt:lpstr>Average Properties over REV</vt:lpstr>
      <vt:lpstr>Governing Eqns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you need to know to define a process</vt:lpstr>
      <vt:lpstr>Implementation Hydraulic head as dependent variable</vt:lpstr>
      <vt:lpstr>Defining Flow through Porous Media Pressure as dependent variable</vt:lpstr>
      <vt:lpstr>Boundary Conditions All external boundaries</vt:lpstr>
      <vt:lpstr>Initial Conditions </vt:lpstr>
      <vt:lpstr>Properties</vt:lpstr>
      <vt:lpstr>PowerPoint Presentation</vt:lpstr>
      <vt:lpstr>Porous media properties</vt:lpstr>
      <vt:lpstr>Units</vt:lpstr>
      <vt:lpstr>Examples</vt:lpstr>
      <vt:lpstr>Example, flow between two streams</vt:lpstr>
      <vt:lpstr>Boundary conditions</vt:lpstr>
      <vt:lpstr>Use b.c. to solve for constants</vt:lpstr>
      <vt:lpstr>Substitute constants and solve for h</vt:lpstr>
      <vt:lpstr>Exercise, steady state</vt:lpstr>
      <vt:lpstr>Exercise, Transient</vt:lpstr>
      <vt:lpstr>Verify transient problem</vt:lpstr>
      <vt:lpstr>Steady State as Initial Conditions</vt:lpstr>
      <vt:lpstr>Transient pumping test</vt:lpstr>
      <vt:lpstr>Example</vt:lpstr>
      <vt:lpstr>Flow in a tree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you need to know to define a process</dc:title>
  <dc:creator>Larry Murdoch</dc:creator>
  <cp:lastModifiedBy>Larry Murdoch</cp:lastModifiedBy>
  <cp:revision>49</cp:revision>
  <cp:lastPrinted>2013-01-16T23:27:40Z</cp:lastPrinted>
  <dcterms:created xsi:type="dcterms:W3CDTF">2011-09-04T13:16:51Z</dcterms:created>
  <dcterms:modified xsi:type="dcterms:W3CDTF">2015-01-15T02:01:04Z</dcterms:modified>
</cp:coreProperties>
</file>