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5"/>
  </p:handoutMasterIdLst>
  <p:sldIdLst>
    <p:sldId id="256" r:id="rId2"/>
    <p:sldId id="263" r:id="rId3"/>
    <p:sldId id="283" r:id="rId4"/>
    <p:sldId id="296" r:id="rId5"/>
    <p:sldId id="261" r:id="rId6"/>
    <p:sldId id="262" r:id="rId7"/>
    <p:sldId id="272" r:id="rId8"/>
    <p:sldId id="278" r:id="rId9"/>
    <p:sldId id="269" r:id="rId10"/>
    <p:sldId id="270" r:id="rId11"/>
    <p:sldId id="265" r:id="rId12"/>
    <p:sldId id="273" r:id="rId13"/>
    <p:sldId id="299" r:id="rId14"/>
    <p:sldId id="276" r:id="rId15"/>
    <p:sldId id="279" r:id="rId16"/>
    <p:sldId id="282" r:id="rId17"/>
    <p:sldId id="281" r:id="rId18"/>
    <p:sldId id="280" r:id="rId19"/>
    <p:sldId id="271" r:id="rId20"/>
    <p:sldId id="284" r:id="rId21"/>
    <p:sldId id="285" r:id="rId22"/>
    <p:sldId id="286" r:id="rId23"/>
    <p:sldId id="287" r:id="rId24"/>
    <p:sldId id="297" r:id="rId25"/>
    <p:sldId id="298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20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8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0.wmf"/><Relationship Id="rId4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7672D3-E144-4A0A-AE57-ECF64E0A321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561531-64A3-4690-A521-9E7794B1E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06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625A3-1610-4930-AB95-311CF873DEAD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D316DE32-0CC1-4813-8994-D8AE49844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4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CBD68-F045-45E4-AE29-01F98CBE67AF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E1B56DCC-95C2-4921-94BD-ED155F7A4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4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EA96D-040F-46DC-B0C8-BD687CECDA7E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B59D160C-A520-4AD9-ABBD-CEA1629C2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36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516C8100-38CD-454D-8F8E-ED97FF2E9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62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62499FB6-2CD7-477C-806C-1F9E8FC93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44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96FD5DE7-1D98-4CB8-8F08-1D4062F3B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85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CE3A6CA4-499F-4AF8-8BBC-0954A89A0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1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E1C9-0E90-40B5-927A-4C7A01158D83}" type="datetimeFigureOut">
              <a:rPr lang="en-US"/>
              <a:pPr>
                <a:defRPr/>
              </a:pPr>
              <a:t>2/17/2015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9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E4486-1BA0-4E12-8C59-BDBB4C5D9B61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23BD0768-EEC9-4511-AF10-E3AD650D6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9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B271-2D6C-4D17-94D3-257D21FD45FB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4E04087B-D7B3-4EBD-B78B-96C37503D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0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7470-4E37-4903-8975-319CFF900A93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40804983-1E85-408A-A71C-3B12671C2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4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350C0-5686-4D17-809D-4B7E943244D7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F4E26022-1630-4893-A450-B354CFB91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4D12-87D1-41CA-B746-B026220C6DCA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6B2D9A74-B8A6-4819-ACAD-5F552AD8E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7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AF530-824B-4FE3-AC28-8F5EF1065C5F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90A784A1-5A0C-4D02-BECA-81C5EE544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7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635F5-0748-4947-8088-93716B128D4C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DA0CBD44-D49A-4F79-848F-766A66A9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0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90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9E3202-A894-48A2-AD1D-7CB7FC409BA0}" type="datetimeFigureOut">
              <a:rPr lang="en-US"/>
              <a:pPr>
                <a:defRPr/>
              </a:pPr>
              <a:t>2/17/2015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04800" y="6477000"/>
            <a:ext cx="8485188" cy="9525"/>
          </a:xfrm>
          <a:custGeom>
            <a:avLst/>
            <a:gdLst>
              <a:gd name="connsiteX0" fmla="*/ 0 w 8485632"/>
              <a:gd name="connsiteY0" fmla="*/ 9144 h 9144"/>
              <a:gd name="connsiteX1" fmla="*/ 8485632 w 8485632"/>
              <a:gd name="connsiteY1" fmla="*/ 0 h 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85632" h="9144">
                <a:moveTo>
                  <a:pt x="0" y="9144"/>
                </a:moveTo>
                <a:lnTo>
                  <a:pt x="8485632" y="0"/>
                </a:lnTo>
              </a:path>
            </a:pathLst>
          </a:cu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62800" y="6553200"/>
            <a:ext cx="1447800" cy="215900"/>
            <a:chOff x="7162800" y="6553200"/>
            <a:chExt cx="1447800" cy="215444"/>
          </a:xfrm>
        </p:grpSpPr>
        <p:pic>
          <p:nvPicPr>
            <p:cNvPr id="1031" name="Picture 9" descr="clemson hydro.jpg"/>
            <p:cNvPicPr>
              <a:picLocks noChangeAspect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162800" y="6553200"/>
              <a:ext cx="609600" cy="17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2" name="TextBox 10"/>
            <p:cNvSpPr txBox="1">
              <a:spLocks noChangeArrowheads="1"/>
            </p:cNvSpPr>
            <p:nvPr userDrawn="1"/>
          </p:nvSpPr>
          <p:spPr bwMode="auto">
            <a:xfrm>
              <a:off x="7772400" y="6553200"/>
              <a:ext cx="8382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800">
                  <a:solidFill>
                    <a:srgbClr val="0B5395"/>
                  </a:solidFill>
                  <a:latin typeface="Calibri" pitchFamily="34" charset="0"/>
                </a:rPr>
                <a:t>Clemson Hydro</a:t>
              </a:r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7807325" y="6729041"/>
              <a:ext cx="695325" cy="0"/>
            </a:xfrm>
            <a:custGeom>
              <a:avLst/>
              <a:gdLst>
                <a:gd name="connsiteX0" fmla="*/ 0 w 695325"/>
                <a:gd name="connsiteY0" fmla="*/ 0 h 0"/>
                <a:gd name="connsiteX1" fmla="*/ 695325 w 6953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5325">
                  <a:moveTo>
                    <a:pt x="0" y="0"/>
                  </a:moveTo>
                  <a:lnTo>
                    <a:pt x="695325" y="0"/>
                  </a:ln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640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42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microsoft.com/office/2007/relationships/hdphoto" Target="../media/hdphoto1.wdp"/><Relationship Id="rId4" Type="http://schemas.openxmlformats.org/officeDocument/2006/relationships/image" Target="../media/image43.jpeg"/><Relationship Id="rId9" Type="http://schemas.openxmlformats.org/officeDocument/2006/relationships/image" Target="../media/image4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11" Type="http://schemas.openxmlformats.org/officeDocument/2006/relationships/image" Target="../media/image46.wmf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40.wmf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51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61.wmf"/><Relationship Id="rId3" Type="http://schemas.openxmlformats.org/officeDocument/2006/relationships/image" Target="../media/image63.png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64.png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5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0.png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67.wmf"/><Relationship Id="rId10" Type="http://schemas.openxmlformats.org/officeDocument/2006/relationships/image" Target="../media/image69.wmf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12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6.wmf"/><Relationship Id="rId11" Type="http://schemas.openxmlformats.org/officeDocument/2006/relationships/image" Target="../media/image78.wmf"/><Relationship Id="rId5" Type="http://schemas.openxmlformats.org/officeDocument/2006/relationships/oleObject" Target="../embeddings/oleObject44.bin"/><Relationship Id="rId10" Type="http://schemas.openxmlformats.org/officeDocument/2006/relationships/oleObject" Target="../embeddings/oleObject46.bin"/><Relationship Id="rId4" Type="http://schemas.openxmlformats.org/officeDocument/2006/relationships/image" Target="../media/image80.png"/><Relationship Id="rId9" Type="http://schemas.openxmlformats.org/officeDocument/2006/relationships/image" Target="../media/image7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8.png"/><Relationship Id="rId11" Type="http://schemas.openxmlformats.org/officeDocument/2006/relationships/image" Target="../media/image84.wmf"/><Relationship Id="rId5" Type="http://schemas.openxmlformats.org/officeDocument/2006/relationships/image" Target="../media/image87.png"/><Relationship Id="rId10" Type="http://schemas.openxmlformats.org/officeDocument/2006/relationships/oleObject" Target="../embeddings/oleObject48.bin"/><Relationship Id="rId4" Type="http://schemas.openxmlformats.org/officeDocument/2006/relationships/image" Target="../media/image86.png"/><Relationship Id="rId9" Type="http://schemas.openxmlformats.org/officeDocument/2006/relationships/image" Target="../media/image8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8.png"/><Relationship Id="rId11" Type="http://schemas.openxmlformats.org/officeDocument/2006/relationships/image" Target="../media/image91.wmf"/><Relationship Id="rId5" Type="http://schemas.openxmlformats.org/officeDocument/2006/relationships/image" Target="../media/image87.png"/><Relationship Id="rId10" Type="http://schemas.openxmlformats.org/officeDocument/2006/relationships/oleObject" Target="../embeddings/oleObject50.bin"/><Relationship Id="rId4" Type="http://schemas.openxmlformats.org/officeDocument/2006/relationships/image" Target="../media/image86.png"/><Relationship Id="rId9" Type="http://schemas.openxmlformats.org/officeDocument/2006/relationships/image" Target="../media/image8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92.wmf"/><Relationship Id="rId4" Type="http://schemas.openxmlformats.org/officeDocument/2006/relationships/image" Target="../media/image94.png"/><Relationship Id="rId9" Type="http://schemas.openxmlformats.org/officeDocument/2006/relationships/oleObject" Target="../embeddings/oleObject5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4.png"/><Relationship Id="rId11" Type="http://schemas.openxmlformats.org/officeDocument/2006/relationships/image" Target="../media/image100.wmf"/><Relationship Id="rId5" Type="http://schemas.openxmlformats.org/officeDocument/2006/relationships/image" Target="../media/image103.png"/><Relationship Id="rId10" Type="http://schemas.openxmlformats.org/officeDocument/2006/relationships/oleObject" Target="../embeddings/oleObject53.bin"/><Relationship Id="rId4" Type="http://schemas.openxmlformats.org/officeDocument/2006/relationships/image" Target="../media/image102.png"/><Relationship Id="rId9" Type="http://schemas.openxmlformats.org/officeDocument/2006/relationships/image" Target="../media/image9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0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2.png"/><Relationship Id="rId11" Type="http://schemas.openxmlformats.org/officeDocument/2006/relationships/oleObject" Target="../embeddings/oleObject55.bin"/><Relationship Id="rId5" Type="http://schemas.openxmlformats.org/officeDocument/2006/relationships/image" Target="../media/image111.png"/><Relationship Id="rId10" Type="http://schemas.openxmlformats.org/officeDocument/2006/relationships/image" Target="../media/image107.wmf"/><Relationship Id="rId4" Type="http://schemas.openxmlformats.org/officeDocument/2006/relationships/image" Target="../media/image110.png"/><Relationship Id="rId9" Type="http://schemas.openxmlformats.org/officeDocument/2006/relationships/oleObject" Target="../embeddings/oleObject5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96334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665475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http://theonlinephotographer.typepad.com/the_online_photographer/2011/07/fixer-doesnt-sink.html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568881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 transfer in the absence of fluid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911810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Storage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No </a:t>
            </a:r>
            <a:r>
              <a:rPr lang="en-US" dirty="0" err="1" smtClean="0">
                <a:solidFill>
                  <a:prstClr val="black"/>
                </a:solidFill>
              </a:rPr>
              <a:t>Advective</a:t>
            </a:r>
            <a:r>
              <a:rPr lang="en-US" dirty="0" smtClean="0">
                <a:solidFill>
                  <a:prstClr val="black"/>
                </a:solidFill>
              </a:rPr>
              <a:t> Flux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Diffusive Flux (Fick’s Law)     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Source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Governing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618144"/>
              </p:ext>
            </p:extLst>
          </p:nvPr>
        </p:nvGraphicFramePr>
        <p:xfrm>
          <a:off x="3425825" y="1265238"/>
          <a:ext cx="14478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" name="Equation" r:id="rId3" imgW="901440" imgH="583920" progId="Equation.DSMT4">
                  <p:embed/>
                </p:oleObj>
              </mc:Choice>
              <mc:Fallback>
                <p:oleObj name="Equation" r:id="rId3" imgW="9014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825" y="1265238"/>
                        <a:ext cx="1447800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704251"/>
              </p:ext>
            </p:extLst>
          </p:nvPr>
        </p:nvGraphicFramePr>
        <p:xfrm>
          <a:off x="1303151" y="1676400"/>
          <a:ext cx="101758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3" name="Equation" r:id="rId5" imgW="495000" imgH="431640" progId="Equation.DSMT4">
                  <p:embed/>
                </p:oleObj>
              </mc:Choice>
              <mc:Fallback>
                <p:oleObj name="Equation" r:id="rId5" imgW="495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151" y="1676400"/>
                        <a:ext cx="1017588" cy="874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20739" y="245164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Conservation of Mass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Diffusion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010400" y="304800"/>
            <a:ext cx="1963856" cy="927169"/>
          </a:xfrm>
          <a:custGeom>
            <a:avLst/>
            <a:gdLst>
              <a:gd name="connsiteX0" fmla="*/ 1065423 w 1770977"/>
              <a:gd name="connsiteY0" fmla="*/ 54021 h 800370"/>
              <a:gd name="connsiteX1" fmla="*/ 27198 w 1770977"/>
              <a:gd name="connsiteY1" fmla="*/ 73071 h 800370"/>
              <a:gd name="connsiteX2" fmla="*/ 427248 w 1770977"/>
              <a:gd name="connsiteY2" fmla="*/ 758871 h 800370"/>
              <a:gd name="connsiteX3" fmla="*/ 1741698 w 1770977"/>
              <a:gd name="connsiteY3" fmla="*/ 673146 h 800370"/>
              <a:gd name="connsiteX4" fmla="*/ 1313073 w 1770977"/>
              <a:gd name="connsiteY4" fmla="*/ 254046 h 800370"/>
              <a:gd name="connsiteX5" fmla="*/ 998748 w 1770977"/>
              <a:gd name="connsiteY5" fmla="*/ 377871 h 800370"/>
              <a:gd name="connsiteX6" fmla="*/ 1065423 w 1770977"/>
              <a:gd name="connsiteY6" fmla="*/ 54021 h 800370"/>
              <a:gd name="connsiteX0" fmla="*/ 624513 w 1749167"/>
              <a:gd name="connsiteY0" fmla="*/ 26821 h 849370"/>
              <a:gd name="connsiteX1" fmla="*/ 5388 w 1749167"/>
              <a:gd name="connsiteY1" fmla="*/ 122071 h 849370"/>
              <a:gd name="connsiteX2" fmla="*/ 405438 w 1749167"/>
              <a:gd name="connsiteY2" fmla="*/ 807871 h 849370"/>
              <a:gd name="connsiteX3" fmla="*/ 1719888 w 1749167"/>
              <a:gd name="connsiteY3" fmla="*/ 722146 h 849370"/>
              <a:gd name="connsiteX4" fmla="*/ 1291263 w 1749167"/>
              <a:gd name="connsiteY4" fmla="*/ 303046 h 849370"/>
              <a:gd name="connsiteX5" fmla="*/ 976938 w 1749167"/>
              <a:gd name="connsiteY5" fmla="*/ 426871 h 849370"/>
              <a:gd name="connsiteX6" fmla="*/ 624513 w 1749167"/>
              <a:gd name="connsiteY6" fmla="*/ 26821 h 849370"/>
              <a:gd name="connsiteX0" fmla="*/ 813875 w 1963856"/>
              <a:gd name="connsiteY0" fmla="*/ 30290 h 927169"/>
              <a:gd name="connsiteX1" fmla="*/ 194750 w 1963856"/>
              <a:gd name="connsiteY1" fmla="*/ 125540 h 927169"/>
              <a:gd name="connsiteX2" fmla="*/ 137600 w 1963856"/>
              <a:gd name="connsiteY2" fmla="*/ 897065 h 927169"/>
              <a:gd name="connsiteX3" fmla="*/ 1909250 w 1963856"/>
              <a:gd name="connsiteY3" fmla="*/ 725615 h 927169"/>
              <a:gd name="connsiteX4" fmla="*/ 1480625 w 1963856"/>
              <a:gd name="connsiteY4" fmla="*/ 306515 h 927169"/>
              <a:gd name="connsiteX5" fmla="*/ 1166300 w 1963856"/>
              <a:gd name="connsiteY5" fmla="*/ 430340 h 927169"/>
              <a:gd name="connsiteX6" fmla="*/ 813875 w 1963856"/>
              <a:gd name="connsiteY6" fmla="*/ 30290 h 92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3856" h="927169">
                <a:moveTo>
                  <a:pt x="813875" y="30290"/>
                </a:moveTo>
                <a:cubicBezTo>
                  <a:pt x="651950" y="-20510"/>
                  <a:pt x="307463" y="-18923"/>
                  <a:pt x="194750" y="125540"/>
                </a:cubicBezTo>
                <a:cubicBezTo>
                  <a:pt x="82037" y="270003"/>
                  <a:pt x="-148150" y="797053"/>
                  <a:pt x="137600" y="897065"/>
                </a:cubicBezTo>
                <a:cubicBezTo>
                  <a:pt x="423350" y="997077"/>
                  <a:pt x="1685413" y="824040"/>
                  <a:pt x="1909250" y="725615"/>
                </a:cubicBezTo>
                <a:cubicBezTo>
                  <a:pt x="2133088" y="627190"/>
                  <a:pt x="1604450" y="355727"/>
                  <a:pt x="1480625" y="306515"/>
                </a:cubicBezTo>
                <a:cubicBezTo>
                  <a:pt x="1356800" y="257303"/>
                  <a:pt x="1277425" y="476378"/>
                  <a:pt x="1166300" y="430340"/>
                </a:cubicBezTo>
                <a:cubicBezTo>
                  <a:pt x="1055175" y="384302"/>
                  <a:pt x="975800" y="81090"/>
                  <a:pt x="813875" y="30290"/>
                </a:cubicBezTo>
                <a:close/>
              </a:path>
            </a:pathLst>
          </a:cu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990600"/>
            <a:ext cx="1524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656596" y="2881033"/>
            <a:ext cx="49858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=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824794"/>
              </p:ext>
            </p:extLst>
          </p:nvPr>
        </p:nvGraphicFramePr>
        <p:xfrm>
          <a:off x="3886200" y="2780871"/>
          <a:ext cx="9588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4" name="Equation" r:id="rId7" imgW="571320" imgH="393480" progId="Equation.DSMT4">
                  <p:embed/>
                </p:oleObj>
              </mc:Choice>
              <mc:Fallback>
                <p:oleObj name="Equation" r:id="rId7" imgW="571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780871"/>
                        <a:ext cx="95885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04208" y="5076855"/>
            <a:ext cx="3519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ESSTIXThirteen" pitchFamily="2" charset="0"/>
              </a:rPr>
              <a:t>S</a:t>
            </a:r>
            <a:r>
              <a:rPr lang="en-US" sz="2000" dirty="0" smtClean="0"/>
              <a:t>=0 (for now)</a:t>
            </a:r>
            <a:endParaRPr lang="en-US" sz="2000" dirty="0"/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30511814"/>
              </p:ext>
            </p:extLst>
          </p:nvPr>
        </p:nvGraphicFramePr>
        <p:xfrm>
          <a:off x="3057525" y="4209841"/>
          <a:ext cx="1514475" cy="410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5" name="Equation" r:id="rId9" imgW="749160" imgH="203040" progId="Equation.DSMT4">
                  <p:embed/>
                </p:oleObj>
              </mc:Choice>
              <mc:Fallback>
                <p:oleObj name="Equation" r:id="rId9" imgW="749160" imgH="203040" progId="Equation.DSMT4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4209841"/>
                        <a:ext cx="1514475" cy="4101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982449"/>
              </p:ext>
            </p:extLst>
          </p:nvPr>
        </p:nvGraphicFramePr>
        <p:xfrm>
          <a:off x="2320739" y="5715000"/>
          <a:ext cx="25161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6" name="Equation" r:id="rId11" imgW="1320480" imgH="393480" progId="Equation.DSMT4">
                  <p:embed/>
                </p:oleObj>
              </mc:Choice>
              <mc:Fallback>
                <p:oleObj name="Equation" r:id="rId11" imgW="132048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739" y="5715000"/>
                        <a:ext cx="25161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359093"/>
              </p:ext>
            </p:extLst>
          </p:nvPr>
        </p:nvGraphicFramePr>
        <p:xfrm>
          <a:off x="7077442" y="4746983"/>
          <a:ext cx="1542315" cy="1584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7" name="Equation" r:id="rId13" imgW="1028520" imgH="1041120" progId="Equation.DSMT4">
                  <p:embed/>
                </p:oleObj>
              </mc:Choice>
              <mc:Fallback>
                <p:oleObj name="Equation" r:id="rId13" imgW="1028520" imgH="104112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7442" y="4746983"/>
                        <a:ext cx="1542315" cy="1584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6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of Diffusion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780157"/>
              </p:ext>
            </p:extLst>
          </p:nvPr>
        </p:nvGraphicFramePr>
        <p:xfrm>
          <a:off x="1295400" y="1600200"/>
          <a:ext cx="1995488" cy="422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3" imgW="1066680" imgH="2260440" progId="Equation.DSMT4">
                  <p:embed/>
                </p:oleObj>
              </mc:Choice>
              <mc:Fallback>
                <p:oleObj name="Equation" r:id="rId3" imgW="1066680" imgH="22604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00200"/>
                        <a:ext cx="1995488" cy="422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200" y="1828800"/>
            <a:ext cx="297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Governing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Boundary</a:t>
            </a:r>
          </a:p>
          <a:p>
            <a:endParaRPr lang="en-US" dirty="0"/>
          </a:p>
          <a:p>
            <a:r>
              <a:rPr lang="en-US" dirty="0" err="1" smtClean="0"/>
              <a:t>Dirichlet</a:t>
            </a:r>
            <a:r>
              <a:rPr lang="en-US" dirty="0" smtClean="0"/>
              <a:t>,  Specify </a:t>
            </a:r>
            <a:r>
              <a:rPr lang="en-US" dirty="0" err="1" smtClean="0"/>
              <a:t>Conc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Neumann, Specify flux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Cauchy, flux proportional to gradient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D</a:t>
            </a:r>
            <a:r>
              <a:rPr lang="en-US" sz="3600" dirty="0" smtClean="0"/>
              <a:t> in water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047908"/>
              </p:ext>
            </p:extLst>
          </p:nvPr>
        </p:nvGraphicFramePr>
        <p:xfrm>
          <a:off x="381000" y="1142998"/>
          <a:ext cx="1447799" cy="4253295"/>
        </p:xfrm>
        <a:graphic>
          <a:graphicData uri="http://schemas.openxmlformats.org/drawingml/2006/table">
            <a:tbl>
              <a:tblPr/>
              <a:tblGrid>
                <a:gridCol w="590159"/>
                <a:gridCol w="488260"/>
                <a:gridCol w="369380"/>
              </a:tblGrid>
              <a:tr h="391758">
                <a:tc>
                  <a:txBody>
                    <a:bodyPr/>
                    <a:lstStyle/>
                    <a:p>
                      <a:pPr algn="ctr"/>
                      <a:r>
                        <a:rPr lang="en-US" sz="600" b="1">
                          <a:latin typeface="Tahoma"/>
                        </a:rPr>
                        <a:t>Solute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>
                          <a:latin typeface="Tahoma"/>
                        </a:rPr>
                        <a:t>10</a:t>
                      </a:r>
                      <a:r>
                        <a:rPr lang="en-US" sz="600" b="1" baseline="30000">
                          <a:latin typeface="Tahoma"/>
                        </a:rPr>
                        <a:t>-6 </a:t>
                      </a:r>
                      <a:r>
                        <a:rPr lang="en-US" sz="600" b="1" i="1">
                          <a:latin typeface="Tahoma"/>
                        </a:rPr>
                        <a:t>D</a:t>
                      </a:r>
                      <a:r>
                        <a:rPr lang="en-US" sz="600" b="1" i="1" baseline="-25000">
                          <a:latin typeface="Tahoma"/>
                        </a:rPr>
                        <a:t>aq</a:t>
                      </a:r>
                      <a:r>
                        <a:rPr lang="en-US" sz="600" b="1">
                          <a:latin typeface="Tahoma"/>
                        </a:rPr>
                        <a:t> in cm</a:t>
                      </a:r>
                      <a:r>
                        <a:rPr lang="en-US" sz="600" b="1" baseline="30000">
                          <a:latin typeface="Tahoma"/>
                        </a:rPr>
                        <a:t>2</a:t>
                      </a:r>
                      <a:r>
                        <a:rPr lang="en-US" sz="600" b="1">
                          <a:latin typeface="Tahoma"/>
                        </a:rPr>
                        <a:t>/s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>
                          <a:latin typeface="Tahoma"/>
                        </a:rPr>
                        <a:t>Reference or source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977">
                <a:tc>
                  <a:txBody>
                    <a:bodyPr/>
                    <a:lstStyle/>
                    <a:p>
                      <a:r>
                        <a:rPr lang="en-US" sz="600">
                          <a:latin typeface="Tahoma"/>
                        </a:rPr>
                        <a:t> Hydrogen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45.0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 4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  <a:tr h="160977">
                <a:tc>
                  <a:txBody>
                    <a:bodyPr/>
                    <a:lstStyle/>
                    <a:p>
                      <a:r>
                        <a:rPr lang="en-US" sz="600">
                          <a:latin typeface="Tahoma"/>
                        </a:rPr>
                        <a:t> Nitrogen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18.8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4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  <a:tr h="107280">
                <a:tc>
                  <a:txBody>
                    <a:bodyPr/>
                    <a:lstStyle/>
                    <a:p>
                      <a:r>
                        <a:rPr lang="en-US" sz="600">
                          <a:latin typeface="Tahoma"/>
                        </a:rPr>
                        <a:t> Oxygen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20.0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10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  <a:tr h="205779">
                <a:tc>
                  <a:txBody>
                    <a:bodyPr/>
                    <a:lstStyle/>
                    <a:p>
                      <a:r>
                        <a:rPr lang="en-US" sz="600">
                          <a:latin typeface="Tahoma"/>
                        </a:rPr>
                        <a:t> Carbon dioxide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19.2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4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  <a:tr h="160977">
                <a:tc>
                  <a:txBody>
                    <a:bodyPr/>
                    <a:lstStyle/>
                    <a:p>
                      <a:r>
                        <a:rPr lang="en-US" sz="600">
                          <a:latin typeface="Tahoma"/>
                        </a:rPr>
                        <a:t> Methane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14.9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4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  <a:tr h="107280">
                <a:tc>
                  <a:txBody>
                    <a:bodyPr/>
                    <a:lstStyle/>
                    <a:p>
                      <a:r>
                        <a:rPr lang="en-US" sz="600">
                          <a:latin typeface="Tahoma"/>
                        </a:rPr>
                        <a:t> Ethane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12.0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4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  <a:tr h="107280">
                <a:tc>
                  <a:txBody>
                    <a:bodyPr/>
                    <a:lstStyle/>
                    <a:p>
                      <a:r>
                        <a:rPr lang="en-US" sz="600">
                          <a:latin typeface="Tahoma"/>
                        </a:rPr>
                        <a:t> Propane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 9.7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4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  <a:tr h="160977">
                <a:tc>
                  <a:txBody>
                    <a:bodyPr/>
                    <a:lstStyle/>
                    <a:p>
                      <a:r>
                        <a:rPr lang="en-US" sz="600">
                          <a:latin typeface="Tahoma"/>
                        </a:rPr>
                        <a:t> Benzene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10.2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4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  <a:tr h="237904">
                <a:tc>
                  <a:txBody>
                    <a:bodyPr/>
                    <a:lstStyle/>
                    <a:p>
                      <a:r>
                        <a:rPr lang="en-US" sz="600">
                          <a:latin typeface="Tahoma"/>
                        </a:rPr>
                        <a:t> Hydrogen sulfide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16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22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  <a:tr h="160977">
                <a:tc>
                  <a:txBody>
                    <a:bodyPr/>
                    <a:lstStyle/>
                    <a:p>
                      <a:r>
                        <a:rPr lang="en-US" sz="600">
                          <a:latin typeface="Tahoma"/>
                        </a:rPr>
                        <a:t> Formic acid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14.1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4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  <a:tr h="160977">
                <a:tc>
                  <a:txBody>
                    <a:bodyPr/>
                    <a:lstStyle/>
                    <a:p>
                      <a:r>
                        <a:rPr lang="en-US" sz="600">
                          <a:latin typeface="Tahoma"/>
                        </a:rPr>
                        <a:t> Acetic acid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12.1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4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  <a:tr h="205779">
                <a:tc>
                  <a:txBody>
                    <a:bodyPr/>
                    <a:lstStyle/>
                    <a:p>
                      <a:r>
                        <a:rPr lang="en-US" sz="600">
                          <a:latin typeface="Tahoma"/>
                        </a:rPr>
                        <a:t> Propionic acid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10.6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4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  <a:tr h="160977">
                <a:tc>
                  <a:txBody>
                    <a:bodyPr/>
                    <a:lstStyle/>
                    <a:p>
                      <a:r>
                        <a:rPr lang="en-US" sz="600">
                          <a:latin typeface="Tahoma"/>
                        </a:rPr>
                        <a:t> Butyric acid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 8.7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27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  <a:tr h="160977">
                <a:tc>
                  <a:txBody>
                    <a:bodyPr/>
                    <a:lstStyle/>
                    <a:p>
                      <a:r>
                        <a:rPr lang="en-US" sz="600">
                          <a:latin typeface="Tahoma"/>
                        </a:rPr>
                        <a:t> Benzoic acid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10.0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4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  <a:tr h="160977">
                <a:tc>
                  <a:txBody>
                    <a:bodyPr/>
                    <a:lstStyle/>
                    <a:p>
                      <a:r>
                        <a:rPr lang="en-US" sz="600">
                          <a:latin typeface="Tahoma"/>
                        </a:rPr>
                        <a:t> Succinic acid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 9.4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4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  <a:tr h="314831">
                <a:tc>
                  <a:txBody>
                    <a:bodyPr/>
                    <a:lstStyle/>
                    <a:p>
                      <a:r>
                        <a:rPr lang="en-US" sz="600" i="1">
                          <a:latin typeface="Tahoma"/>
                        </a:rPr>
                        <a:t> p</a:t>
                      </a:r>
                      <a:r>
                        <a:rPr lang="en-US" sz="600">
                          <a:latin typeface="Tahoma"/>
                        </a:rPr>
                        <a:t>-Aminobenzoic acid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 8.4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16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  <a:tr h="160977">
                <a:tc>
                  <a:txBody>
                    <a:bodyPr/>
                    <a:lstStyle/>
                    <a:p>
                      <a:r>
                        <a:rPr lang="en-US" sz="600">
                          <a:latin typeface="Tahoma"/>
                        </a:rPr>
                        <a:t> Fluorescein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 5.4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_</a:t>
                      </a:r>
                      <a:r>
                        <a:rPr lang="en-US" sz="600" i="1" baseline="30000">
                          <a:latin typeface="Tahoma"/>
                        </a:rPr>
                        <a:t>a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  <a:tr h="160977">
                <a:tc>
                  <a:txBody>
                    <a:bodyPr/>
                    <a:lstStyle/>
                    <a:p>
                      <a:r>
                        <a:rPr lang="en-US" sz="600">
                          <a:latin typeface="Tahoma"/>
                        </a:rPr>
                        <a:t> Methanol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15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16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  <a:tr h="107280">
                <a:tc>
                  <a:txBody>
                    <a:bodyPr/>
                    <a:lstStyle/>
                    <a:p>
                      <a:r>
                        <a:rPr lang="en-US" sz="600">
                          <a:latin typeface="Tahoma"/>
                        </a:rPr>
                        <a:t> Glycerol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  9.4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22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  <a:tr h="107280">
                <a:tc>
                  <a:txBody>
                    <a:bodyPr/>
                    <a:lstStyle/>
                    <a:p>
                      <a:r>
                        <a:rPr lang="en-US" sz="600">
                          <a:latin typeface="Tahoma"/>
                        </a:rPr>
                        <a:t> Urea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13.8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4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  <a:tr h="107280">
                <a:tc>
                  <a:txBody>
                    <a:bodyPr/>
                    <a:lstStyle/>
                    <a:p>
                      <a:r>
                        <a:rPr lang="en-US" sz="600">
                          <a:latin typeface="Tahoma"/>
                        </a:rPr>
                        <a:t> Glucose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 6.7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16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  <a:tr h="107280">
                <a:tc>
                  <a:txBody>
                    <a:bodyPr/>
                    <a:lstStyle/>
                    <a:p>
                      <a:r>
                        <a:rPr lang="en-US" sz="600">
                          <a:latin typeface="Tahoma"/>
                        </a:rPr>
                        <a:t> Sucrose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 5.2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4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  <a:tr h="107280">
                <a:tc>
                  <a:txBody>
                    <a:bodyPr/>
                    <a:lstStyle/>
                    <a:p>
                      <a:r>
                        <a:rPr lang="en-US" sz="600">
                          <a:latin typeface="Tahoma"/>
                        </a:rPr>
                        <a:t> Lactose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4.9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22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  <a:tr h="107280">
                <a:tc>
                  <a:txBody>
                    <a:bodyPr/>
                    <a:lstStyle/>
                    <a:p>
                      <a:r>
                        <a:rPr lang="en-US" sz="600">
                          <a:latin typeface="Tahoma"/>
                        </a:rPr>
                        <a:t> Maltose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4.8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22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  <a:tr h="160977">
                <a:tc>
                  <a:txBody>
                    <a:bodyPr/>
                    <a:lstStyle/>
                    <a:p>
                      <a:r>
                        <a:rPr lang="en-US" sz="600">
                          <a:latin typeface="Tahoma"/>
                        </a:rPr>
                        <a:t> Raffinose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latin typeface="Tahoma"/>
                        </a:rPr>
                        <a:t> 4.3</a:t>
                      </a:r>
                      <a:endParaRPr lang="en-US" sz="60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latin typeface="Tahoma"/>
                        </a:rPr>
                        <a:t>16</a:t>
                      </a:r>
                      <a:endParaRPr lang="en-US" sz="600" dirty="0"/>
                    </a:p>
                  </a:txBody>
                  <a:tcPr marL="4076" marR="4076" marT="4076" marB="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7E8"/>
                    </a:solidFill>
                  </a:tcPr>
                </a:tc>
              </a:tr>
            </a:tbl>
          </a:graphicData>
        </a:graphic>
      </p:graphicFrame>
      <p:pic>
        <p:nvPicPr>
          <p:cNvPr id="1638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4" t="44545" r="23976" b="4596"/>
          <a:stretch/>
        </p:blipFill>
        <p:spPr bwMode="auto">
          <a:xfrm>
            <a:off x="2403929" y="1310896"/>
            <a:ext cx="2809998" cy="205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7253" y="643403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http://books.google.com/books?id=TGRmfTrsPTQC&amp;pg=PA143&amp;lpg=PA143&amp;dq=diffusion+constant+table&amp;source=bl&amp;ots=7EWMwcA4xh&amp;sig=AzbYYO7F3oydinzD2IW0SIyUpsA&amp;hl=en&amp;sa=X&amp;ei=MBkkUZWhM4rS9AS04YCgCQ&amp;ved=0CFsQ6AEwBTgK#v=onepage&amp;q=diffusion%20constant%20table&amp;f=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457200"/>
            <a:ext cx="2819400" cy="258532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General </a:t>
            </a:r>
          </a:p>
          <a:p>
            <a:r>
              <a:rPr lang="en-US" dirty="0" smtClean="0"/>
              <a:t>Ions, small molecules</a:t>
            </a:r>
          </a:p>
          <a:p>
            <a:r>
              <a:rPr lang="en-US" dirty="0" smtClean="0"/>
              <a:t>~</a:t>
            </a:r>
            <a:r>
              <a:rPr lang="en-US" dirty="0"/>
              <a:t> </a:t>
            </a:r>
            <a:r>
              <a:rPr lang="en-US" dirty="0" smtClean="0"/>
              <a:t>10</a:t>
            </a:r>
            <a:r>
              <a:rPr lang="en-US" baseline="30000" dirty="0" smtClean="0"/>
              <a:t>-9 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</a:p>
          <a:p>
            <a:endParaRPr lang="en-US" dirty="0" smtClean="0"/>
          </a:p>
          <a:p>
            <a:r>
              <a:rPr lang="en-US" dirty="0" smtClean="0"/>
              <a:t>Water self-diffusion</a:t>
            </a:r>
          </a:p>
          <a:p>
            <a:r>
              <a:rPr lang="en-US" dirty="0" smtClean="0"/>
              <a:t>2.3x10</a:t>
            </a:r>
            <a:r>
              <a:rPr lang="en-US" baseline="30000" dirty="0" smtClean="0"/>
              <a:t>-9 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/s at 25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endParaRPr lang="en-US" dirty="0" smtClean="0"/>
          </a:p>
          <a:p>
            <a:r>
              <a:rPr lang="en-US" dirty="0" smtClean="0"/>
              <a:t>Proteins, large molecules 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-10 </a:t>
            </a:r>
            <a:r>
              <a:rPr lang="en-US" dirty="0"/>
              <a:t>-</a:t>
            </a:r>
            <a:r>
              <a:rPr lang="en-US" dirty="0" smtClean="0"/>
              <a:t>10</a:t>
            </a:r>
            <a:r>
              <a:rPr lang="en-US" baseline="30000" dirty="0" smtClean="0"/>
              <a:t>-11 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/s 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4000"/>
                    </a14:imgEffect>
                    <a14:imgEffect>
                      <a14:saturation sat="89000"/>
                    </a14:imgEffect>
                    <a14:imgEffect>
                      <a14:brightnessContrast bright="46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68" t="39242" r="19281" b="15303"/>
          <a:stretch/>
        </p:blipFill>
        <p:spPr>
          <a:xfrm>
            <a:off x="2190749" y="3886200"/>
            <a:ext cx="3328414" cy="2057400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2691245" y="4509655"/>
            <a:ext cx="2522682" cy="5772"/>
          </a:xfrm>
          <a:custGeom>
            <a:avLst/>
            <a:gdLst>
              <a:gd name="connsiteX0" fmla="*/ 0 w 2535382"/>
              <a:gd name="connsiteY0" fmla="*/ 0 h 31172"/>
              <a:gd name="connsiteX1" fmla="*/ 2535382 w 2535382"/>
              <a:gd name="connsiteY1" fmla="*/ 31172 h 31172"/>
              <a:gd name="connsiteX0" fmla="*/ 0 w 2522682"/>
              <a:gd name="connsiteY0" fmla="*/ 0 h 5772"/>
              <a:gd name="connsiteX1" fmla="*/ 2522682 w 2522682"/>
              <a:gd name="connsiteY1" fmla="*/ 5772 h 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2682" h="5772">
                <a:moveTo>
                  <a:pt x="0" y="0"/>
                </a:moveTo>
                <a:lnTo>
                  <a:pt x="2522682" y="5772"/>
                </a:lnTo>
              </a:path>
            </a:pathLst>
          </a:custGeom>
          <a:noFill/>
          <a:ln>
            <a:solidFill>
              <a:srgbClr val="C0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82177" y="4361538"/>
            <a:ext cx="117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10</a:t>
            </a:r>
            <a:r>
              <a:rPr lang="en-US" sz="1400" baseline="30000" dirty="0" smtClean="0">
                <a:solidFill>
                  <a:srgbClr val="C00000"/>
                </a:solidFill>
              </a:rPr>
              <a:t>-10</a:t>
            </a:r>
            <a:r>
              <a:rPr lang="en-US" sz="1400" dirty="0" smtClean="0">
                <a:solidFill>
                  <a:srgbClr val="C00000"/>
                </a:solidFill>
              </a:rPr>
              <a:t> m</a:t>
            </a:r>
            <a:r>
              <a:rPr lang="en-US" sz="1400" baseline="30000" dirty="0" smtClean="0">
                <a:solidFill>
                  <a:srgbClr val="C00000"/>
                </a:solidFill>
              </a:rPr>
              <a:t>2</a:t>
            </a:r>
            <a:r>
              <a:rPr lang="en-US" sz="1400" dirty="0" smtClean="0">
                <a:solidFill>
                  <a:srgbClr val="C00000"/>
                </a:solidFill>
              </a:rPr>
              <a:t>/s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9966" y="5444805"/>
            <a:ext cx="16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0.5-2x10</a:t>
            </a:r>
            <a:r>
              <a:rPr lang="en-US" sz="1400" baseline="30000" dirty="0" smtClean="0">
                <a:solidFill>
                  <a:srgbClr val="C00000"/>
                </a:solidFill>
              </a:rPr>
              <a:t>-9</a:t>
            </a:r>
            <a:r>
              <a:rPr lang="en-US" sz="1400" dirty="0" smtClean="0">
                <a:solidFill>
                  <a:srgbClr val="C00000"/>
                </a:solidFill>
              </a:rPr>
              <a:t> m</a:t>
            </a:r>
            <a:r>
              <a:rPr lang="en-US" sz="1400" baseline="30000" dirty="0" smtClean="0">
                <a:solidFill>
                  <a:srgbClr val="C00000"/>
                </a:solidFill>
              </a:rPr>
              <a:t>2</a:t>
            </a:r>
            <a:r>
              <a:rPr lang="en-US" sz="1400" dirty="0" smtClean="0">
                <a:solidFill>
                  <a:srgbClr val="C00000"/>
                </a:solidFill>
              </a:rPr>
              <a:t>/s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8928" y="3327196"/>
            <a:ext cx="16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0.5-2x10</a:t>
            </a:r>
            <a:r>
              <a:rPr lang="en-US" sz="1400" baseline="30000" dirty="0" smtClean="0">
                <a:solidFill>
                  <a:srgbClr val="C00000"/>
                </a:solidFill>
              </a:rPr>
              <a:t>-9</a:t>
            </a:r>
            <a:r>
              <a:rPr lang="en-US" sz="1400" dirty="0" smtClean="0">
                <a:solidFill>
                  <a:srgbClr val="C00000"/>
                </a:solidFill>
              </a:rPr>
              <a:t> m</a:t>
            </a:r>
            <a:r>
              <a:rPr lang="en-US" sz="1400" baseline="30000" dirty="0" smtClean="0">
                <a:solidFill>
                  <a:srgbClr val="C00000"/>
                </a:solidFill>
              </a:rPr>
              <a:t>2</a:t>
            </a:r>
            <a:r>
              <a:rPr lang="en-US" sz="1400" dirty="0" smtClean="0">
                <a:solidFill>
                  <a:srgbClr val="C00000"/>
                </a:solidFill>
              </a:rPr>
              <a:t>/s</a:t>
            </a:r>
            <a:endParaRPr lang="en-US" sz="1400" dirty="0">
              <a:solidFill>
                <a:srgbClr val="C00000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537453"/>
              </p:ext>
            </p:extLst>
          </p:nvPr>
        </p:nvGraphicFramePr>
        <p:xfrm>
          <a:off x="6448595" y="3634973"/>
          <a:ext cx="2062544" cy="1062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2" name="Equation" r:id="rId6" imgW="838080" imgH="431640" progId="Equation.DSMT4">
                  <p:embed/>
                </p:oleObj>
              </mc:Choice>
              <mc:Fallback>
                <p:oleObj name="Equation" r:id="rId6" imgW="838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48595" y="3634973"/>
                        <a:ext cx="2062544" cy="1062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042740"/>
              </p:ext>
            </p:extLst>
          </p:nvPr>
        </p:nvGraphicFramePr>
        <p:xfrm>
          <a:off x="6523522" y="4932175"/>
          <a:ext cx="1951037" cy="1311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3" name="Equation" r:id="rId8" imgW="1625400" imgH="1091880" progId="Equation.DSMT4">
                  <p:embed/>
                </p:oleObj>
              </mc:Choice>
              <mc:Fallback>
                <p:oleObj name="Equation" r:id="rId8" imgW="162540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522" y="4932175"/>
                        <a:ext cx="1951037" cy="1311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606139" y="326564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Stokes-Einstein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4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651654"/>
              </p:ext>
            </p:extLst>
          </p:nvPr>
        </p:nvGraphicFramePr>
        <p:xfrm>
          <a:off x="1318662" y="1258714"/>
          <a:ext cx="1346300" cy="693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Equation" r:id="rId3" imgW="838080" imgH="431640" progId="Equation.DSMT4">
                  <p:embed/>
                </p:oleObj>
              </mc:Choice>
              <mc:Fallback>
                <p:oleObj name="Equation" r:id="rId3" imgW="838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8662" y="1258714"/>
                        <a:ext cx="1346300" cy="693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784533"/>
              </p:ext>
            </p:extLst>
          </p:nvPr>
        </p:nvGraphicFramePr>
        <p:xfrm>
          <a:off x="5157537" y="1142763"/>
          <a:ext cx="3671888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Equation" r:id="rId5" imgW="3060360" imgH="1104840" progId="Equation.DSMT4">
                  <p:embed/>
                </p:oleObj>
              </mc:Choice>
              <mc:Fallback>
                <p:oleObj name="Equation" r:id="rId5" imgW="3060360" imgH="1104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537" y="1142763"/>
                        <a:ext cx="3671888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5403" y="1405434"/>
            <a:ext cx="364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Stokes-Einstein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30488" y="2712329"/>
            <a:ext cx="233397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Lithium in Water</a:t>
            </a:r>
          </a:p>
          <a:p>
            <a:r>
              <a:rPr lang="en-US" sz="1600" i="1" dirty="0" err="1" smtClean="0"/>
              <a:t>r</a:t>
            </a:r>
            <a:r>
              <a:rPr lang="en-US" sz="1600" baseline="-25000" dirty="0" err="1" smtClean="0"/>
              <a:t>c</a:t>
            </a:r>
            <a:r>
              <a:rPr lang="en-US" sz="1600" dirty="0" smtClean="0"/>
              <a:t>:  0.076x10</a:t>
            </a:r>
            <a:r>
              <a:rPr lang="en-US" sz="1600" baseline="30000" dirty="0" smtClean="0"/>
              <a:t>-9</a:t>
            </a:r>
            <a:r>
              <a:rPr lang="en-US" sz="1600" dirty="0" smtClean="0"/>
              <a:t>m</a:t>
            </a:r>
          </a:p>
          <a:p>
            <a:r>
              <a:rPr lang="en-US" sz="1600" i="1" dirty="0" smtClean="0"/>
              <a:t>T</a:t>
            </a:r>
            <a:r>
              <a:rPr lang="en-US" sz="1600" dirty="0" smtClean="0"/>
              <a:t>: 293K</a:t>
            </a:r>
          </a:p>
          <a:p>
            <a:r>
              <a:rPr lang="en-US" sz="1600" dirty="0">
                <a:latin typeface="Symbol" panose="05050102010706020507" pitchFamily="18" charset="2"/>
              </a:rPr>
              <a:t>m</a:t>
            </a:r>
            <a:r>
              <a:rPr lang="en-US" sz="1600" dirty="0" smtClean="0"/>
              <a:t>: 0.001Pa s=0.001kg/m s</a:t>
            </a:r>
          </a:p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949152"/>
              </p:ext>
            </p:extLst>
          </p:nvPr>
        </p:nvGraphicFramePr>
        <p:xfrm>
          <a:off x="3263900" y="2644775"/>
          <a:ext cx="5475288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Equation" r:id="rId7" imgW="3504960" imgH="444240" progId="Equation.DSMT4">
                  <p:embed/>
                </p:oleObj>
              </mc:Choice>
              <mc:Fallback>
                <p:oleObj name="Equation" r:id="rId7" imgW="35049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63900" y="2644775"/>
                        <a:ext cx="5475288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54893" y="3876273"/>
            <a:ext cx="26052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Prokaryote in Water</a:t>
            </a:r>
          </a:p>
          <a:p>
            <a:r>
              <a:rPr lang="en-US" i="1" dirty="0" err="1" smtClean="0"/>
              <a:t>r</a:t>
            </a:r>
            <a:r>
              <a:rPr lang="en-US" baseline="-25000" dirty="0" err="1" smtClean="0"/>
              <a:t>c</a:t>
            </a:r>
            <a:r>
              <a:rPr lang="en-US" dirty="0" smtClean="0"/>
              <a:t>:  1000x10</a:t>
            </a:r>
            <a:r>
              <a:rPr lang="en-US" baseline="30000" dirty="0" smtClean="0"/>
              <a:t>-9</a:t>
            </a:r>
            <a:r>
              <a:rPr lang="en-US" dirty="0" smtClean="0"/>
              <a:t>m</a:t>
            </a:r>
          </a:p>
          <a:p>
            <a:r>
              <a:rPr lang="en-US" i="1" dirty="0" smtClean="0"/>
              <a:t>T</a:t>
            </a:r>
            <a:r>
              <a:rPr lang="en-US" dirty="0" smtClean="0"/>
              <a:t>: 293K</a:t>
            </a:r>
          </a:p>
          <a:p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 smtClean="0"/>
              <a:t>: 0.001Pa s=0.001kg/m s</a:t>
            </a: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32777" name="Picture 9" descr="http://upload.wikimedia.org/wikipedia/commons/thumb/0/01/Relative_scale.svg/220px-Relative_scale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8" y="4222458"/>
            <a:ext cx="2644739" cy="215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01541" y="298383"/>
            <a:ext cx="6131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microbes move by diffusion?</a:t>
            </a:r>
            <a:endParaRPr lang="en-US" sz="32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682734"/>
              </p:ext>
            </p:extLst>
          </p:nvPr>
        </p:nvGraphicFramePr>
        <p:xfrm>
          <a:off x="3281363" y="5343525"/>
          <a:ext cx="547528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Equation" r:id="rId10" imgW="3504960" imgH="444240" progId="Equation.DSMT4">
                  <p:embed/>
                </p:oleObj>
              </mc:Choice>
              <mc:Fallback>
                <p:oleObj name="Equation" r:id="rId10" imgW="3504960" imgH="444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3" y="5343525"/>
                        <a:ext cx="5475287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2242686"/>
            <a:ext cx="9144000" cy="16335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5104" y="2250664"/>
            <a:ext cx="3045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Check with example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57976" y="3881880"/>
            <a:ext cx="218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Sizes of small things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60948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http://en.wikipedia.org/wiki/Bacteria#mediaviewer/File:Relative_scale.svg</a:t>
            </a:r>
          </a:p>
        </p:txBody>
      </p:sp>
    </p:spTree>
    <p:extLst>
      <p:ext uri="{BB962C8B-B14F-4D97-AF65-F5344CB8AC3E}">
        <p14:creationId xmlns:p14="http://schemas.microsoft.com/office/powerpoint/2010/main" val="3860019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02356" y="1855381"/>
            <a:ext cx="1752600" cy="64633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General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-5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smtClean="0"/>
              <a:t>10</a:t>
            </a:r>
            <a:r>
              <a:rPr lang="en-US" baseline="30000" dirty="0" smtClean="0"/>
              <a:t>-4 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27789" r="61947" b="11017"/>
          <a:stretch/>
        </p:blipFill>
        <p:spPr bwMode="auto">
          <a:xfrm>
            <a:off x="381000" y="1447800"/>
            <a:ext cx="2261937" cy="41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48281" r="17947" b="12421"/>
          <a:stretch/>
        </p:blipFill>
        <p:spPr bwMode="auto">
          <a:xfrm>
            <a:off x="5132670" y="4316475"/>
            <a:ext cx="3935130" cy="134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54656" y="3683688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Chapman and </a:t>
            </a:r>
            <a:r>
              <a:rPr lang="en-US" dirty="0" err="1" smtClean="0"/>
              <a:t>Eskog</a:t>
            </a:r>
            <a:r>
              <a:rPr lang="en-US" dirty="0" smtClean="0"/>
              <a:t> eq.</a:t>
            </a:r>
          </a:p>
          <a:p>
            <a:pPr algn="ctr"/>
            <a:r>
              <a:rPr lang="en-US" sz="1200" dirty="0" smtClean="0"/>
              <a:t>From kinetic theory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81000" y="6553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http://www.ptl.ethz.ch/education/Mass_Transfer/Chapter_5.pdf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6368" y="647848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Cussler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 [1997]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57" y="3454212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 bwMode="auto">
          <a:xfrm>
            <a:off x="609600" y="298701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i="1" kern="0" dirty="0" smtClean="0"/>
              <a:t>D</a:t>
            </a:r>
            <a:r>
              <a:rPr lang="en-US" sz="3600" kern="0" dirty="0" smtClean="0"/>
              <a:t> in gas</a:t>
            </a:r>
            <a:endParaRPr lang="en-US" sz="3600" kern="0" dirty="0"/>
          </a:p>
        </p:txBody>
      </p:sp>
      <p:sp>
        <p:nvSpPr>
          <p:cNvPr id="26" name="Oval 25"/>
          <p:cNvSpPr/>
          <p:nvPr/>
        </p:nvSpPr>
        <p:spPr>
          <a:xfrm>
            <a:off x="3182844" y="230262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81051" y="2944875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599939" y="2298975"/>
            <a:ext cx="991402" cy="163630"/>
          </a:xfrm>
          <a:custGeom>
            <a:avLst/>
            <a:gdLst>
              <a:gd name="connsiteX0" fmla="*/ 0 w 991402"/>
              <a:gd name="connsiteY0" fmla="*/ 163630 h 163630"/>
              <a:gd name="connsiteX1" fmla="*/ 991402 w 991402"/>
              <a:gd name="connsiteY1" fmla="*/ 0 h 16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402" h="163630">
                <a:moveTo>
                  <a:pt x="0" y="163630"/>
                </a:moveTo>
                <a:lnTo>
                  <a:pt x="991402" y="0"/>
                </a:lnTo>
              </a:path>
            </a:pathLst>
          </a:custGeom>
          <a:noFill/>
          <a:ln w="47625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978492">
            <a:off x="4415274" y="2594673"/>
            <a:ext cx="522079" cy="104433"/>
          </a:xfrm>
          <a:custGeom>
            <a:avLst/>
            <a:gdLst>
              <a:gd name="connsiteX0" fmla="*/ 0 w 991402"/>
              <a:gd name="connsiteY0" fmla="*/ 163630 h 163630"/>
              <a:gd name="connsiteX1" fmla="*/ 991402 w 991402"/>
              <a:gd name="connsiteY1" fmla="*/ 0 h 163630"/>
              <a:gd name="connsiteX0" fmla="*/ 0 w 522079"/>
              <a:gd name="connsiteY0" fmla="*/ 84265 h 84265"/>
              <a:gd name="connsiteX1" fmla="*/ 522079 w 522079"/>
              <a:gd name="connsiteY1" fmla="*/ 0 h 8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079" h="84265">
                <a:moveTo>
                  <a:pt x="0" y="84265"/>
                </a:moveTo>
                <a:lnTo>
                  <a:pt x="522079" y="0"/>
                </a:lnTo>
              </a:path>
            </a:pathLst>
          </a:custGeom>
          <a:noFill/>
          <a:ln w="47625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9535231">
            <a:off x="4637070" y="1762903"/>
            <a:ext cx="991402" cy="163630"/>
          </a:xfrm>
          <a:custGeom>
            <a:avLst/>
            <a:gdLst>
              <a:gd name="connsiteX0" fmla="*/ 0 w 991402"/>
              <a:gd name="connsiteY0" fmla="*/ 163630 h 163630"/>
              <a:gd name="connsiteX1" fmla="*/ 991402 w 991402"/>
              <a:gd name="connsiteY1" fmla="*/ 0 h 16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402" h="163630">
                <a:moveTo>
                  <a:pt x="0" y="163630"/>
                </a:moveTo>
                <a:lnTo>
                  <a:pt x="991402" y="0"/>
                </a:lnTo>
              </a:path>
            </a:pathLst>
          </a:custGeom>
          <a:noFill/>
          <a:ln w="47625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 1 11"/>
          <p:cNvSpPr/>
          <p:nvPr/>
        </p:nvSpPr>
        <p:spPr>
          <a:xfrm>
            <a:off x="4588567" y="2199041"/>
            <a:ext cx="228600" cy="183085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114125" y="5698124"/>
            <a:ext cx="2981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~1-10x10</a:t>
            </a:r>
            <a:r>
              <a:rPr lang="en-US" sz="1600" baseline="30000" dirty="0" smtClean="0">
                <a:solidFill>
                  <a:srgbClr val="C00000"/>
                </a:solidFill>
              </a:rPr>
              <a:t>-5</a:t>
            </a:r>
            <a:r>
              <a:rPr lang="en-US" sz="1600" dirty="0" smtClean="0">
                <a:solidFill>
                  <a:srgbClr val="C00000"/>
                </a:solidFill>
              </a:rPr>
              <a:t> m</a:t>
            </a:r>
            <a:r>
              <a:rPr lang="en-US" sz="1600" baseline="30000" dirty="0" smtClean="0">
                <a:solidFill>
                  <a:srgbClr val="C00000"/>
                </a:solidFill>
              </a:rPr>
              <a:t>2</a:t>
            </a:r>
            <a:r>
              <a:rPr lang="en-US" sz="1600" dirty="0" smtClean="0">
                <a:solidFill>
                  <a:srgbClr val="C00000"/>
                </a:solidFill>
              </a:rPr>
              <a:t>/s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5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0507" y="76200"/>
            <a:ext cx="8229600" cy="1143000"/>
          </a:xfrm>
        </p:spPr>
        <p:txBody>
          <a:bodyPr/>
          <a:lstStyle/>
          <a:p>
            <a:r>
              <a:rPr lang="en-US" sz="3600" i="1" dirty="0"/>
              <a:t>D</a:t>
            </a:r>
            <a:r>
              <a:rPr lang="en-US" sz="3600" dirty="0"/>
              <a:t> in solids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22" y="1316689"/>
            <a:ext cx="157355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02"/>
          <a:stretch/>
        </p:blipFill>
        <p:spPr bwMode="auto">
          <a:xfrm>
            <a:off x="460507" y="1143000"/>
            <a:ext cx="3628325" cy="172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3768" y="6324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http://www.scielo.br/scielo.php?pid=S1516-14392006000400015&amp;script=sci_arttext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836" y="3581400"/>
            <a:ext cx="2095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29432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653098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http://www.sciencedirect.com/science/article/pii/S0012821X98001502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0854" y="5777435"/>
            <a:ext cx="2907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Diffusion in calcite aggregate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1524000"/>
            <a:ext cx="2133600" cy="175432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General</a:t>
            </a:r>
          </a:p>
          <a:p>
            <a:r>
              <a:rPr lang="en-US" dirty="0" smtClean="0"/>
              <a:t>~10</a:t>
            </a:r>
            <a:r>
              <a:rPr lang="en-US" baseline="30000" dirty="0" smtClean="0"/>
              <a:t>-15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smtClean="0"/>
              <a:t>10</a:t>
            </a:r>
            <a:r>
              <a:rPr lang="en-US" baseline="30000" dirty="0" smtClean="0"/>
              <a:t>-30 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</a:p>
          <a:p>
            <a:r>
              <a:rPr lang="en-US" dirty="0" smtClean="0"/>
              <a:t>Depends on temperature, material, structure, direction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360674"/>
              </p:ext>
            </p:extLst>
          </p:nvPr>
        </p:nvGraphicFramePr>
        <p:xfrm>
          <a:off x="6858000" y="4619725"/>
          <a:ext cx="15811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Equation" r:id="rId7" imgW="1054080" imgH="711000" progId="Equation.DSMT4">
                  <p:embed/>
                </p:oleObj>
              </mc:Choice>
              <mc:Fallback>
                <p:oleObj name="Equation" r:id="rId7" imgW="1054080" imgH="711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619725"/>
                        <a:ext cx="15811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75922" y="415911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Diffusivity Tensor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81493" y="2836146"/>
            <a:ext cx="16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~10</a:t>
            </a:r>
            <a:r>
              <a:rPr lang="en-US" sz="1400" baseline="30000" dirty="0" smtClean="0">
                <a:solidFill>
                  <a:srgbClr val="C00000"/>
                </a:solidFill>
              </a:rPr>
              <a:t>-20</a:t>
            </a:r>
            <a:r>
              <a:rPr lang="en-US" sz="1400" dirty="0" smtClean="0">
                <a:solidFill>
                  <a:srgbClr val="C00000"/>
                </a:solidFill>
              </a:rPr>
              <a:t> m</a:t>
            </a:r>
            <a:r>
              <a:rPr lang="en-US" sz="1400" baseline="30000" dirty="0" smtClean="0">
                <a:solidFill>
                  <a:srgbClr val="C00000"/>
                </a:solidFill>
              </a:rPr>
              <a:t>2</a:t>
            </a:r>
            <a:r>
              <a:rPr lang="en-US" sz="1400" dirty="0" smtClean="0">
                <a:solidFill>
                  <a:srgbClr val="C00000"/>
                </a:solidFill>
              </a:rPr>
              <a:t>/s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03859" y="895160"/>
            <a:ext cx="24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Saturated Conditions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Partially Saturated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0" cy="1143000"/>
          </a:xfrm>
        </p:spPr>
        <p:txBody>
          <a:bodyPr/>
          <a:lstStyle/>
          <a:p>
            <a:r>
              <a:rPr lang="en-US" sz="3600" i="1" dirty="0"/>
              <a:t>D</a:t>
            </a:r>
            <a:r>
              <a:rPr lang="en-US" sz="3600" dirty="0"/>
              <a:t> </a:t>
            </a:r>
            <a:r>
              <a:rPr lang="en-US" sz="3600" dirty="0" smtClean="0"/>
              <a:t>in Porous </a:t>
            </a:r>
            <a:r>
              <a:rPr lang="en-US" sz="3600" dirty="0"/>
              <a:t>M</a:t>
            </a:r>
            <a:r>
              <a:rPr lang="en-US" sz="3600" dirty="0" smtClean="0"/>
              <a:t>edia</a:t>
            </a:r>
            <a:endParaRPr lang="en-US" sz="36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3298"/>
            <a:ext cx="2840896" cy="17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4008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http://www.tue.nl/onderzoek/instituten-groepen-scholen/top-research-groups/eindhoven-multiscale-institute/events/past-events/14-01-2013-porous-media/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16"/>
          <a:stretch/>
        </p:blipFill>
        <p:spPr bwMode="auto">
          <a:xfrm>
            <a:off x="539709" y="3815423"/>
            <a:ext cx="259614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469987"/>
              </p:ext>
            </p:extLst>
          </p:nvPr>
        </p:nvGraphicFramePr>
        <p:xfrm>
          <a:off x="3425438" y="4154292"/>
          <a:ext cx="14112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" name="Equation" r:id="rId5" imgW="850680" imgH="583920" progId="Equation.DSMT4">
                  <p:embed/>
                </p:oleObj>
              </mc:Choice>
              <mc:Fallback>
                <p:oleObj name="Equation" r:id="rId5" imgW="850680" imgH="5839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438" y="4154292"/>
                        <a:ext cx="1411288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21350" y="3778054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Tortuosity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619776"/>
              </p:ext>
            </p:extLst>
          </p:nvPr>
        </p:nvGraphicFramePr>
        <p:xfrm>
          <a:off x="7182071" y="1199960"/>
          <a:ext cx="1415796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" name="Equation" r:id="rId7" imgW="888840" imgH="812520" progId="Equation.DSMT4">
                  <p:embed/>
                </p:oleObj>
              </mc:Choice>
              <mc:Fallback>
                <p:oleObj name="Equation" r:id="rId7" imgW="888840" imgH="812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2071" y="1199960"/>
                        <a:ext cx="1415796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141270"/>
              </p:ext>
            </p:extLst>
          </p:nvPr>
        </p:nvGraphicFramePr>
        <p:xfrm>
          <a:off x="3404668" y="5378254"/>
          <a:ext cx="145256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4" name="Equation" r:id="rId9" imgW="876240" imgH="177480" progId="Equation.DSMT4">
                  <p:embed/>
                </p:oleObj>
              </mc:Choice>
              <mc:Fallback>
                <p:oleObj name="Equation" r:id="rId9" imgW="87624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4668" y="5378254"/>
                        <a:ext cx="1452563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982483"/>
              </p:ext>
            </p:extLst>
          </p:nvPr>
        </p:nvGraphicFramePr>
        <p:xfrm>
          <a:off x="4359242" y="1384546"/>
          <a:ext cx="20669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5" name="Equation" r:id="rId11" imgW="1015920" imgH="393480" progId="Equation.DSMT4">
                  <p:embed/>
                </p:oleObj>
              </mc:Choice>
              <mc:Fallback>
                <p:oleObj name="Equation" r:id="rId11" imgW="10159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42" y="1384546"/>
                        <a:ext cx="206692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31612"/>
              </p:ext>
            </p:extLst>
          </p:nvPr>
        </p:nvGraphicFramePr>
        <p:xfrm>
          <a:off x="6007034" y="3186653"/>
          <a:ext cx="20923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6" name="Equation" r:id="rId13" imgW="1422360" imgH="419040" progId="Equation.DSMT4">
                  <p:embed/>
                </p:oleObj>
              </mc:Choice>
              <mc:Fallback>
                <p:oleObj name="Equation" r:id="rId13" imgW="1422360" imgH="419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034" y="3186653"/>
                        <a:ext cx="20923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552431"/>
              </p:ext>
            </p:extLst>
          </p:nvPr>
        </p:nvGraphicFramePr>
        <p:xfrm>
          <a:off x="6033537" y="4234105"/>
          <a:ext cx="19431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" name="Equation" r:id="rId15" imgW="1320480" imgH="457200" progId="Equation.DSMT4">
                  <p:embed/>
                </p:oleObj>
              </mc:Choice>
              <mc:Fallback>
                <p:oleObj name="Equation" r:id="rId15" imgW="1320480" imgH="457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3537" y="4234105"/>
                        <a:ext cx="19431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600974"/>
              </p:ext>
            </p:extLst>
          </p:nvPr>
        </p:nvGraphicFramePr>
        <p:xfrm>
          <a:off x="6023912" y="5086160"/>
          <a:ext cx="19256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8" name="Equation" r:id="rId17" imgW="1307880" imgH="457200" progId="Equation.DSMT4">
                  <p:embed/>
                </p:oleObj>
              </mc:Choice>
              <mc:Fallback>
                <p:oleObj name="Equation" r:id="rId17" imgW="1307880" imgH="457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3912" y="5086160"/>
                        <a:ext cx="1925637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346759" y="2996153"/>
            <a:ext cx="175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Millington Quirk</a:t>
            </a:r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u="sng" dirty="0" smtClean="0"/>
              <a:t>Buckingham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u="sng" dirty="0" smtClean="0"/>
              <a:t>Penman</a:t>
            </a:r>
            <a:endParaRPr lang="en-US" sz="1200" u="sng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948261"/>
              </p:ext>
            </p:extLst>
          </p:nvPr>
        </p:nvGraphicFramePr>
        <p:xfrm>
          <a:off x="6551430" y="5786057"/>
          <a:ext cx="1536700" cy="581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9" name="Equation" r:id="rId19" imgW="1854000" imgH="698400" progId="Equation.DSMT4">
                  <p:embed/>
                </p:oleObj>
              </mc:Choice>
              <mc:Fallback>
                <p:oleObj name="Equation" r:id="rId19" imgW="1854000" imgH="698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430" y="5786057"/>
                        <a:ext cx="1536700" cy="581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33500" y="6508522"/>
            <a:ext cx="3124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[Logan, 2012]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4467" y="1199960"/>
            <a:ext cx="43434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78467" y="2874818"/>
            <a:ext cx="2819400" cy="35223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49121"/>
            <a:ext cx="2133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Constant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64878" r="11900" b="2273"/>
          <a:stretch/>
        </p:blipFill>
        <p:spPr bwMode="auto">
          <a:xfrm>
            <a:off x="489507" y="3903045"/>
            <a:ext cx="8278125" cy="204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19200" y="2328111"/>
            <a:ext cx="762000" cy="733926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rgbClr val="C00000"/>
              </a:gs>
              <a:gs pos="2600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81400" y="2328111"/>
            <a:ext cx="1752600" cy="733926"/>
          </a:xfrm>
          <a:prstGeom prst="rect">
            <a:avLst/>
          </a:prstGeom>
          <a:gradFill>
            <a:gsLst>
              <a:gs pos="0">
                <a:schemeClr val="bg1"/>
              </a:gs>
              <a:gs pos="27000">
                <a:srgbClr val="C00000"/>
              </a:gs>
              <a:gs pos="1200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62800" y="2344153"/>
            <a:ext cx="2438400" cy="733926"/>
          </a:xfrm>
          <a:prstGeom prst="rect">
            <a:avLst/>
          </a:prstGeom>
          <a:gradFill>
            <a:gsLst>
              <a:gs pos="0">
                <a:schemeClr val="bg1"/>
              </a:gs>
              <a:gs pos="94000">
                <a:srgbClr val="C00000"/>
              </a:gs>
              <a:gs pos="7700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66469" y="57912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-log(</a:t>
            </a:r>
            <a:r>
              <a:rPr lang="en-US" sz="4000" i="1" dirty="0" smtClean="0"/>
              <a:t>D</a:t>
            </a:r>
            <a:r>
              <a:rPr lang="en-US" sz="4000" dirty="0" smtClean="0"/>
              <a:t> m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/s)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4114800" y="1475874"/>
            <a:ext cx="2133600" cy="733926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chemeClr val="accent6">
                  <a:lumMod val="75000"/>
                </a:schemeClr>
              </a:gs>
              <a:gs pos="39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621476" y="1475874"/>
            <a:ext cx="1807524" cy="733926"/>
          </a:xfrm>
          <a:prstGeom prst="rect">
            <a:avLst/>
          </a:prstGeom>
          <a:gradFill>
            <a:gsLst>
              <a:gs pos="0">
                <a:schemeClr val="bg1"/>
              </a:gs>
              <a:gs pos="24000">
                <a:schemeClr val="accent6">
                  <a:lumMod val="75000"/>
                </a:schemeClr>
              </a:gs>
              <a:gs pos="20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461872"/>
            <a:ext cx="7788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gas                                          liquid                                                                       solid  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                                                                     polymer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1658171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FFC000"/>
                </a:solidFill>
              </a:rPr>
              <a:t>gas                                                liquid                                                  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538989"/>
            <a:ext cx="99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Porous </a:t>
            </a:r>
          </a:p>
          <a:p>
            <a:r>
              <a:rPr lang="en-US" dirty="0" smtClean="0"/>
              <a:t>Media</a:t>
            </a:r>
          </a:p>
          <a:p>
            <a:endParaRPr lang="en-US" dirty="0"/>
          </a:p>
          <a:p>
            <a:r>
              <a:rPr lang="en-US" dirty="0" smtClean="0"/>
              <a:t>Single</a:t>
            </a:r>
          </a:p>
          <a:p>
            <a:r>
              <a:rPr lang="en-US" dirty="0" smtClean="0"/>
              <a:t>Phase</a:t>
            </a:r>
          </a:p>
        </p:txBody>
      </p:sp>
      <p:sp>
        <p:nvSpPr>
          <p:cNvPr id="3" name="Rectangle 2"/>
          <p:cNvSpPr/>
          <p:nvPr/>
        </p:nvSpPr>
        <p:spPr>
          <a:xfrm>
            <a:off x="3744227" y="1357162"/>
            <a:ext cx="57752" cy="3272590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Temp effects on </a:t>
            </a:r>
            <a:r>
              <a:rPr lang="en-US" sz="3600" i="1" dirty="0" smtClean="0"/>
              <a:t>D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99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Arrhenius: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Stokes-Einstein</a:t>
            </a:r>
            <a:r>
              <a:rPr lang="en-US" dirty="0" smtClean="0"/>
              <a:t>       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9" t="47859" r="44473" b="9053"/>
          <a:stretch/>
        </p:blipFill>
        <p:spPr bwMode="auto">
          <a:xfrm>
            <a:off x="5018187" y="2688657"/>
            <a:ext cx="3906838" cy="291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527269"/>
              </p:ext>
            </p:extLst>
          </p:nvPr>
        </p:nvGraphicFramePr>
        <p:xfrm>
          <a:off x="2839155" y="1295400"/>
          <a:ext cx="163688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8" name="Equation" r:id="rId4" imgW="736560" imgH="342720" progId="Equation.DSMT4">
                  <p:embed/>
                </p:oleObj>
              </mc:Choice>
              <mc:Fallback>
                <p:oleObj name="Equation" r:id="rId4" imgW="7365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39155" y="1295400"/>
                        <a:ext cx="1636889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134164"/>
              </p:ext>
            </p:extLst>
          </p:nvPr>
        </p:nvGraphicFramePr>
        <p:xfrm>
          <a:off x="5181600" y="1676400"/>
          <a:ext cx="2366962" cy="642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9" name="Equation" r:id="rId6" imgW="2387520" imgH="647640" progId="Equation.DSMT4">
                  <p:embed/>
                </p:oleObj>
              </mc:Choice>
              <mc:Fallback>
                <p:oleObj name="Equation" r:id="rId6" imgW="2387520" imgH="647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676400"/>
                        <a:ext cx="2366962" cy="642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2819400" cy="220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01000" y="2286000"/>
            <a:ext cx="1143000" cy="2313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6444" y="599190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T will increase D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142741"/>
              </p:ext>
            </p:extLst>
          </p:nvPr>
        </p:nvGraphicFramePr>
        <p:xfrm>
          <a:off x="2667000" y="5010811"/>
          <a:ext cx="1905000" cy="981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0" name="Equation" r:id="rId9" imgW="838080" imgH="431640" progId="Equation.DSMT4">
                  <p:embed/>
                </p:oleObj>
              </mc:Choice>
              <mc:Fallback>
                <p:oleObj name="Equation" r:id="rId9" imgW="838080" imgH="4316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010811"/>
                        <a:ext cx="1905000" cy="981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38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825" y="1619450"/>
            <a:ext cx="9081436" cy="4525963"/>
          </a:xfrm>
        </p:spPr>
        <p:txBody>
          <a:bodyPr/>
          <a:lstStyle/>
          <a:p>
            <a:r>
              <a:rPr lang="en-US" sz="2400" dirty="0" smtClean="0"/>
              <a:t>Sherwood number</a:t>
            </a:r>
            <a:r>
              <a:rPr lang="en-US" sz="2400" dirty="0"/>
              <a:t> </a:t>
            </a:r>
            <a:r>
              <a:rPr lang="en-US" sz="2400" dirty="0" smtClean="0"/>
              <a:t>               </a:t>
            </a:r>
            <a:r>
              <a:rPr lang="en-US" sz="2400" dirty="0" smtClean="0"/>
              <a:t>mass transfer vel./ </a:t>
            </a:r>
            <a:r>
              <a:rPr lang="en-US" sz="2400" dirty="0"/>
              <a:t>diffusion </a:t>
            </a:r>
            <a:r>
              <a:rPr lang="en-US" sz="2400" dirty="0" smtClean="0"/>
              <a:t>velocity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Stanton Number                   </a:t>
            </a:r>
            <a:r>
              <a:rPr lang="en-US" sz="2400" dirty="0" smtClean="0"/>
              <a:t>mass transfer vel./</a:t>
            </a:r>
            <a:r>
              <a:rPr lang="en-US" sz="2400" dirty="0" smtClean="0"/>
              <a:t>flow </a:t>
            </a:r>
            <a:r>
              <a:rPr lang="en-US" sz="2400" dirty="0" smtClean="0"/>
              <a:t>velocity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Schmidt Number  	  </a:t>
            </a:r>
            <a:r>
              <a:rPr lang="en-US" sz="2400" dirty="0" smtClean="0"/>
              <a:t>             diffusion momentum/diffusion of mass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Peclet</a:t>
            </a:r>
            <a:r>
              <a:rPr lang="en-US" sz="2400" dirty="0" smtClean="0"/>
              <a:t> Number                      flow velocity/diffusion velocity</a:t>
            </a:r>
          </a:p>
          <a:p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735676"/>
              </p:ext>
            </p:extLst>
          </p:nvPr>
        </p:nvGraphicFramePr>
        <p:xfrm>
          <a:off x="3519170" y="1590575"/>
          <a:ext cx="323850" cy="66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" name="Equation" r:id="rId3" imgW="190440" imgH="393480" progId="Equation.DSMT4">
                  <p:embed/>
                </p:oleObj>
              </mc:Choice>
              <mc:Fallback>
                <p:oleObj name="Equation" r:id="rId3" imgW="190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9170" y="1590575"/>
                        <a:ext cx="323850" cy="669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288647"/>
              </p:ext>
            </p:extLst>
          </p:nvPr>
        </p:nvGraphicFramePr>
        <p:xfrm>
          <a:off x="3541295" y="2504974"/>
          <a:ext cx="25876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1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295" y="2504974"/>
                        <a:ext cx="258763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671180"/>
              </p:ext>
            </p:extLst>
          </p:nvPr>
        </p:nvGraphicFramePr>
        <p:xfrm>
          <a:off x="3493168" y="3315101"/>
          <a:ext cx="3238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" name="Equation" r:id="rId7" imgW="190440" imgH="393480" progId="Equation.DSMT4">
                  <p:embed/>
                </p:oleObj>
              </mc:Choice>
              <mc:Fallback>
                <p:oleObj name="Equation" r:id="rId7" imgW="1904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168" y="3315101"/>
                        <a:ext cx="3238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780036"/>
              </p:ext>
            </p:extLst>
          </p:nvPr>
        </p:nvGraphicFramePr>
        <p:xfrm>
          <a:off x="3442168" y="4162124"/>
          <a:ext cx="38893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" name="Equation" r:id="rId9" imgW="228600" imgH="393480" progId="Equation.DSMT4">
                  <p:embed/>
                </p:oleObj>
              </mc:Choice>
              <mc:Fallback>
                <p:oleObj name="Equation" r:id="rId9" imgW="22860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2168" y="4162124"/>
                        <a:ext cx="38893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38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Important role in many processes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82910"/>
            <a:ext cx="417154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35" y="4279950"/>
            <a:ext cx="4795043" cy="154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6477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http://green.usc.edu/content/lab-chemical-recycling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10235"/>
            <a:ext cx="2381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107778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Precipitation </a:t>
            </a:r>
          </a:p>
          <a:p>
            <a:r>
              <a:rPr lang="en-US" sz="1200" dirty="0" smtClean="0"/>
              <a:t>Calcite precipitate at pore scale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410056" y="3640310"/>
            <a:ext cx="3016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Mixing </a:t>
            </a:r>
          </a:p>
          <a:p>
            <a:r>
              <a:rPr lang="en-US" sz="1200" dirty="0" smtClean="0"/>
              <a:t>Local-scale blending of fluids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173357" y="583336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 transfer.  </a:t>
            </a:r>
            <a:r>
              <a:rPr lang="en-US" sz="1200" dirty="0" smtClean="0"/>
              <a:t>Gas          Liquid</a:t>
            </a:r>
            <a:r>
              <a:rPr lang="en-US" sz="1200" dirty="0" smtClean="0">
                <a:sym typeface="Wingdings" pitchFamily="2" charset="2"/>
              </a:rPr>
              <a:t> </a:t>
            </a:r>
            <a:endParaRPr lang="en-US" sz="1200" dirty="0"/>
          </a:p>
        </p:txBody>
      </p:sp>
      <p:sp>
        <p:nvSpPr>
          <p:cNvPr id="8" name="Left-Right Arrow 7"/>
          <p:cNvSpPr/>
          <p:nvPr/>
        </p:nvSpPr>
        <p:spPr>
          <a:xfrm>
            <a:off x="4191000" y="6000600"/>
            <a:ext cx="228600" cy="1358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8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497" y="651391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4050"/>
            <a:ext cx="8229600" cy="34718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Example: 1-D diffusion into a half-space</a:t>
            </a:r>
          </a:p>
          <a:p>
            <a:pPr marL="0" indent="0">
              <a:buNone/>
            </a:pPr>
            <a:r>
              <a:rPr lang="en-US" sz="2000" dirty="0" smtClean="0"/>
              <a:t>              </a:t>
            </a:r>
            <a:r>
              <a:rPr lang="en-US" sz="2000" dirty="0" err="1" smtClean="0"/>
              <a:t>b.c.</a:t>
            </a:r>
            <a:r>
              <a:rPr lang="en-US" sz="2000" dirty="0" smtClean="0"/>
              <a:t> 	C(0,t</a:t>
            </a:r>
            <a:r>
              <a:rPr lang="en-US" sz="2000" dirty="0"/>
              <a:t>)=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i</a:t>
            </a:r>
            <a:endParaRPr lang="en-US" sz="2000" baseline="-25000" dirty="0" smtClean="0"/>
          </a:p>
          <a:p>
            <a:pPr marL="0" indent="0">
              <a:buNone/>
            </a:pPr>
            <a:r>
              <a:rPr lang="en-US" sz="2000" dirty="0" smtClean="0"/>
              <a:t>		C(∞,t)=0</a:t>
            </a:r>
            <a:endParaRPr lang="en-US" sz="2000" baseline="-25000" dirty="0" smtClean="0"/>
          </a:p>
          <a:p>
            <a:pPr marL="0" indent="0">
              <a:buNone/>
            </a:pPr>
            <a:r>
              <a:rPr lang="en-US" sz="2000" dirty="0" smtClean="0"/>
              <a:t>               </a:t>
            </a:r>
            <a:r>
              <a:rPr lang="en-US" sz="2000" dirty="0" err="1" smtClean="0"/>
              <a:t>i.c</a:t>
            </a:r>
            <a:r>
              <a:rPr lang="en-US" sz="2000" dirty="0" smtClean="0"/>
              <a:t>.  	C(x,0)=0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800" dirty="0" smtClean="0"/>
              <a:t>Approximation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/>
          <a:lstStyle/>
          <a:p>
            <a:r>
              <a:rPr lang="en-US" dirty="0" smtClean="0"/>
              <a:t>Analyses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65" y="228600"/>
            <a:ext cx="1386364" cy="206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427449"/>
              </p:ext>
            </p:extLst>
          </p:nvPr>
        </p:nvGraphicFramePr>
        <p:xfrm>
          <a:off x="1143000" y="3766869"/>
          <a:ext cx="415528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3" name="Equation" r:id="rId5" imgW="2489040" imgH="457200" progId="Equation.DSMT4">
                  <p:embed/>
                </p:oleObj>
              </mc:Choice>
              <mc:Fallback>
                <p:oleObj name="Equation" r:id="rId5" imgW="24890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766869"/>
                        <a:ext cx="4155281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 t="5005" r="9146" b="3901"/>
          <a:stretch/>
        </p:blipFill>
        <p:spPr bwMode="auto">
          <a:xfrm>
            <a:off x="5656422" y="3148010"/>
            <a:ext cx="3232117" cy="276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334043"/>
              </p:ext>
            </p:extLst>
          </p:nvPr>
        </p:nvGraphicFramePr>
        <p:xfrm>
          <a:off x="2286000" y="5628204"/>
          <a:ext cx="18351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4" name="Equation" r:id="rId8" imgW="647640" imgH="228600" progId="Equation.DSMT4">
                  <p:embed/>
                </p:oleObj>
              </mc:Choice>
              <mc:Fallback>
                <p:oleObj name="Equation" r:id="rId8" imgW="647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86000" y="5628204"/>
                        <a:ext cx="18351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362700" y="3424238"/>
            <a:ext cx="900113" cy="2388632"/>
            <a:chOff x="6362700" y="3424238"/>
            <a:chExt cx="900113" cy="2388632"/>
          </a:xfrm>
        </p:grpSpPr>
        <p:sp>
          <p:nvSpPr>
            <p:cNvPr id="7" name="Freeform 6"/>
            <p:cNvSpPr/>
            <p:nvPr/>
          </p:nvSpPr>
          <p:spPr>
            <a:xfrm>
              <a:off x="6362700" y="3424238"/>
              <a:ext cx="900113" cy="2019300"/>
            </a:xfrm>
            <a:custGeom>
              <a:avLst/>
              <a:gdLst>
                <a:gd name="connsiteX0" fmla="*/ 0 w 900113"/>
                <a:gd name="connsiteY0" fmla="*/ 0 h 2019300"/>
                <a:gd name="connsiteX1" fmla="*/ 885825 w 900113"/>
                <a:gd name="connsiteY1" fmla="*/ 2005012 h 2019300"/>
                <a:gd name="connsiteX2" fmla="*/ 900113 w 900113"/>
                <a:gd name="connsiteY2" fmla="*/ 201930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0113" h="2019300">
                  <a:moveTo>
                    <a:pt x="0" y="0"/>
                  </a:moveTo>
                  <a:lnTo>
                    <a:pt x="885825" y="2005012"/>
                  </a:lnTo>
                  <a:lnTo>
                    <a:pt x="900113" y="2019300"/>
                  </a:lnTo>
                </a:path>
              </a:pathLst>
            </a:custGeom>
            <a:noFill/>
            <a:ln w="38100">
              <a:solidFill>
                <a:srgbClr val="C00000">
                  <a:alpha val="49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7243763" y="5395913"/>
              <a:ext cx="4762" cy="228600"/>
            </a:xfrm>
            <a:custGeom>
              <a:avLst/>
              <a:gdLst>
                <a:gd name="connsiteX0" fmla="*/ 0 w 4762"/>
                <a:gd name="connsiteY0" fmla="*/ 0 h 228600"/>
                <a:gd name="connsiteX1" fmla="*/ 4762 w 4762"/>
                <a:gd name="connsiteY1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228600">
                  <a:moveTo>
                    <a:pt x="0" y="0"/>
                  </a:moveTo>
                  <a:cubicBezTo>
                    <a:pt x="1587" y="76200"/>
                    <a:pt x="3175" y="152400"/>
                    <a:pt x="4762" y="2286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6376988" y="5529263"/>
              <a:ext cx="847725" cy="4762"/>
            </a:xfrm>
            <a:custGeom>
              <a:avLst/>
              <a:gdLst>
                <a:gd name="connsiteX0" fmla="*/ 0 w 847725"/>
                <a:gd name="connsiteY0" fmla="*/ 0 h 4762"/>
                <a:gd name="connsiteX1" fmla="*/ 847725 w 847725"/>
                <a:gd name="connsiteY1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7725" h="4762">
                  <a:moveTo>
                    <a:pt x="0" y="0"/>
                  </a:moveTo>
                  <a:lnTo>
                    <a:pt x="847725" y="4762"/>
                  </a:lnTo>
                </a:path>
              </a:pathLst>
            </a:custGeom>
            <a:noFill/>
            <a:ln w="19050">
              <a:headEnd type="arrow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29400" y="5443538"/>
              <a:ext cx="304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</a:rPr>
                <a:t>L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85800" y="1371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Many analytical solutions available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452123"/>
              </p:ext>
            </p:extLst>
          </p:nvPr>
        </p:nvGraphicFramePr>
        <p:xfrm>
          <a:off x="4568825" y="5791100"/>
          <a:ext cx="1603375" cy="629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5" name="Equation" r:id="rId10" imgW="711000" imgH="279360" progId="Equation.DSMT4">
                  <p:embed/>
                </p:oleObj>
              </mc:Choice>
              <mc:Fallback>
                <p:oleObj name="Equation" r:id="rId10" imgW="71100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5791100"/>
                        <a:ext cx="1603375" cy="629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27" name="Picture 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900" y="1066800"/>
            <a:ext cx="12247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86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57" y="286657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57" y="3048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90150"/>
            <a:ext cx="3581400" cy="308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492312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0000"/>
                </a:solidFill>
              </a:rPr>
              <a:t>D </a:t>
            </a:r>
            <a:r>
              <a:rPr lang="en-US" sz="4000" dirty="0" smtClean="0">
                <a:solidFill>
                  <a:srgbClr val="000000"/>
                </a:solidFill>
              </a:rPr>
              <a:t>= 10</a:t>
            </a:r>
            <a:r>
              <a:rPr lang="en-US" sz="4000" baseline="30000" dirty="0" smtClean="0">
                <a:solidFill>
                  <a:srgbClr val="000000"/>
                </a:solidFill>
              </a:rPr>
              <a:t>-5 </a:t>
            </a:r>
            <a:r>
              <a:rPr lang="en-US" sz="3600" dirty="0" smtClean="0">
                <a:solidFill>
                  <a:srgbClr val="000000"/>
                </a:solidFill>
              </a:rPr>
              <a:t>m</a:t>
            </a:r>
            <a:r>
              <a:rPr lang="en-US" sz="3600" baseline="30000" dirty="0" smtClean="0">
                <a:solidFill>
                  <a:srgbClr val="000000"/>
                </a:solidFill>
              </a:rPr>
              <a:t>2</a:t>
            </a:r>
            <a:r>
              <a:rPr lang="en-US" sz="3600" dirty="0" smtClean="0">
                <a:solidFill>
                  <a:srgbClr val="000000"/>
                </a:solidFill>
              </a:rPr>
              <a:t>/s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9943" y="615422"/>
            <a:ext cx="342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Diffusion through gas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679484"/>
              </p:ext>
            </p:extLst>
          </p:nvPr>
        </p:nvGraphicFramePr>
        <p:xfrm>
          <a:off x="6326188" y="2743200"/>
          <a:ext cx="18351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Equation" r:id="rId8" imgW="647700" imgH="228600" progId="Equation.DSMT4">
                  <p:embed/>
                </p:oleObj>
              </mc:Choice>
              <mc:Fallback>
                <p:oleObj name="Equation" r:id="rId8" imgW="6477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8" y="2743200"/>
                        <a:ext cx="18351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256130"/>
              </p:ext>
            </p:extLst>
          </p:nvPr>
        </p:nvGraphicFramePr>
        <p:xfrm>
          <a:off x="5953125" y="3887788"/>
          <a:ext cx="29162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Equation" r:id="rId10" imgW="1765080" imgH="253800" progId="Equation.DSMT4">
                  <p:embed/>
                </p:oleObj>
              </mc:Choice>
              <mc:Fallback>
                <p:oleObj name="Equation" r:id="rId10" imgW="176508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3887788"/>
                        <a:ext cx="291623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28932"/>
            <a:ext cx="6032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04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57" y="286657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57" y="3048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90150"/>
            <a:ext cx="3581400" cy="308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492312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0000"/>
                </a:solidFill>
              </a:rPr>
              <a:t>D </a:t>
            </a:r>
            <a:r>
              <a:rPr lang="en-US" sz="4000" dirty="0" smtClean="0">
                <a:solidFill>
                  <a:srgbClr val="000000"/>
                </a:solidFill>
              </a:rPr>
              <a:t>= 10</a:t>
            </a:r>
            <a:r>
              <a:rPr lang="en-US" sz="4000" baseline="30000" dirty="0" smtClean="0">
                <a:solidFill>
                  <a:srgbClr val="000000"/>
                </a:solidFill>
              </a:rPr>
              <a:t>-9 </a:t>
            </a:r>
            <a:r>
              <a:rPr lang="en-US" sz="3600" dirty="0" smtClean="0">
                <a:solidFill>
                  <a:srgbClr val="000000"/>
                </a:solidFill>
              </a:rPr>
              <a:t>m</a:t>
            </a:r>
            <a:r>
              <a:rPr lang="en-US" sz="3600" baseline="30000" dirty="0" smtClean="0">
                <a:solidFill>
                  <a:srgbClr val="000000"/>
                </a:solidFill>
              </a:rPr>
              <a:t>2</a:t>
            </a:r>
            <a:r>
              <a:rPr lang="en-US" sz="3600" dirty="0" smtClean="0">
                <a:solidFill>
                  <a:srgbClr val="000000"/>
                </a:solidFill>
              </a:rPr>
              <a:t>/s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9943" y="615422"/>
            <a:ext cx="342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Diffusion through liquid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1415" y="6248400"/>
            <a:ext cx="2405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x coordinate (cm)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679484"/>
              </p:ext>
            </p:extLst>
          </p:nvPr>
        </p:nvGraphicFramePr>
        <p:xfrm>
          <a:off x="6326867" y="2742450"/>
          <a:ext cx="18351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Equation" r:id="rId8" imgW="647640" imgH="228600" progId="Equation.DSMT4">
                  <p:embed/>
                </p:oleObj>
              </mc:Choice>
              <mc:Fallback>
                <p:oleObj name="Equation" r:id="rId8" imgW="647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867" y="2742450"/>
                        <a:ext cx="18351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7600" y="1207455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How will the results change? 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77348"/>
              </p:ext>
            </p:extLst>
          </p:nvPr>
        </p:nvGraphicFramePr>
        <p:xfrm>
          <a:off x="5943600" y="3887107"/>
          <a:ext cx="293647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Equation" r:id="rId10" imgW="1777680" imgH="253800" progId="Equation.DSMT4">
                  <p:embed/>
                </p:oleObj>
              </mc:Choice>
              <mc:Fallback>
                <p:oleObj name="Equation" r:id="rId10" imgW="177768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87107"/>
                        <a:ext cx="293647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8"/>
          <p:cNvSpPr/>
          <p:nvPr/>
        </p:nvSpPr>
        <p:spPr>
          <a:xfrm>
            <a:off x="3051208" y="3493971"/>
            <a:ext cx="558266" cy="2598821"/>
          </a:xfrm>
          <a:custGeom>
            <a:avLst/>
            <a:gdLst>
              <a:gd name="connsiteX0" fmla="*/ 0 w 558266"/>
              <a:gd name="connsiteY0" fmla="*/ 0 h 2598821"/>
              <a:gd name="connsiteX1" fmla="*/ 558266 w 558266"/>
              <a:gd name="connsiteY1" fmla="*/ 2598821 h 2598821"/>
              <a:gd name="connsiteX2" fmla="*/ 558266 w 558266"/>
              <a:gd name="connsiteY2" fmla="*/ 2598821 h 259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266" h="2598821">
                <a:moveTo>
                  <a:pt x="0" y="0"/>
                </a:moveTo>
                <a:lnTo>
                  <a:pt x="558266" y="2598821"/>
                </a:lnTo>
                <a:lnTo>
                  <a:pt x="558266" y="2598821"/>
                </a:lnTo>
              </a:path>
            </a:pathLst>
          </a:custGeom>
          <a:noFill/>
          <a:ln w="476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3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43" y="1520371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0371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16742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0371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47686"/>
            <a:ext cx="312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457200"/>
            <a:ext cx="425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Diffusion into a Sphere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D=10</a:t>
            </a:r>
            <a:r>
              <a:rPr lang="en-US" baseline="30000" dirty="0" smtClean="0">
                <a:solidFill>
                  <a:srgbClr val="000000"/>
                </a:solidFill>
              </a:rPr>
              <a:t>-5</a:t>
            </a:r>
            <a:r>
              <a:rPr lang="en-US" dirty="0" smtClean="0">
                <a:solidFill>
                  <a:srgbClr val="000000"/>
                </a:solidFill>
              </a:rPr>
              <a:t> m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/s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776314"/>
              </p:ext>
            </p:extLst>
          </p:nvPr>
        </p:nvGraphicFramePr>
        <p:xfrm>
          <a:off x="6327775" y="5561013"/>
          <a:ext cx="18351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Equation" r:id="rId9" imgW="647640" imgH="228600" progId="Equation.DSMT4">
                  <p:embed/>
                </p:oleObj>
              </mc:Choice>
              <mc:Fallback>
                <p:oleObj name="Equation" r:id="rId9" imgW="647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775" y="5561013"/>
                        <a:ext cx="183515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128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r>
              <a:rPr lang="en-US" dirty="0" smtClean="0"/>
              <a:t>Effect of boundary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r="17119"/>
          <a:stretch/>
        </p:blipFill>
        <p:spPr bwMode="auto">
          <a:xfrm>
            <a:off x="445168" y="1396465"/>
            <a:ext cx="3692091" cy="336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r="37231"/>
          <a:stretch/>
        </p:blipFill>
        <p:spPr bwMode="auto">
          <a:xfrm>
            <a:off x="421105" y="1396465"/>
            <a:ext cx="2745608" cy="333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389" y="1517583"/>
            <a:ext cx="3429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389" y="4038600"/>
            <a:ext cx="3347987" cy="238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59"/>
          <a:stretch/>
        </p:blipFill>
        <p:spPr bwMode="auto">
          <a:xfrm>
            <a:off x="258277" y="1427374"/>
            <a:ext cx="2908436" cy="333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381604"/>
              </p:ext>
            </p:extLst>
          </p:nvPr>
        </p:nvGraphicFramePr>
        <p:xfrm>
          <a:off x="1467301" y="5456754"/>
          <a:ext cx="1275900" cy="792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Equation" r:id="rId8" imgW="736560" imgH="457200" progId="Equation.DSMT4">
                  <p:embed/>
                </p:oleObj>
              </mc:Choice>
              <mc:Fallback>
                <p:oleObj name="Equation" r:id="rId8" imgW="73656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301" y="5456754"/>
                        <a:ext cx="1275900" cy="792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978126"/>
              </p:ext>
            </p:extLst>
          </p:nvPr>
        </p:nvGraphicFramePr>
        <p:xfrm>
          <a:off x="7341345" y="4892612"/>
          <a:ext cx="1462087" cy="417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1" name="Equation" r:id="rId10" imgW="1600200" imgH="457200" progId="Equation.DSMT4">
                  <p:embed/>
                </p:oleObj>
              </mc:Choice>
              <mc:Fallback>
                <p:oleObj name="Equation" r:id="rId10" imgW="16002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1345" y="4892612"/>
                        <a:ext cx="1462087" cy="4175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5"/>
          <p:cNvSpPr/>
          <p:nvPr/>
        </p:nvSpPr>
        <p:spPr>
          <a:xfrm>
            <a:off x="7199697" y="4167739"/>
            <a:ext cx="9625" cy="1867301"/>
          </a:xfrm>
          <a:custGeom>
            <a:avLst/>
            <a:gdLst>
              <a:gd name="connsiteX0" fmla="*/ 0 w 9625"/>
              <a:gd name="connsiteY0" fmla="*/ 1867301 h 1867301"/>
              <a:gd name="connsiteX1" fmla="*/ 9625 w 9625"/>
              <a:gd name="connsiteY1" fmla="*/ 0 h 186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25" h="1867301">
                <a:moveTo>
                  <a:pt x="0" y="1867301"/>
                </a:moveTo>
                <a:cubicBezTo>
                  <a:pt x="3208" y="1244867"/>
                  <a:pt x="6417" y="622434"/>
                  <a:pt x="9625" y="0"/>
                </a:cubicBezTo>
              </a:path>
            </a:pathLst>
          </a:custGeom>
          <a:noFill/>
          <a:ln w="41275">
            <a:solidFill>
              <a:srgbClr val="C00000">
                <a:alpha val="55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85489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3208" y="1315061"/>
            <a:ext cx="8991600" cy="5123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19200" y="0"/>
            <a:ext cx="1600200" cy="6477802"/>
            <a:chOff x="1219200" y="0"/>
            <a:chExt cx="1600200" cy="6477802"/>
          </a:xfrm>
        </p:grpSpPr>
        <p:sp>
          <p:nvSpPr>
            <p:cNvPr id="8" name="Rectangle 7"/>
            <p:cNvSpPr/>
            <p:nvPr/>
          </p:nvSpPr>
          <p:spPr>
            <a:xfrm>
              <a:off x="1219200" y="0"/>
              <a:ext cx="1600200" cy="6419391"/>
            </a:xfrm>
            <a:prstGeom prst="rect">
              <a:avLst/>
            </a:prstGeom>
            <a:solidFill>
              <a:schemeClr val="accent1">
                <a:alpha val="5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222408" y="38501"/>
              <a:ext cx="0" cy="6439301"/>
            </a:xfrm>
            <a:custGeom>
              <a:avLst/>
              <a:gdLst>
                <a:gd name="connsiteX0" fmla="*/ 0 w 0"/>
                <a:gd name="connsiteY0" fmla="*/ 6439301 h 6439301"/>
                <a:gd name="connsiteX1" fmla="*/ 0 w 0"/>
                <a:gd name="connsiteY1" fmla="*/ 0 h 643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439301">
                  <a:moveTo>
                    <a:pt x="0" y="6439301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817795" y="38500"/>
              <a:ext cx="0" cy="6439301"/>
            </a:xfrm>
            <a:custGeom>
              <a:avLst/>
              <a:gdLst>
                <a:gd name="connsiteX0" fmla="*/ 0 w 0"/>
                <a:gd name="connsiteY0" fmla="*/ 6439301 h 6439301"/>
                <a:gd name="connsiteX1" fmla="*/ 0 w 0"/>
                <a:gd name="connsiteY1" fmla="*/ 0 h 643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439301">
                  <a:moveTo>
                    <a:pt x="0" y="6439301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308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from Circle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25" y="1317859"/>
            <a:ext cx="4286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25" y="1317859"/>
            <a:ext cx="4286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25" y="1317859"/>
            <a:ext cx="4286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25" y="1317859"/>
            <a:ext cx="4286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222" y="1317859"/>
            <a:ext cx="3675197" cy="261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446" y="3903846"/>
            <a:ext cx="3570973" cy="253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418271"/>
              </p:ext>
            </p:extLst>
          </p:nvPr>
        </p:nvGraphicFramePr>
        <p:xfrm>
          <a:off x="2194561" y="4370382"/>
          <a:ext cx="1482290" cy="83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Equation" r:id="rId9" imgW="787320" imgH="444240" progId="Equation.DSMT4">
                  <p:embed/>
                </p:oleObj>
              </mc:Choice>
              <mc:Fallback>
                <p:oleObj name="Equation" r:id="rId9" imgW="7873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4561" y="4370382"/>
                        <a:ext cx="1482290" cy="836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890805"/>
              </p:ext>
            </p:extLst>
          </p:nvPr>
        </p:nvGraphicFramePr>
        <p:xfrm>
          <a:off x="1910348" y="5625765"/>
          <a:ext cx="1777008" cy="50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Equation" r:id="rId11" imgW="1473120" imgH="419040" progId="Equation.DSMT4">
                  <p:embed/>
                </p:oleObj>
              </mc:Choice>
              <mc:Fallback>
                <p:oleObj name="Equation" r:id="rId11" imgW="14731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10348" y="5625765"/>
                        <a:ext cx="1777008" cy="505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387450" y="4023360"/>
            <a:ext cx="252740" cy="2011680"/>
          </a:xfrm>
          <a:prstGeom prst="rect">
            <a:avLst/>
          </a:prstGeom>
          <a:solidFill>
            <a:srgbClr val="C0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4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638764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rgbClr val="FFFFFF">
                    <a:lumMod val="65000"/>
                  </a:srgbClr>
                </a:solidFill>
              </a:rPr>
              <a:t>http://scienceaid.co.uk/biology/cell/osmosis.html</a:t>
            </a:r>
            <a:endParaRPr lang="en-US" sz="800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638509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rgbClr val="FFFFFF">
                    <a:lumMod val="65000"/>
                  </a:srgbClr>
                </a:solidFill>
              </a:rPr>
              <a:t>http://legacy.hopkinsville.kctcs.edu/sitecore/instructors/Jason-Arnold/VLI/Module%202/m2cellfunctionandenergetics/m2cellfunctionandenergetics6.html</a:t>
            </a:r>
            <a:endParaRPr lang="en-US" sz="8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7412" name="Picture 4" descr="File:Osmose e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07808"/>
            <a:ext cx="6117956" cy="451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644665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FFFFFF">
                    <a:lumMod val="75000"/>
                  </a:srgbClr>
                </a:solidFill>
              </a:rPr>
              <a:t>http://en.wikipedia.org/wiki/File:Osmose_en.svg</a:t>
            </a:r>
          </a:p>
        </p:txBody>
      </p:sp>
      <p:sp>
        <p:nvSpPr>
          <p:cNvPr id="6" name="Freeform 5"/>
          <p:cNvSpPr/>
          <p:nvPr/>
        </p:nvSpPr>
        <p:spPr>
          <a:xfrm>
            <a:off x="2400301" y="4462462"/>
            <a:ext cx="409576" cy="133351"/>
          </a:xfrm>
          <a:custGeom>
            <a:avLst/>
            <a:gdLst>
              <a:gd name="connsiteX0" fmla="*/ 471488 w 471488"/>
              <a:gd name="connsiteY0" fmla="*/ 33338 h 33338"/>
              <a:gd name="connsiteX1" fmla="*/ 333375 w 471488"/>
              <a:gd name="connsiteY1" fmla="*/ 14288 h 33338"/>
              <a:gd name="connsiteX2" fmla="*/ 219075 w 471488"/>
              <a:gd name="connsiteY2" fmla="*/ 14288 h 33338"/>
              <a:gd name="connsiteX3" fmla="*/ 0 w 471488"/>
              <a:gd name="connsiteY3" fmla="*/ 0 h 33338"/>
              <a:gd name="connsiteX0" fmla="*/ 471488 w 471488"/>
              <a:gd name="connsiteY0" fmla="*/ 80963 h 80963"/>
              <a:gd name="connsiteX1" fmla="*/ 333375 w 471488"/>
              <a:gd name="connsiteY1" fmla="*/ 61913 h 80963"/>
              <a:gd name="connsiteX2" fmla="*/ 219075 w 471488"/>
              <a:gd name="connsiteY2" fmla="*/ 61913 h 80963"/>
              <a:gd name="connsiteX3" fmla="*/ 85725 w 471488"/>
              <a:gd name="connsiteY3" fmla="*/ 0 h 80963"/>
              <a:gd name="connsiteX4" fmla="*/ 0 w 471488"/>
              <a:gd name="connsiteY4" fmla="*/ 47625 h 80963"/>
              <a:gd name="connsiteX0" fmla="*/ 471488 w 471488"/>
              <a:gd name="connsiteY0" fmla="*/ 33338 h 33338"/>
              <a:gd name="connsiteX1" fmla="*/ 333375 w 471488"/>
              <a:gd name="connsiteY1" fmla="*/ 14288 h 33338"/>
              <a:gd name="connsiteX2" fmla="*/ 219075 w 471488"/>
              <a:gd name="connsiteY2" fmla="*/ 14288 h 33338"/>
              <a:gd name="connsiteX3" fmla="*/ 0 w 471488"/>
              <a:gd name="connsiteY3" fmla="*/ 0 h 33338"/>
              <a:gd name="connsiteX0" fmla="*/ 404813 w 404813"/>
              <a:gd name="connsiteY0" fmla="*/ 104776 h 104776"/>
              <a:gd name="connsiteX1" fmla="*/ 266700 w 404813"/>
              <a:gd name="connsiteY1" fmla="*/ 85726 h 104776"/>
              <a:gd name="connsiteX2" fmla="*/ 152400 w 404813"/>
              <a:gd name="connsiteY2" fmla="*/ 85726 h 104776"/>
              <a:gd name="connsiteX3" fmla="*/ 0 w 404813"/>
              <a:gd name="connsiteY3" fmla="*/ 0 h 104776"/>
              <a:gd name="connsiteX0" fmla="*/ 409576 w 409576"/>
              <a:gd name="connsiteY0" fmla="*/ 133351 h 133351"/>
              <a:gd name="connsiteX1" fmla="*/ 266700 w 409576"/>
              <a:gd name="connsiteY1" fmla="*/ 85726 h 133351"/>
              <a:gd name="connsiteX2" fmla="*/ 152400 w 409576"/>
              <a:gd name="connsiteY2" fmla="*/ 85726 h 133351"/>
              <a:gd name="connsiteX3" fmla="*/ 0 w 409576"/>
              <a:gd name="connsiteY3" fmla="*/ 0 h 13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6" h="133351">
                <a:moveTo>
                  <a:pt x="409576" y="133351"/>
                </a:moveTo>
                <a:lnTo>
                  <a:pt x="266700" y="85726"/>
                </a:lnTo>
                <a:lnTo>
                  <a:pt x="152400" y="85726"/>
                </a:lnTo>
                <a:cubicBezTo>
                  <a:pt x="96838" y="83345"/>
                  <a:pt x="45641" y="2977"/>
                  <a:pt x="0" y="0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366963" y="4686301"/>
            <a:ext cx="533400" cy="28787"/>
          </a:xfrm>
          <a:custGeom>
            <a:avLst/>
            <a:gdLst>
              <a:gd name="connsiteX0" fmla="*/ 471488 w 471488"/>
              <a:gd name="connsiteY0" fmla="*/ 33338 h 33338"/>
              <a:gd name="connsiteX1" fmla="*/ 333375 w 471488"/>
              <a:gd name="connsiteY1" fmla="*/ 14288 h 33338"/>
              <a:gd name="connsiteX2" fmla="*/ 219075 w 471488"/>
              <a:gd name="connsiteY2" fmla="*/ 14288 h 33338"/>
              <a:gd name="connsiteX3" fmla="*/ 0 w 471488"/>
              <a:gd name="connsiteY3" fmla="*/ 0 h 33338"/>
              <a:gd name="connsiteX0" fmla="*/ 471488 w 471488"/>
              <a:gd name="connsiteY0" fmla="*/ 80963 h 80963"/>
              <a:gd name="connsiteX1" fmla="*/ 333375 w 471488"/>
              <a:gd name="connsiteY1" fmla="*/ 61913 h 80963"/>
              <a:gd name="connsiteX2" fmla="*/ 219075 w 471488"/>
              <a:gd name="connsiteY2" fmla="*/ 61913 h 80963"/>
              <a:gd name="connsiteX3" fmla="*/ 85725 w 471488"/>
              <a:gd name="connsiteY3" fmla="*/ 0 h 80963"/>
              <a:gd name="connsiteX4" fmla="*/ 0 w 471488"/>
              <a:gd name="connsiteY4" fmla="*/ 47625 h 80963"/>
              <a:gd name="connsiteX0" fmla="*/ 471488 w 471488"/>
              <a:gd name="connsiteY0" fmla="*/ 33338 h 33338"/>
              <a:gd name="connsiteX1" fmla="*/ 333375 w 471488"/>
              <a:gd name="connsiteY1" fmla="*/ 14288 h 33338"/>
              <a:gd name="connsiteX2" fmla="*/ 219075 w 471488"/>
              <a:gd name="connsiteY2" fmla="*/ 14288 h 33338"/>
              <a:gd name="connsiteX3" fmla="*/ 0 w 471488"/>
              <a:gd name="connsiteY3" fmla="*/ 0 h 33338"/>
              <a:gd name="connsiteX0" fmla="*/ 404813 w 404813"/>
              <a:gd name="connsiteY0" fmla="*/ 104776 h 104776"/>
              <a:gd name="connsiteX1" fmla="*/ 266700 w 404813"/>
              <a:gd name="connsiteY1" fmla="*/ 85726 h 104776"/>
              <a:gd name="connsiteX2" fmla="*/ 152400 w 404813"/>
              <a:gd name="connsiteY2" fmla="*/ 85726 h 104776"/>
              <a:gd name="connsiteX3" fmla="*/ 0 w 404813"/>
              <a:gd name="connsiteY3" fmla="*/ 0 h 104776"/>
              <a:gd name="connsiteX0" fmla="*/ 409576 w 409576"/>
              <a:gd name="connsiteY0" fmla="*/ 133351 h 133351"/>
              <a:gd name="connsiteX1" fmla="*/ 266700 w 409576"/>
              <a:gd name="connsiteY1" fmla="*/ 85726 h 133351"/>
              <a:gd name="connsiteX2" fmla="*/ 152400 w 409576"/>
              <a:gd name="connsiteY2" fmla="*/ 85726 h 133351"/>
              <a:gd name="connsiteX3" fmla="*/ 0 w 409576"/>
              <a:gd name="connsiteY3" fmla="*/ 0 h 133351"/>
              <a:gd name="connsiteX0" fmla="*/ 595313 w 595313"/>
              <a:gd name="connsiteY0" fmla="*/ 47826 h 47826"/>
              <a:gd name="connsiteX1" fmla="*/ 452437 w 595313"/>
              <a:gd name="connsiteY1" fmla="*/ 201 h 47826"/>
              <a:gd name="connsiteX2" fmla="*/ 338137 w 595313"/>
              <a:gd name="connsiteY2" fmla="*/ 201 h 47826"/>
              <a:gd name="connsiteX3" fmla="*/ 0 w 595313"/>
              <a:gd name="connsiteY3" fmla="*/ 14488 h 47826"/>
              <a:gd name="connsiteX0" fmla="*/ 595313 w 595313"/>
              <a:gd name="connsiteY0" fmla="*/ 57288 h 57288"/>
              <a:gd name="connsiteX1" fmla="*/ 452437 w 595313"/>
              <a:gd name="connsiteY1" fmla="*/ 9663 h 57288"/>
              <a:gd name="connsiteX2" fmla="*/ 209550 w 595313"/>
              <a:gd name="connsiteY2" fmla="*/ 138 h 57288"/>
              <a:gd name="connsiteX3" fmla="*/ 0 w 595313"/>
              <a:gd name="connsiteY3" fmla="*/ 23950 h 57288"/>
              <a:gd name="connsiteX0" fmla="*/ 595313 w 595313"/>
              <a:gd name="connsiteY0" fmla="*/ 61912 h 61912"/>
              <a:gd name="connsiteX1" fmla="*/ 300037 w 595313"/>
              <a:gd name="connsiteY1" fmla="*/ 0 h 61912"/>
              <a:gd name="connsiteX2" fmla="*/ 209550 w 595313"/>
              <a:gd name="connsiteY2" fmla="*/ 4762 h 61912"/>
              <a:gd name="connsiteX3" fmla="*/ 0 w 595313"/>
              <a:gd name="connsiteY3" fmla="*/ 28574 h 61912"/>
              <a:gd name="connsiteX0" fmla="*/ 533400 w 533400"/>
              <a:gd name="connsiteY0" fmla="*/ 23812 h 28787"/>
              <a:gd name="connsiteX1" fmla="*/ 300037 w 533400"/>
              <a:gd name="connsiteY1" fmla="*/ 0 h 28787"/>
              <a:gd name="connsiteX2" fmla="*/ 209550 w 533400"/>
              <a:gd name="connsiteY2" fmla="*/ 4762 h 28787"/>
              <a:gd name="connsiteX3" fmla="*/ 0 w 533400"/>
              <a:gd name="connsiteY3" fmla="*/ 28574 h 2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" h="28787">
                <a:moveTo>
                  <a:pt x="533400" y="23812"/>
                </a:moveTo>
                <a:lnTo>
                  <a:pt x="300037" y="0"/>
                </a:lnTo>
                <a:lnTo>
                  <a:pt x="209550" y="4762"/>
                </a:lnTo>
                <a:cubicBezTo>
                  <a:pt x="153988" y="2381"/>
                  <a:pt x="45641" y="31551"/>
                  <a:pt x="0" y="28574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5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591457"/>
            <a:ext cx="52673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36736"/>
            <a:ext cx="5334000" cy="242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9675" y="6121791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Effects of osmosis on red blood cells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1143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Osmosis and cells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20" y="2993571"/>
            <a:ext cx="1583380" cy="212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40065" y="5135989"/>
            <a:ext cx="127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Salted fish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5943"/>
            <a:ext cx="5835002" cy="409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457200"/>
            <a:ext cx="499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Osmosis and plants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7236" y="5937233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Amaryllis blooming sequence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21857" r="50000" b="17918"/>
          <a:stretch/>
        </p:blipFill>
        <p:spPr bwMode="auto">
          <a:xfrm>
            <a:off x="6643646" y="1270444"/>
            <a:ext cx="2134323" cy="273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9" b="17518"/>
          <a:stretch/>
        </p:blipFill>
        <p:spPr bwMode="auto">
          <a:xfrm>
            <a:off x="6096000" y="4698171"/>
            <a:ext cx="2901950" cy="142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2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Osmosis and </a:t>
            </a:r>
            <a:r>
              <a:rPr lang="en-US" sz="3600" dirty="0" err="1" smtClean="0"/>
              <a:t>overpressured</a:t>
            </a:r>
            <a:r>
              <a:rPr lang="en-US" sz="3600" dirty="0" smtClean="0"/>
              <a:t> brine</a:t>
            </a:r>
            <a:endParaRPr lang="en-US" sz="3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7"/>
          <a:stretch/>
        </p:blipFill>
        <p:spPr bwMode="auto">
          <a:xfrm>
            <a:off x="304800" y="1752600"/>
            <a:ext cx="4783004" cy="405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0" t="25293" r="46777" b="42490"/>
          <a:stretch/>
        </p:blipFill>
        <p:spPr bwMode="auto">
          <a:xfrm>
            <a:off x="5243286" y="1295400"/>
            <a:ext cx="355781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0067" y="5176016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</a:rPr>
              <a:t>Overpressured</a:t>
            </a:r>
            <a:r>
              <a:rPr lang="en-US" sz="1600" dirty="0">
                <a:solidFill>
                  <a:srgbClr val="000000"/>
                </a:solidFill>
              </a:rPr>
              <a:t> brine in </a:t>
            </a:r>
            <a:r>
              <a:rPr lang="en-US" sz="1600" dirty="0" err="1">
                <a:solidFill>
                  <a:srgbClr val="000000"/>
                </a:solidFill>
              </a:rPr>
              <a:t>Qikou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Depression, China.  Du et al. 2010.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/>
          <a:lstStyle/>
          <a:p>
            <a:r>
              <a:rPr lang="en-US" sz="2800" dirty="0" smtClean="0"/>
              <a:t>Ore Deposits and Contaminated Sites</a:t>
            </a:r>
            <a:endParaRPr lang="en-US" sz="2800" dirty="0"/>
          </a:p>
        </p:txBody>
      </p:sp>
      <p:pic>
        <p:nvPicPr>
          <p:cNvPr id="155650" name="Picture 2" descr="http://serc.carleton.edu/images/NAGTWorkshops/geochemistry/geochemical_analy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1676400"/>
            <a:ext cx="3378201" cy="275320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1" y="5324066"/>
            <a:ext cx="3990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Fracture filled with three generations of copper-bearing minerals: azurite (blue), malachite (green), </a:t>
            </a:r>
            <a:r>
              <a:rPr lang="en-US" sz="1000" dirty="0" err="1">
                <a:solidFill>
                  <a:srgbClr val="000000"/>
                </a:solidFill>
              </a:rPr>
              <a:t>chrysocolla</a:t>
            </a:r>
            <a:r>
              <a:rPr lang="en-US" sz="1000" dirty="0">
                <a:solidFill>
                  <a:srgbClr val="000000"/>
                </a:solidFill>
              </a:rPr>
              <a:t> (light blue). These minerals record changing fluid compositions and seal the pathway for fluid migration. </a:t>
            </a:r>
            <a:r>
              <a:rPr lang="en-US" sz="1000" i="1" dirty="0">
                <a:solidFill>
                  <a:srgbClr val="000000"/>
                </a:solidFill>
              </a:rPr>
              <a:t>Image; B. </a:t>
            </a:r>
            <a:r>
              <a:rPr lang="en-US" sz="1000" i="1" dirty="0" err="1">
                <a:solidFill>
                  <a:srgbClr val="000000"/>
                </a:solidFill>
              </a:rPr>
              <a:t>Dutrow</a:t>
            </a:r>
            <a:r>
              <a:rPr lang="en-US" sz="1000" i="1" dirty="0">
                <a:solidFill>
                  <a:srgbClr val="000000"/>
                </a:solidFill>
              </a:rPr>
              <a:t>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8000" y="632677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>
                    <a:lumMod val="75000"/>
                  </a:srgbClr>
                </a:solidFill>
              </a:rPr>
              <a:t>http://www.bing.com/images/search?q=rock+fracture+alteration&amp;view=detail&amp;id=A37113F2466D716C0850455C09769678B8527041&amp;first=61&amp;FORM=IDFRIR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69" y="935292"/>
            <a:ext cx="316923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15" y="3303657"/>
            <a:ext cx="3728943" cy="202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7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Osmotic pump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13164"/>
            <a:ext cx="37528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60500"/>
            <a:ext cx="3694206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19" y="4495800"/>
            <a:ext cx="179896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4191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Continuous dispensing of drug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Uniform rate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Commercially available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Mostly for lab testing (apparently)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31280" r="40702" b="9474"/>
          <a:stretch/>
        </p:blipFill>
        <p:spPr bwMode="auto">
          <a:xfrm>
            <a:off x="5257800" y="4269829"/>
            <a:ext cx="2569029" cy="214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4123730"/>
            <a:ext cx="38100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Osmotic power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0" y="1261366"/>
            <a:ext cx="3407230" cy="305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PILOT. Statkraft's pilot is located at Tofte outside Oslo. (Photo: Statkraft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9" y="1297532"/>
            <a:ext cx="3733800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0829" y="29718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Osmotic power plant, Norway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Experimental right now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Commercial plant in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343" y="651218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FFFFFF">
                    <a:lumMod val="75000"/>
                  </a:srgbClr>
                </a:solidFill>
              </a:rPr>
              <a:t>http://www.nordicenergysolutions.org/innovation/demonstration-pilot/ocean-energy/osmotic-power-pilot/?searchterm=osmotic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 t="9038" r="44739" b="84286"/>
          <a:stretch/>
        </p:blipFill>
        <p:spPr bwMode="auto">
          <a:xfrm>
            <a:off x="7318828" y="3986909"/>
            <a:ext cx="1756229" cy="66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5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7" y="672966"/>
            <a:ext cx="3144152" cy="223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54" y="2992655"/>
            <a:ext cx="4286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281187" y="1597794"/>
            <a:ext cx="45719" cy="673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204" y="1437406"/>
            <a:ext cx="2882900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39891" y="4697128"/>
            <a:ext cx="2894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Estimate D  from measurements of C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405288" y="818147"/>
            <a:ext cx="163630" cy="17806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86038" y="798897"/>
            <a:ext cx="19250" cy="1799924"/>
          </a:xfrm>
          <a:custGeom>
            <a:avLst/>
            <a:gdLst>
              <a:gd name="connsiteX0" fmla="*/ 0 w 19250"/>
              <a:gd name="connsiteY0" fmla="*/ 0 h 1799924"/>
              <a:gd name="connsiteX1" fmla="*/ 19250 w 19250"/>
              <a:gd name="connsiteY1" fmla="*/ 1799924 h 17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50" h="1799924">
                <a:moveTo>
                  <a:pt x="0" y="0"/>
                </a:moveTo>
                <a:lnTo>
                  <a:pt x="19250" y="1799924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52644" y="596766"/>
            <a:ext cx="4119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Parameter Estimation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82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Sampler</a:t>
            </a:r>
            <a:endParaRPr lang="en-US" dirty="0"/>
          </a:p>
        </p:txBody>
      </p:sp>
      <p:pic>
        <p:nvPicPr>
          <p:cNvPr id="29698" name="Picture 2" descr="crude oil spray a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11275"/>
            <a:ext cx="2775516" cy="21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2851716" cy="19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37" y="4179845"/>
            <a:ext cx="1660242" cy="125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66580"/>
            <a:ext cx="2133600" cy="228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72" y="3095410"/>
            <a:ext cx="1963171" cy="287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1" r="27412"/>
          <a:stretch/>
        </p:blipFill>
        <p:spPr bwMode="auto">
          <a:xfrm>
            <a:off x="469460" y="2874721"/>
            <a:ext cx="1604098" cy="33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0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5" t="14899" r="40369" b="8889"/>
          <a:stretch/>
        </p:blipFill>
        <p:spPr bwMode="auto">
          <a:xfrm>
            <a:off x="275366" y="349888"/>
            <a:ext cx="1327761" cy="1909092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  <a:alpha val="4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37" y="2326369"/>
            <a:ext cx="2741589" cy="19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54857"/>
              </p:ext>
            </p:extLst>
          </p:nvPr>
        </p:nvGraphicFramePr>
        <p:xfrm>
          <a:off x="6934200" y="2819400"/>
          <a:ext cx="2061269" cy="809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Equation" r:id="rId5" imgW="711000" imgH="279360" progId="Equation.DSMT4">
                  <p:embed/>
                </p:oleObj>
              </mc:Choice>
              <mc:Fallback>
                <p:oleObj name="Equation" r:id="rId5" imgW="711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4200" y="2819400"/>
                        <a:ext cx="2061269" cy="809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71686"/>
              </p:ext>
            </p:extLst>
          </p:nvPr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21214" y="762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Brownian Motion</a:t>
            </a:r>
            <a:endParaRPr lang="en-US" sz="36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26" y="4191000"/>
            <a:ext cx="51816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363" y="1484680"/>
            <a:ext cx="2414480" cy="241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5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potential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815965"/>
              </p:ext>
            </p:extLst>
          </p:nvPr>
        </p:nvGraphicFramePr>
        <p:xfrm>
          <a:off x="1524000" y="3200400"/>
          <a:ext cx="2795588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0" name="Equation" r:id="rId3" imgW="2120760" imgH="1879560" progId="Equation.DSMT4">
                  <p:embed/>
                </p:oleObj>
              </mc:Choice>
              <mc:Fallback>
                <p:oleObj name="Equation" r:id="rId3" imgW="2120760" imgH="1879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200400"/>
                        <a:ext cx="2795588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093611"/>
              </p:ext>
            </p:extLst>
          </p:nvPr>
        </p:nvGraphicFramePr>
        <p:xfrm>
          <a:off x="6208295" y="3962400"/>
          <a:ext cx="1387475" cy="555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1" name="Equation" r:id="rId5" imgW="571320" imgH="228600" progId="Equation.DSMT4">
                  <p:embed/>
                </p:oleObj>
              </mc:Choice>
              <mc:Fallback>
                <p:oleObj name="Equation" r:id="rId5" imgW="57132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295" y="3962400"/>
                        <a:ext cx="1387475" cy="555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038031"/>
              </p:ext>
            </p:extLst>
          </p:nvPr>
        </p:nvGraphicFramePr>
        <p:xfrm>
          <a:off x="1247775" y="1828800"/>
          <a:ext cx="55467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2" name="Equation" r:id="rId7" imgW="2197080" imgH="253800" progId="Equation.DSMT4">
                  <p:embed/>
                </p:oleObj>
              </mc:Choice>
              <mc:Fallback>
                <p:oleObj name="Equation" r:id="rId7" imgW="219708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1828800"/>
                        <a:ext cx="55467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55895" y="35814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Ideal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for Mass 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7543800" cy="4297363"/>
          </a:xfrm>
        </p:spPr>
        <p:txBody>
          <a:bodyPr/>
          <a:lstStyle/>
          <a:p>
            <a:r>
              <a:rPr lang="en-US" dirty="0" smtClean="0"/>
              <a:t>Flux from high to low chemical potential</a:t>
            </a:r>
          </a:p>
          <a:p>
            <a:r>
              <a:rPr lang="en-US" dirty="0" smtClean="0"/>
              <a:t>Flux magnitude proportional to gradient or potential difference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388822"/>
              </p:ext>
            </p:extLst>
          </p:nvPr>
        </p:nvGraphicFramePr>
        <p:xfrm>
          <a:off x="1143000" y="4724400"/>
          <a:ext cx="605827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Equation" r:id="rId3" imgW="2019240" imgH="253800" progId="Equation.DSMT4">
                  <p:embed/>
                </p:oleObj>
              </mc:Choice>
              <mc:Fallback>
                <p:oleObj name="Equation" r:id="rId3" imgW="201924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24400"/>
                        <a:ext cx="605827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97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/>
          <a:lstStyle/>
          <a:p>
            <a:r>
              <a:rPr lang="en-US" sz="3600" dirty="0" smtClean="0"/>
              <a:t>Diffusion through liquid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477352" y="1207864"/>
            <a:ext cx="1598596" cy="521293"/>
            <a:chOff x="4038600" y="1556303"/>
            <a:chExt cx="1598596" cy="521293"/>
          </a:xfrm>
        </p:grpSpPr>
        <p:sp>
          <p:nvSpPr>
            <p:cNvPr id="4" name="Oval 3"/>
            <p:cNvSpPr/>
            <p:nvPr/>
          </p:nvSpPr>
          <p:spPr>
            <a:xfrm>
              <a:off x="4038600" y="1556303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4465320" y="1565527"/>
              <a:ext cx="991402" cy="163630"/>
            </a:xfrm>
            <a:custGeom>
              <a:avLst/>
              <a:gdLst>
                <a:gd name="connsiteX0" fmla="*/ 0 w 991402"/>
                <a:gd name="connsiteY0" fmla="*/ 163630 h 163630"/>
                <a:gd name="connsiteX1" fmla="*/ 991402 w 991402"/>
                <a:gd name="connsiteY1" fmla="*/ 0 h 16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402" h="163630">
                  <a:moveTo>
                    <a:pt x="0" y="163630"/>
                  </a:moveTo>
                  <a:lnTo>
                    <a:pt x="991402" y="0"/>
                  </a:lnTo>
                </a:path>
              </a:pathLst>
            </a:custGeom>
            <a:noFill/>
            <a:ln w="47625"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98996" y="170826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v</a:t>
              </a:r>
              <a:endParaRPr lang="en-US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43000" y="1143000"/>
            <a:ext cx="2743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Conceptual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Stokes law: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Assume (Einstein, 1905):                              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Equate and rearrange: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From previous page: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Mass flux:  </a:t>
            </a:r>
            <a:endParaRPr lang="en-US" dirty="0"/>
          </a:p>
          <a:p>
            <a:r>
              <a:rPr lang="en-US" dirty="0" smtClean="0"/>
              <a:t>  </a:t>
            </a:r>
            <a:endParaRPr lang="en-US" dirty="0"/>
          </a:p>
          <a:p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360611"/>
              </p:ext>
            </p:extLst>
          </p:nvPr>
        </p:nvGraphicFramePr>
        <p:xfrm>
          <a:off x="4191000" y="2209800"/>
          <a:ext cx="26844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5" name="Equation" r:id="rId3" imgW="1130040" imgH="203040" progId="Equation.DSMT4">
                  <p:embed/>
                </p:oleObj>
              </mc:Choice>
              <mc:Fallback>
                <p:oleObj name="Equation" r:id="rId3" imgW="1130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209800"/>
                        <a:ext cx="2684462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817416"/>
              </p:ext>
            </p:extLst>
          </p:nvPr>
        </p:nvGraphicFramePr>
        <p:xfrm>
          <a:off x="4164614" y="3025358"/>
          <a:ext cx="13874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6" name="Equation" r:id="rId5" imgW="583920" imgH="203040" progId="Equation.DSMT4">
                  <p:embed/>
                </p:oleObj>
              </mc:Choice>
              <mc:Fallback>
                <p:oleObj name="Equation" r:id="rId5" imgW="58392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614" y="3025358"/>
                        <a:ext cx="13874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025967"/>
              </p:ext>
            </p:extLst>
          </p:nvPr>
        </p:nvGraphicFramePr>
        <p:xfrm>
          <a:off x="4253598" y="3581400"/>
          <a:ext cx="2292350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7" name="Equation" r:id="rId7" imgW="965160" imgH="419040" progId="Equation.DSMT4">
                  <p:embed/>
                </p:oleObj>
              </mc:Choice>
              <mc:Fallback>
                <p:oleObj name="Equation" r:id="rId7" imgW="96516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3598" y="3581400"/>
                        <a:ext cx="2292350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530553"/>
              </p:ext>
            </p:extLst>
          </p:nvPr>
        </p:nvGraphicFramePr>
        <p:xfrm>
          <a:off x="6481763" y="4672013"/>
          <a:ext cx="1787525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8" name="Equation" r:id="rId9" imgW="939600" imgH="393480" progId="Equation.DSMT4">
                  <p:embed/>
                </p:oleObj>
              </mc:Choice>
              <mc:Fallback>
                <p:oleObj name="Equation" r:id="rId9" imgW="93960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763" y="4672013"/>
                        <a:ext cx="1787525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184902"/>
              </p:ext>
            </p:extLst>
          </p:nvPr>
        </p:nvGraphicFramePr>
        <p:xfrm>
          <a:off x="3948113" y="4711700"/>
          <a:ext cx="23955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9" name="Equation" r:id="rId11" imgW="1231560" imgH="241200" progId="Equation.DSMT4">
                  <p:embed/>
                </p:oleObj>
              </mc:Choice>
              <mc:Fallback>
                <p:oleObj name="Equation" r:id="rId11" imgW="123156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4711700"/>
                        <a:ext cx="239553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480432"/>
              </p:ext>
            </p:extLst>
          </p:nvPr>
        </p:nvGraphicFramePr>
        <p:xfrm>
          <a:off x="3733800" y="5436259"/>
          <a:ext cx="452437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0" name="Equation" r:id="rId13" imgW="1904760" imgH="419040" progId="Equation.DSMT4">
                  <p:embed/>
                </p:oleObj>
              </mc:Choice>
              <mc:Fallback>
                <p:oleObj name="Equation" r:id="rId13" imgW="190476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436259"/>
                        <a:ext cx="4524375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38200" y="65502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Cussler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 [1997, p.116]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Fick’s Law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Diffusivity[L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/T]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Mass Transfer Law</a:t>
            </a:r>
            <a:endParaRPr lang="en-US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   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mass transfer coefficient [L/T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 reference concentration [M/L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 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63915"/>
              </p:ext>
            </p:extLst>
          </p:nvPr>
        </p:nvGraphicFramePr>
        <p:xfrm>
          <a:off x="3331946" y="1143000"/>
          <a:ext cx="184867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Equation" r:id="rId3" imgW="787320" imgH="583920" progId="Equation.DSMT4">
                  <p:embed/>
                </p:oleObj>
              </mc:Choice>
              <mc:Fallback>
                <p:oleObj name="Equation" r:id="rId3" imgW="7873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1946" y="1143000"/>
                        <a:ext cx="1848678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251298"/>
              </p:ext>
            </p:extLst>
          </p:nvPr>
        </p:nvGraphicFramePr>
        <p:xfrm>
          <a:off x="1044342" y="4988293"/>
          <a:ext cx="213631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Equation" r:id="rId5" imgW="863280" imgH="228600" progId="Equation.DSMT4">
                  <p:embed/>
                </p:oleObj>
              </mc:Choice>
              <mc:Fallback>
                <p:oleObj name="Equation" r:id="rId5" imgW="8632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342" y="4988293"/>
                        <a:ext cx="213631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162800" y="228600"/>
            <a:ext cx="609600" cy="1600200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443662" y="628650"/>
            <a:ext cx="2071687" cy="900113"/>
          </a:xfrm>
          <a:custGeom>
            <a:avLst/>
            <a:gdLst>
              <a:gd name="connsiteX0" fmla="*/ 0 w 1700212"/>
              <a:gd name="connsiteY0" fmla="*/ 0 h 900113"/>
              <a:gd name="connsiteX1" fmla="*/ 342900 w 1700212"/>
              <a:gd name="connsiteY1" fmla="*/ 0 h 900113"/>
              <a:gd name="connsiteX2" fmla="*/ 957262 w 1700212"/>
              <a:gd name="connsiteY2" fmla="*/ 885825 h 900113"/>
              <a:gd name="connsiteX3" fmla="*/ 1700212 w 1700212"/>
              <a:gd name="connsiteY3" fmla="*/ 900113 h 900113"/>
              <a:gd name="connsiteX0" fmla="*/ 0 w 2071687"/>
              <a:gd name="connsiteY0" fmla="*/ 0 h 900113"/>
              <a:gd name="connsiteX1" fmla="*/ 714375 w 2071687"/>
              <a:gd name="connsiteY1" fmla="*/ 0 h 900113"/>
              <a:gd name="connsiteX2" fmla="*/ 1328737 w 2071687"/>
              <a:gd name="connsiteY2" fmla="*/ 885825 h 900113"/>
              <a:gd name="connsiteX3" fmla="*/ 2071687 w 2071687"/>
              <a:gd name="connsiteY3" fmla="*/ 900113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1687" h="900113">
                <a:moveTo>
                  <a:pt x="0" y="0"/>
                </a:moveTo>
                <a:lnTo>
                  <a:pt x="714375" y="0"/>
                </a:lnTo>
                <a:lnTo>
                  <a:pt x="1328737" y="885825"/>
                </a:lnTo>
                <a:lnTo>
                  <a:pt x="2071687" y="900113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715125" y="171450"/>
            <a:ext cx="1971675" cy="1657350"/>
          </a:xfrm>
          <a:custGeom>
            <a:avLst/>
            <a:gdLst>
              <a:gd name="connsiteX0" fmla="*/ 0 w 2300288"/>
              <a:gd name="connsiteY0" fmla="*/ 0 h 1657350"/>
              <a:gd name="connsiteX1" fmla="*/ 0 w 2300288"/>
              <a:gd name="connsiteY1" fmla="*/ 1643063 h 1657350"/>
              <a:gd name="connsiteX2" fmla="*/ 2300288 w 2300288"/>
              <a:gd name="connsiteY2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0288" h="1657350">
                <a:moveTo>
                  <a:pt x="0" y="0"/>
                </a:moveTo>
                <a:lnTo>
                  <a:pt x="0" y="1643063"/>
                </a:lnTo>
                <a:lnTo>
                  <a:pt x="2300288" y="1657350"/>
                </a:lnTo>
              </a:path>
            </a:pathLst>
          </a:custGeom>
          <a:noFill/>
          <a:ln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48400" y="1000125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                      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11436</TotalTime>
  <Words>585</Words>
  <Application>Microsoft Office PowerPoint</Application>
  <PresentationFormat>On-screen Show (4:3)</PresentationFormat>
  <Paragraphs>306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1_Office Theme</vt:lpstr>
      <vt:lpstr>Equation</vt:lpstr>
      <vt:lpstr>MathType 6.0 Equation</vt:lpstr>
      <vt:lpstr>Diffusion</vt:lpstr>
      <vt:lpstr>Important role in many processes</vt:lpstr>
      <vt:lpstr>Ore Deposits and Contaminated Sites</vt:lpstr>
      <vt:lpstr>Diffusion Sampler</vt:lpstr>
      <vt:lpstr>PowerPoint Presentation</vt:lpstr>
      <vt:lpstr>Chemical potential</vt:lpstr>
      <vt:lpstr>Concept for Mass Flux</vt:lpstr>
      <vt:lpstr>Diffusion through liquid</vt:lpstr>
      <vt:lpstr>Mass Flux</vt:lpstr>
      <vt:lpstr>PowerPoint Presentation</vt:lpstr>
      <vt:lpstr>Simulation of Diffusion</vt:lpstr>
      <vt:lpstr>D in water</vt:lpstr>
      <vt:lpstr>PowerPoint Presentation</vt:lpstr>
      <vt:lpstr>PowerPoint Presentation</vt:lpstr>
      <vt:lpstr>D in solids</vt:lpstr>
      <vt:lpstr>D in Porous Media</vt:lpstr>
      <vt:lpstr>Diffusion Constant</vt:lpstr>
      <vt:lpstr>Temp effects on D</vt:lpstr>
      <vt:lpstr>Scaling</vt:lpstr>
      <vt:lpstr>Analyses</vt:lpstr>
      <vt:lpstr>PowerPoint Presentation</vt:lpstr>
      <vt:lpstr>PowerPoint Presentation</vt:lpstr>
      <vt:lpstr>PowerPoint Presentation</vt:lpstr>
      <vt:lpstr>Effect of boundary</vt:lpstr>
      <vt:lpstr>Diffusion from Circle</vt:lpstr>
      <vt:lpstr>Osmosis</vt:lpstr>
      <vt:lpstr>PowerPoint Presentation</vt:lpstr>
      <vt:lpstr>PowerPoint Presentation</vt:lpstr>
      <vt:lpstr>Osmosis and overpressured brine</vt:lpstr>
      <vt:lpstr>Osmotic pump</vt:lpstr>
      <vt:lpstr>Osmotic power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Diffusion</dc:title>
  <dc:creator>Larry Murdoch</dc:creator>
  <cp:lastModifiedBy>Larry Murdoch</cp:lastModifiedBy>
  <cp:revision>74</cp:revision>
  <cp:lastPrinted>2013-02-21T12:27:55Z</cp:lastPrinted>
  <dcterms:created xsi:type="dcterms:W3CDTF">2013-02-17T15:33:39Z</dcterms:created>
  <dcterms:modified xsi:type="dcterms:W3CDTF">2015-02-19T12:04:30Z</dcterms:modified>
</cp:coreProperties>
</file>