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2"/>
  </p:handoutMasterIdLst>
  <p:sldIdLst>
    <p:sldId id="267" r:id="rId2"/>
    <p:sldId id="315" r:id="rId3"/>
    <p:sldId id="265" r:id="rId4"/>
    <p:sldId id="268" r:id="rId5"/>
    <p:sldId id="293" r:id="rId6"/>
    <p:sldId id="294" r:id="rId7"/>
    <p:sldId id="295" r:id="rId8"/>
    <p:sldId id="296" r:id="rId9"/>
    <p:sldId id="316" r:id="rId10"/>
    <p:sldId id="317" r:id="rId11"/>
    <p:sldId id="259" r:id="rId12"/>
    <p:sldId id="318" r:id="rId13"/>
    <p:sldId id="264" r:id="rId14"/>
    <p:sldId id="289" r:id="rId15"/>
    <p:sldId id="263" r:id="rId16"/>
    <p:sldId id="260" r:id="rId17"/>
    <p:sldId id="261" r:id="rId18"/>
    <p:sldId id="297" r:id="rId19"/>
    <p:sldId id="298" r:id="rId20"/>
    <p:sldId id="299" r:id="rId21"/>
    <p:sldId id="319" r:id="rId22"/>
    <p:sldId id="257" r:id="rId23"/>
    <p:sldId id="258" r:id="rId24"/>
    <p:sldId id="288" r:id="rId25"/>
    <p:sldId id="300" r:id="rId26"/>
    <p:sldId id="301" r:id="rId27"/>
    <p:sldId id="302" r:id="rId28"/>
    <p:sldId id="303" r:id="rId29"/>
    <p:sldId id="304" r:id="rId30"/>
    <p:sldId id="262" r:id="rId31"/>
    <p:sldId id="256" r:id="rId32"/>
    <p:sldId id="269" r:id="rId33"/>
    <p:sldId id="305" r:id="rId34"/>
    <p:sldId id="306" r:id="rId35"/>
    <p:sldId id="307" r:id="rId36"/>
    <p:sldId id="311" r:id="rId37"/>
    <p:sldId id="270" r:id="rId38"/>
    <p:sldId id="312" r:id="rId39"/>
    <p:sldId id="314" r:id="rId40"/>
    <p:sldId id="313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81" autoAdjust="0"/>
    <p:restoredTop sz="94660"/>
  </p:normalViewPr>
  <p:slideViewPr>
    <p:cSldViewPr snapToGrid="0">
      <p:cViewPr>
        <p:scale>
          <a:sx n="66" d="100"/>
          <a:sy n="66" d="100"/>
        </p:scale>
        <p:origin x="-129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0.wmf"/><Relationship Id="rId5" Type="http://schemas.openxmlformats.org/officeDocument/2006/relationships/image" Target="../media/image129.wmf"/><Relationship Id="rId4" Type="http://schemas.openxmlformats.org/officeDocument/2006/relationships/image" Target="../media/image128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134.wmf"/><Relationship Id="rId2" Type="http://schemas.openxmlformats.org/officeDocument/2006/relationships/image" Target="../media/image132.wmf"/><Relationship Id="rId1" Type="http://schemas.openxmlformats.org/officeDocument/2006/relationships/image" Target="../media/image8.wmf"/><Relationship Id="rId6" Type="http://schemas.openxmlformats.org/officeDocument/2006/relationships/image" Target="../media/image20.wmf"/><Relationship Id="rId5" Type="http://schemas.openxmlformats.org/officeDocument/2006/relationships/image" Target="../media/image133.wmf"/><Relationship Id="rId4" Type="http://schemas.openxmlformats.org/officeDocument/2006/relationships/image" Target="../media/image18.wmf"/><Relationship Id="rId9" Type="http://schemas.openxmlformats.org/officeDocument/2006/relationships/image" Target="../media/image13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4" Type="http://schemas.openxmlformats.org/officeDocument/2006/relationships/image" Target="../media/image1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8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17.wmf"/><Relationship Id="rId7" Type="http://schemas.openxmlformats.org/officeDocument/2006/relationships/image" Target="../media/image96.wmf"/><Relationship Id="rId2" Type="http://schemas.openxmlformats.org/officeDocument/2006/relationships/image" Target="../media/image92.wmf"/><Relationship Id="rId1" Type="http://schemas.openxmlformats.org/officeDocument/2006/relationships/image" Target="../media/image8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DA6887-636F-4ECC-BF43-BFF3D9DA92C7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D197CE-EB16-4E77-816E-53F3292EA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0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5976D-95F4-440A-84AC-1DA1D7EF05C0}" type="datetimeFigureOut">
              <a:rPr lang="en-US"/>
              <a:pPr>
                <a:defRPr/>
              </a:pPr>
              <a:t>2/4/2015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69491-A1AE-4C0F-BD68-E9469BBDA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7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5F7D8-69F1-4628-AF6E-9E8369CA2164}" type="datetimeFigureOut">
              <a:rPr lang="en-US"/>
              <a:pPr>
                <a:defRPr/>
              </a:pPr>
              <a:t>2/4/2015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99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C6F7-3C30-4EC2-A98A-5735C5A1FCE7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F457-9534-4096-8539-B77FED5B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60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99CECB-8F10-4E57-85C0-998BCB417B45}" type="datetimeFigureOut">
              <a:rPr lang="en-US"/>
              <a:pPr>
                <a:defRPr/>
              </a:pPr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4A5707-5280-4F38-AC45-F01E717C2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8"/>
          <a:stretch>
            <a:fillRect/>
          </a:stretch>
        </p:blipFill>
        <p:spPr bwMode="auto">
          <a:xfrm>
            <a:off x="0" y="6448425"/>
            <a:ext cx="91440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15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w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../../../APS%20Comsol%20files/Lab%205%20Multiphase%20flow/draining%20tank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13" Type="http://schemas.openxmlformats.org/officeDocument/2006/relationships/image" Target="../media/image91.png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89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3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97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94.wmf"/><Relationship Id="rId1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93.wmf"/><Relationship Id="rId19" Type="http://schemas.openxmlformats.org/officeDocument/2006/relationships/image" Target="../media/image98.png"/><Relationship Id="rId4" Type="http://schemas.openxmlformats.org/officeDocument/2006/relationships/image" Target="../media/image8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9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0.png"/><Relationship Id="rId4" Type="http://schemas.openxmlformats.org/officeDocument/2006/relationships/image" Target="../media/image99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119.wmf"/><Relationship Id="rId3" Type="http://schemas.openxmlformats.org/officeDocument/2006/relationships/oleObject" Target="../embeddings/oleObject42.bin"/><Relationship Id="rId7" Type="http://schemas.openxmlformats.org/officeDocument/2006/relationships/image" Target="../media/image116.wmf"/><Relationship Id="rId12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118.wmf"/><Relationship Id="rId5" Type="http://schemas.openxmlformats.org/officeDocument/2006/relationships/image" Target="../media/image120.png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115.wmf"/><Relationship Id="rId9" Type="http://schemas.openxmlformats.org/officeDocument/2006/relationships/image" Target="../media/image11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jpe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hyperlink" Target="http://acswebcontent.acs.org/prfar/2009/G8.html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29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0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wmf"/><Relationship Id="rId11" Type="http://schemas.openxmlformats.org/officeDocument/2006/relationships/image" Target="../media/image131.emf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128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58.bin"/><Relationship Id="rId18" Type="http://schemas.openxmlformats.org/officeDocument/2006/relationships/image" Target="../media/image22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133.wmf"/><Relationship Id="rId1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4.wmf"/><Relationship Id="rId20" Type="http://schemas.openxmlformats.org/officeDocument/2006/relationships/image" Target="../media/image135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2.w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5" Type="http://schemas.openxmlformats.org/officeDocument/2006/relationships/oleObject" Target="../embeddings/oleObject59.bin"/><Relationship Id="rId10" Type="http://schemas.openxmlformats.org/officeDocument/2006/relationships/image" Target="../media/image18.wmf"/><Relationship Id="rId19" Type="http://schemas.openxmlformats.org/officeDocument/2006/relationships/oleObject" Target="../embeddings/oleObject61.bin"/><Relationship Id="rId4" Type="http://schemas.openxmlformats.org/officeDocument/2006/relationships/image" Target="../media/image8.wmf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2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oleObject" Target="../embeddings/oleObject62.bin"/><Relationship Id="rId7" Type="http://schemas.openxmlformats.org/officeDocument/2006/relationships/image" Target="../media/image140.png"/><Relationship Id="rId12" Type="http://schemas.openxmlformats.org/officeDocument/2006/relationships/image" Target="../media/image1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7.wmf"/><Relationship Id="rId11" Type="http://schemas.openxmlformats.org/officeDocument/2006/relationships/image" Target="../media/image139.wmf"/><Relationship Id="rId5" Type="http://schemas.openxmlformats.org/officeDocument/2006/relationships/oleObject" Target="../embeddings/oleObject63.bin"/><Relationship Id="rId10" Type="http://schemas.openxmlformats.org/officeDocument/2006/relationships/oleObject" Target="../embeddings/oleObject65.bin"/><Relationship Id="rId4" Type="http://schemas.openxmlformats.org/officeDocument/2006/relationships/image" Target="../media/image136.wmf"/><Relationship Id="rId9" Type="http://schemas.openxmlformats.org/officeDocument/2006/relationships/image" Target="../media/image13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1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3.wmf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2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wmf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8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8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2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Multi-phase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Mixture of </a:t>
            </a:r>
          </a:p>
          <a:p>
            <a:pPr lvl="1"/>
            <a:r>
              <a:rPr lang="en-US" dirty="0" smtClean="0"/>
              <a:t>Gas, liquid, solid</a:t>
            </a:r>
          </a:p>
          <a:p>
            <a:pPr lvl="1"/>
            <a:r>
              <a:rPr lang="en-US" dirty="0" smtClean="0"/>
              <a:t>Multiple liquids w/ different properties </a:t>
            </a:r>
          </a:p>
          <a:p>
            <a:pPr marL="57150" indent="0"/>
            <a:r>
              <a:rPr lang="en-US" dirty="0" smtClean="0"/>
              <a:t>Conceptual</a:t>
            </a:r>
          </a:p>
          <a:p>
            <a:pPr marL="457200" lvl="1" indent="0"/>
            <a:r>
              <a:rPr lang="en-US" dirty="0" smtClean="0"/>
              <a:t>Discrete phases</a:t>
            </a:r>
          </a:p>
          <a:p>
            <a:pPr marL="0" lvl="1" indent="0">
              <a:buNone/>
            </a:pPr>
            <a:r>
              <a:rPr lang="en-US" sz="3200" dirty="0" smtClean="0"/>
              <a:t>	</a:t>
            </a:r>
            <a:r>
              <a:rPr lang="en-US" sz="2400" dirty="0" smtClean="0"/>
              <a:t>Distinct properties, interface</a:t>
            </a:r>
          </a:p>
          <a:p>
            <a:pPr marL="457200" lvl="1" indent="0"/>
            <a:r>
              <a:rPr lang="en-US" dirty="0" smtClean="0"/>
              <a:t>Mixture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Properties depend on ratio of phases in mixture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Options for boundary conditions</a:t>
            </a:r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0563" y="1600200"/>
            <a:ext cx="5195887" cy="1371600"/>
          </a:xfrm>
        </p:spPr>
      </p:pic>
      <p:pic>
        <p:nvPicPr>
          <p:cNvPr id="32772" name="Picture 2" descr="C:\Users\LMURDOC\Documents\Courses\Multiphysics modeling seminar\laminar fluid flow\pix\example 2 with laminar flow inlet and outl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600868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79375" y="2125663"/>
            <a:ext cx="22828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Velocity (uniform) =0.001m/s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Laminar Inflow = 0.001 m/s</a:t>
            </a:r>
          </a:p>
          <a:p>
            <a:r>
              <a:rPr lang="en-US" altLang="en-US" dirty="0"/>
              <a:t>1m entrance length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Pressure = 1</a:t>
            </a:r>
          </a:p>
          <a:p>
            <a:r>
              <a:rPr lang="en-US" altLang="en-US" dirty="0"/>
              <a:t>No viscous stress</a:t>
            </a: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7162800" y="2087563"/>
            <a:ext cx="1773238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Pressure=0</a:t>
            </a:r>
          </a:p>
          <a:p>
            <a:r>
              <a:rPr lang="en-US" altLang="en-US"/>
              <a:t>No viscous stress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Pressure=0</a:t>
            </a:r>
          </a:p>
          <a:p>
            <a:r>
              <a:rPr lang="en-US" altLang="en-US"/>
              <a:t>No viscous stress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Pressure=0</a:t>
            </a:r>
          </a:p>
          <a:p>
            <a:r>
              <a:rPr lang="en-US" altLang="en-US"/>
              <a:t>No viscous stress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41055" r="13823" b="41055"/>
          <a:stretch>
            <a:fillRect/>
          </a:stretch>
        </p:blipFill>
        <p:spPr bwMode="auto">
          <a:xfrm>
            <a:off x="1828800" y="4267200"/>
            <a:ext cx="5449888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1676400" y="5849143"/>
            <a:ext cx="601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Need to calculate Pressure in top two cases, calculate velocity in bottom case</a:t>
            </a:r>
          </a:p>
        </p:txBody>
      </p:sp>
    </p:spTree>
    <p:extLst>
      <p:ext uri="{BB962C8B-B14F-4D97-AF65-F5344CB8AC3E}">
        <p14:creationId xmlns:p14="http://schemas.microsoft.com/office/powerpoint/2010/main" val="24861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Discrete Fluid Phases</a:t>
            </a:r>
            <a:br>
              <a:rPr lang="en-US" dirty="0" smtClean="0"/>
            </a:br>
            <a:r>
              <a:rPr lang="en-US" sz="2800" dirty="0" smtClean="0"/>
              <a:t>Small scale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183565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1629" y="4343400"/>
            <a:ext cx="12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http://oc.wikipedia.org/wiki/Fichi%C3%A8r:Oil_in_water.jpg</a:t>
            </a:r>
            <a:endParaRPr lang="en-US" sz="8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t="14782" r="32880" b="26087"/>
          <a:stretch/>
        </p:blipFill>
        <p:spPr bwMode="auto">
          <a:xfrm>
            <a:off x="6342844" y="1974739"/>
            <a:ext cx="2525688" cy="18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30144" y="4607819"/>
            <a:ext cx="2813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http://www.flickr.com/photos/fdecomite/2141150298/lightbox/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6330144" y="3916726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Drops of oil in water </a:t>
            </a:r>
          </a:p>
          <a:p>
            <a:r>
              <a:rPr lang="en-US" sz="1400" dirty="0" smtClean="0"/>
              <a:t>Surface tension</a:t>
            </a:r>
            <a:endParaRPr lang="en-US" sz="1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06"/>
          <a:stretch/>
        </p:blipFill>
        <p:spPr bwMode="auto">
          <a:xfrm>
            <a:off x="3200400" y="1524000"/>
            <a:ext cx="2204256" cy="177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20988" y="333195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Oil and water at pore scale</a:t>
            </a:r>
          </a:p>
          <a:p>
            <a:pPr algn="ctr"/>
            <a:r>
              <a:rPr lang="en-US" sz="1400" dirty="0" smtClean="0"/>
              <a:t>Surface forces solid-oil-water</a:t>
            </a:r>
            <a:endParaRPr lang="en-US" sz="14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01" y="4343400"/>
            <a:ext cx="3349371" cy="121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5867400"/>
            <a:ext cx="659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   </a:t>
            </a:r>
            <a:r>
              <a:rPr lang="en-US" dirty="0" smtClean="0"/>
              <a:t>Boundaries between fluid phases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4625" y="1219200"/>
            <a:ext cx="2928068" cy="15621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444625" y="1712777"/>
            <a:ext cx="2930499" cy="1068524"/>
          </a:xfrm>
          <a:custGeom>
            <a:avLst/>
            <a:gdLst>
              <a:gd name="connsiteX0" fmla="*/ 226466 w 3435940"/>
              <a:gd name="connsiteY0" fmla="*/ 387591 h 1616872"/>
              <a:gd name="connsiteX1" fmla="*/ 1039266 w 3435940"/>
              <a:gd name="connsiteY1" fmla="*/ 6591 h 1616872"/>
              <a:gd name="connsiteX2" fmla="*/ 2118766 w 3435940"/>
              <a:gd name="connsiteY2" fmla="*/ 654291 h 1616872"/>
              <a:gd name="connsiteX3" fmla="*/ 3134766 w 3435940"/>
              <a:gd name="connsiteY3" fmla="*/ 336791 h 1616872"/>
              <a:gd name="connsiteX4" fmla="*/ 3198266 w 3435940"/>
              <a:gd name="connsiteY4" fmla="*/ 1505191 h 1616872"/>
              <a:gd name="connsiteX5" fmla="*/ 264566 w 3435940"/>
              <a:gd name="connsiteY5" fmla="*/ 1441691 h 1616872"/>
              <a:gd name="connsiteX6" fmla="*/ 226466 w 3435940"/>
              <a:gd name="connsiteY6" fmla="*/ 387591 h 1616872"/>
              <a:gd name="connsiteX0" fmla="*/ 226466 w 3435940"/>
              <a:gd name="connsiteY0" fmla="*/ 387591 h 1616872"/>
              <a:gd name="connsiteX1" fmla="*/ 1039266 w 3435940"/>
              <a:gd name="connsiteY1" fmla="*/ 6591 h 1616872"/>
              <a:gd name="connsiteX2" fmla="*/ 2118766 w 3435940"/>
              <a:gd name="connsiteY2" fmla="*/ 654291 h 1616872"/>
              <a:gd name="connsiteX3" fmla="*/ 3134766 w 3435940"/>
              <a:gd name="connsiteY3" fmla="*/ 336791 h 1616872"/>
              <a:gd name="connsiteX4" fmla="*/ 3198266 w 3435940"/>
              <a:gd name="connsiteY4" fmla="*/ 1505191 h 1616872"/>
              <a:gd name="connsiteX5" fmla="*/ 264566 w 3435940"/>
              <a:gd name="connsiteY5" fmla="*/ 1441691 h 1616872"/>
              <a:gd name="connsiteX6" fmla="*/ 226466 w 3435940"/>
              <a:gd name="connsiteY6" fmla="*/ 387591 h 1616872"/>
              <a:gd name="connsiteX0" fmla="*/ 226466 w 3435940"/>
              <a:gd name="connsiteY0" fmla="*/ 387591 h 1616872"/>
              <a:gd name="connsiteX1" fmla="*/ 1039266 w 3435940"/>
              <a:gd name="connsiteY1" fmla="*/ 6591 h 1616872"/>
              <a:gd name="connsiteX2" fmla="*/ 2118766 w 3435940"/>
              <a:gd name="connsiteY2" fmla="*/ 654291 h 1616872"/>
              <a:gd name="connsiteX3" fmla="*/ 3134766 w 3435940"/>
              <a:gd name="connsiteY3" fmla="*/ 336791 h 1616872"/>
              <a:gd name="connsiteX4" fmla="*/ 3198266 w 3435940"/>
              <a:gd name="connsiteY4" fmla="*/ 1505191 h 1616872"/>
              <a:gd name="connsiteX5" fmla="*/ 264566 w 3435940"/>
              <a:gd name="connsiteY5" fmla="*/ 1441691 h 1616872"/>
              <a:gd name="connsiteX6" fmla="*/ 226466 w 3435940"/>
              <a:gd name="connsiteY6" fmla="*/ 387591 h 1616872"/>
              <a:gd name="connsiteX0" fmla="*/ 226466 w 3435940"/>
              <a:gd name="connsiteY0" fmla="*/ 387591 h 1587080"/>
              <a:gd name="connsiteX1" fmla="*/ 1039266 w 3435940"/>
              <a:gd name="connsiteY1" fmla="*/ 6591 h 1587080"/>
              <a:gd name="connsiteX2" fmla="*/ 2118766 w 3435940"/>
              <a:gd name="connsiteY2" fmla="*/ 654291 h 1587080"/>
              <a:gd name="connsiteX3" fmla="*/ 3134766 w 3435940"/>
              <a:gd name="connsiteY3" fmla="*/ 336791 h 1587080"/>
              <a:gd name="connsiteX4" fmla="*/ 3198266 w 3435940"/>
              <a:gd name="connsiteY4" fmla="*/ 1505191 h 1587080"/>
              <a:gd name="connsiteX5" fmla="*/ 264566 w 3435940"/>
              <a:gd name="connsiteY5" fmla="*/ 1441691 h 1587080"/>
              <a:gd name="connsiteX6" fmla="*/ 226466 w 3435940"/>
              <a:gd name="connsiteY6" fmla="*/ 387591 h 1587080"/>
              <a:gd name="connsiteX0" fmla="*/ 48938 w 3258412"/>
              <a:gd name="connsiteY0" fmla="*/ 387591 h 1587080"/>
              <a:gd name="connsiteX1" fmla="*/ 861738 w 3258412"/>
              <a:gd name="connsiteY1" fmla="*/ 6591 h 1587080"/>
              <a:gd name="connsiteX2" fmla="*/ 1941238 w 3258412"/>
              <a:gd name="connsiteY2" fmla="*/ 654291 h 1587080"/>
              <a:gd name="connsiteX3" fmla="*/ 2957238 w 3258412"/>
              <a:gd name="connsiteY3" fmla="*/ 336791 h 1587080"/>
              <a:gd name="connsiteX4" fmla="*/ 3020738 w 3258412"/>
              <a:gd name="connsiteY4" fmla="*/ 1505191 h 1587080"/>
              <a:gd name="connsiteX5" fmla="*/ 87038 w 3258412"/>
              <a:gd name="connsiteY5" fmla="*/ 1441691 h 1587080"/>
              <a:gd name="connsiteX6" fmla="*/ 48938 w 3258412"/>
              <a:gd name="connsiteY6" fmla="*/ 387591 h 1587080"/>
              <a:gd name="connsiteX0" fmla="*/ 48938 w 3249078"/>
              <a:gd name="connsiteY0" fmla="*/ 387591 h 1587080"/>
              <a:gd name="connsiteX1" fmla="*/ 861738 w 3249078"/>
              <a:gd name="connsiteY1" fmla="*/ 6591 h 1587080"/>
              <a:gd name="connsiteX2" fmla="*/ 1941238 w 3249078"/>
              <a:gd name="connsiteY2" fmla="*/ 654291 h 1587080"/>
              <a:gd name="connsiteX3" fmla="*/ 2957238 w 3249078"/>
              <a:gd name="connsiteY3" fmla="*/ 336791 h 1587080"/>
              <a:gd name="connsiteX4" fmla="*/ 3008038 w 3249078"/>
              <a:gd name="connsiteY4" fmla="*/ 1505191 h 1587080"/>
              <a:gd name="connsiteX5" fmla="*/ 87038 w 3249078"/>
              <a:gd name="connsiteY5" fmla="*/ 1441691 h 1587080"/>
              <a:gd name="connsiteX6" fmla="*/ 48938 w 3249078"/>
              <a:gd name="connsiteY6" fmla="*/ 387591 h 1587080"/>
              <a:gd name="connsiteX0" fmla="*/ 48938 w 3249078"/>
              <a:gd name="connsiteY0" fmla="*/ 387591 h 1587080"/>
              <a:gd name="connsiteX1" fmla="*/ 861738 w 3249078"/>
              <a:gd name="connsiteY1" fmla="*/ 6591 h 1587080"/>
              <a:gd name="connsiteX2" fmla="*/ 1941238 w 3249078"/>
              <a:gd name="connsiteY2" fmla="*/ 654291 h 1587080"/>
              <a:gd name="connsiteX3" fmla="*/ 2957238 w 3249078"/>
              <a:gd name="connsiteY3" fmla="*/ 336791 h 1587080"/>
              <a:gd name="connsiteX4" fmla="*/ 3008038 w 3249078"/>
              <a:gd name="connsiteY4" fmla="*/ 1505191 h 1587080"/>
              <a:gd name="connsiteX5" fmla="*/ 87038 w 3249078"/>
              <a:gd name="connsiteY5" fmla="*/ 1441691 h 1587080"/>
              <a:gd name="connsiteX6" fmla="*/ 48938 w 3249078"/>
              <a:gd name="connsiteY6" fmla="*/ 387591 h 1587080"/>
              <a:gd name="connsiteX0" fmla="*/ 48938 w 3071650"/>
              <a:gd name="connsiteY0" fmla="*/ 387591 h 1587080"/>
              <a:gd name="connsiteX1" fmla="*/ 861738 w 3071650"/>
              <a:gd name="connsiteY1" fmla="*/ 6591 h 1587080"/>
              <a:gd name="connsiteX2" fmla="*/ 1941238 w 3071650"/>
              <a:gd name="connsiteY2" fmla="*/ 654291 h 1587080"/>
              <a:gd name="connsiteX3" fmla="*/ 2957238 w 3071650"/>
              <a:gd name="connsiteY3" fmla="*/ 336791 h 1587080"/>
              <a:gd name="connsiteX4" fmla="*/ 3008038 w 3071650"/>
              <a:gd name="connsiteY4" fmla="*/ 1505191 h 1587080"/>
              <a:gd name="connsiteX5" fmla="*/ 87038 w 3071650"/>
              <a:gd name="connsiteY5" fmla="*/ 1441691 h 1587080"/>
              <a:gd name="connsiteX6" fmla="*/ 48938 w 3071650"/>
              <a:gd name="connsiteY6" fmla="*/ 387591 h 1587080"/>
              <a:gd name="connsiteX0" fmla="*/ 48938 w 3071650"/>
              <a:gd name="connsiteY0" fmla="*/ 387591 h 1505191"/>
              <a:gd name="connsiteX1" fmla="*/ 861738 w 3071650"/>
              <a:gd name="connsiteY1" fmla="*/ 6591 h 1505191"/>
              <a:gd name="connsiteX2" fmla="*/ 1941238 w 3071650"/>
              <a:gd name="connsiteY2" fmla="*/ 654291 h 1505191"/>
              <a:gd name="connsiteX3" fmla="*/ 2957238 w 3071650"/>
              <a:gd name="connsiteY3" fmla="*/ 336791 h 1505191"/>
              <a:gd name="connsiteX4" fmla="*/ 3008038 w 3071650"/>
              <a:gd name="connsiteY4" fmla="*/ 1505191 h 1505191"/>
              <a:gd name="connsiteX5" fmla="*/ 87038 w 3071650"/>
              <a:gd name="connsiteY5" fmla="*/ 1441691 h 1505191"/>
              <a:gd name="connsiteX6" fmla="*/ 48938 w 3071650"/>
              <a:gd name="connsiteY6" fmla="*/ 387591 h 1505191"/>
              <a:gd name="connsiteX0" fmla="*/ 48938 w 3071650"/>
              <a:gd name="connsiteY0" fmla="*/ 387591 h 1505191"/>
              <a:gd name="connsiteX1" fmla="*/ 861738 w 3071650"/>
              <a:gd name="connsiteY1" fmla="*/ 6591 h 1505191"/>
              <a:gd name="connsiteX2" fmla="*/ 1941238 w 3071650"/>
              <a:gd name="connsiteY2" fmla="*/ 654291 h 1505191"/>
              <a:gd name="connsiteX3" fmla="*/ 2957238 w 3071650"/>
              <a:gd name="connsiteY3" fmla="*/ 336791 h 1505191"/>
              <a:gd name="connsiteX4" fmla="*/ 3008038 w 3071650"/>
              <a:gd name="connsiteY4" fmla="*/ 1505191 h 1505191"/>
              <a:gd name="connsiteX5" fmla="*/ 87038 w 3071650"/>
              <a:gd name="connsiteY5" fmla="*/ 1441691 h 1505191"/>
              <a:gd name="connsiteX6" fmla="*/ 48938 w 3071650"/>
              <a:gd name="connsiteY6" fmla="*/ 387591 h 1505191"/>
              <a:gd name="connsiteX0" fmla="*/ 60874 w 3032786"/>
              <a:gd name="connsiteY0" fmla="*/ 399464 h 1504364"/>
              <a:gd name="connsiteX1" fmla="*/ 822874 w 3032786"/>
              <a:gd name="connsiteY1" fmla="*/ 5764 h 1504364"/>
              <a:gd name="connsiteX2" fmla="*/ 1902374 w 3032786"/>
              <a:gd name="connsiteY2" fmla="*/ 653464 h 1504364"/>
              <a:gd name="connsiteX3" fmla="*/ 2918374 w 3032786"/>
              <a:gd name="connsiteY3" fmla="*/ 335964 h 1504364"/>
              <a:gd name="connsiteX4" fmla="*/ 2969174 w 3032786"/>
              <a:gd name="connsiteY4" fmla="*/ 1504364 h 1504364"/>
              <a:gd name="connsiteX5" fmla="*/ 48174 w 3032786"/>
              <a:gd name="connsiteY5" fmla="*/ 1440864 h 1504364"/>
              <a:gd name="connsiteX6" fmla="*/ 60874 w 3032786"/>
              <a:gd name="connsiteY6" fmla="*/ 399464 h 1504364"/>
              <a:gd name="connsiteX0" fmla="*/ 12700 w 2984612"/>
              <a:gd name="connsiteY0" fmla="*/ 399464 h 1504364"/>
              <a:gd name="connsiteX1" fmla="*/ 774700 w 2984612"/>
              <a:gd name="connsiteY1" fmla="*/ 5764 h 1504364"/>
              <a:gd name="connsiteX2" fmla="*/ 1854200 w 2984612"/>
              <a:gd name="connsiteY2" fmla="*/ 653464 h 1504364"/>
              <a:gd name="connsiteX3" fmla="*/ 2870200 w 2984612"/>
              <a:gd name="connsiteY3" fmla="*/ 335964 h 1504364"/>
              <a:gd name="connsiteX4" fmla="*/ 2921000 w 2984612"/>
              <a:gd name="connsiteY4" fmla="*/ 1504364 h 1504364"/>
              <a:gd name="connsiteX5" fmla="*/ 0 w 2984612"/>
              <a:gd name="connsiteY5" fmla="*/ 1440864 h 1504364"/>
              <a:gd name="connsiteX6" fmla="*/ 12700 w 2984612"/>
              <a:gd name="connsiteY6" fmla="*/ 399464 h 1504364"/>
              <a:gd name="connsiteX0" fmla="*/ 3763 w 2988375"/>
              <a:gd name="connsiteY0" fmla="*/ 411421 h 1503621"/>
              <a:gd name="connsiteX1" fmla="*/ 778463 w 2988375"/>
              <a:gd name="connsiteY1" fmla="*/ 5021 h 1503621"/>
              <a:gd name="connsiteX2" fmla="*/ 1857963 w 2988375"/>
              <a:gd name="connsiteY2" fmla="*/ 652721 h 1503621"/>
              <a:gd name="connsiteX3" fmla="*/ 2873963 w 2988375"/>
              <a:gd name="connsiteY3" fmla="*/ 335221 h 1503621"/>
              <a:gd name="connsiteX4" fmla="*/ 2924763 w 2988375"/>
              <a:gd name="connsiteY4" fmla="*/ 1503621 h 1503621"/>
              <a:gd name="connsiteX5" fmla="*/ 3763 w 2988375"/>
              <a:gd name="connsiteY5" fmla="*/ 1440121 h 1503621"/>
              <a:gd name="connsiteX6" fmla="*/ 3763 w 2988375"/>
              <a:gd name="connsiteY6" fmla="*/ 411421 h 1503621"/>
              <a:gd name="connsiteX0" fmla="*/ 12700 w 2984612"/>
              <a:gd name="connsiteY0" fmla="*/ 414422 h 1503447"/>
              <a:gd name="connsiteX1" fmla="*/ 774700 w 2984612"/>
              <a:gd name="connsiteY1" fmla="*/ 4847 h 1503447"/>
              <a:gd name="connsiteX2" fmla="*/ 1854200 w 2984612"/>
              <a:gd name="connsiteY2" fmla="*/ 652547 h 1503447"/>
              <a:gd name="connsiteX3" fmla="*/ 2870200 w 2984612"/>
              <a:gd name="connsiteY3" fmla="*/ 335047 h 1503447"/>
              <a:gd name="connsiteX4" fmla="*/ 2921000 w 2984612"/>
              <a:gd name="connsiteY4" fmla="*/ 1503447 h 1503447"/>
              <a:gd name="connsiteX5" fmla="*/ 0 w 2984612"/>
              <a:gd name="connsiteY5" fmla="*/ 1439947 h 1503447"/>
              <a:gd name="connsiteX6" fmla="*/ 12700 w 2984612"/>
              <a:gd name="connsiteY6" fmla="*/ 414422 h 1503447"/>
              <a:gd name="connsiteX0" fmla="*/ 3085 w 2990872"/>
              <a:gd name="connsiteY0" fmla="*/ 408423 h 1503798"/>
              <a:gd name="connsiteX1" fmla="*/ 780960 w 2990872"/>
              <a:gd name="connsiteY1" fmla="*/ 5198 h 1503798"/>
              <a:gd name="connsiteX2" fmla="*/ 1860460 w 2990872"/>
              <a:gd name="connsiteY2" fmla="*/ 652898 h 1503798"/>
              <a:gd name="connsiteX3" fmla="*/ 2876460 w 2990872"/>
              <a:gd name="connsiteY3" fmla="*/ 335398 h 1503798"/>
              <a:gd name="connsiteX4" fmla="*/ 2927260 w 2990872"/>
              <a:gd name="connsiteY4" fmla="*/ 1503798 h 1503798"/>
              <a:gd name="connsiteX5" fmla="*/ 6260 w 2990872"/>
              <a:gd name="connsiteY5" fmla="*/ 1440298 h 1503798"/>
              <a:gd name="connsiteX6" fmla="*/ 3085 w 2990872"/>
              <a:gd name="connsiteY6" fmla="*/ 408423 h 1503798"/>
              <a:gd name="connsiteX0" fmla="*/ 8649 w 2996436"/>
              <a:gd name="connsiteY0" fmla="*/ 408423 h 1503798"/>
              <a:gd name="connsiteX1" fmla="*/ 786524 w 2996436"/>
              <a:gd name="connsiteY1" fmla="*/ 5198 h 1503798"/>
              <a:gd name="connsiteX2" fmla="*/ 1866024 w 2996436"/>
              <a:gd name="connsiteY2" fmla="*/ 652898 h 1503798"/>
              <a:gd name="connsiteX3" fmla="*/ 2882024 w 2996436"/>
              <a:gd name="connsiteY3" fmla="*/ 335398 h 1503798"/>
              <a:gd name="connsiteX4" fmla="*/ 2932824 w 2996436"/>
              <a:gd name="connsiteY4" fmla="*/ 1503798 h 1503798"/>
              <a:gd name="connsiteX5" fmla="*/ 11824 w 2996436"/>
              <a:gd name="connsiteY5" fmla="*/ 1440298 h 1503798"/>
              <a:gd name="connsiteX6" fmla="*/ 8649 w 2996436"/>
              <a:gd name="connsiteY6" fmla="*/ 408423 h 1503798"/>
              <a:gd name="connsiteX0" fmla="*/ 0 w 2987787"/>
              <a:gd name="connsiteY0" fmla="*/ 408423 h 1503798"/>
              <a:gd name="connsiteX1" fmla="*/ 777875 w 2987787"/>
              <a:gd name="connsiteY1" fmla="*/ 5198 h 1503798"/>
              <a:gd name="connsiteX2" fmla="*/ 1857375 w 2987787"/>
              <a:gd name="connsiteY2" fmla="*/ 652898 h 1503798"/>
              <a:gd name="connsiteX3" fmla="*/ 2873375 w 2987787"/>
              <a:gd name="connsiteY3" fmla="*/ 335398 h 1503798"/>
              <a:gd name="connsiteX4" fmla="*/ 2924175 w 2987787"/>
              <a:gd name="connsiteY4" fmla="*/ 1503798 h 1503798"/>
              <a:gd name="connsiteX5" fmla="*/ 3175 w 2987787"/>
              <a:gd name="connsiteY5" fmla="*/ 1440298 h 1503798"/>
              <a:gd name="connsiteX6" fmla="*/ 0 w 2987787"/>
              <a:gd name="connsiteY6" fmla="*/ 408423 h 1503798"/>
              <a:gd name="connsiteX0" fmla="*/ 0 w 2970694"/>
              <a:gd name="connsiteY0" fmla="*/ 408423 h 1503798"/>
              <a:gd name="connsiteX1" fmla="*/ 777875 w 2970694"/>
              <a:gd name="connsiteY1" fmla="*/ 5198 h 1503798"/>
              <a:gd name="connsiteX2" fmla="*/ 1857375 w 2970694"/>
              <a:gd name="connsiteY2" fmla="*/ 652898 h 1503798"/>
              <a:gd name="connsiteX3" fmla="*/ 2873375 w 2970694"/>
              <a:gd name="connsiteY3" fmla="*/ 335398 h 1503798"/>
              <a:gd name="connsiteX4" fmla="*/ 2924175 w 2970694"/>
              <a:gd name="connsiteY4" fmla="*/ 1503798 h 1503798"/>
              <a:gd name="connsiteX5" fmla="*/ 3175 w 2970694"/>
              <a:gd name="connsiteY5" fmla="*/ 1440298 h 1503798"/>
              <a:gd name="connsiteX6" fmla="*/ 0 w 2970694"/>
              <a:gd name="connsiteY6" fmla="*/ 408423 h 1503798"/>
              <a:gd name="connsiteX0" fmla="*/ 0 w 3024175"/>
              <a:gd name="connsiteY0" fmla="*/ 408423 h 1503798"/>
              <a:gd name="connsiteX1" fmla="*/ 777875 w 3024175"/>
              <a:gd name="connsiteY1" fmla="*/ 5198 h 1503798"/>
              <a:gd name="connsiteX2" fmla="*/ 1857375 w 3024175"/>
              <a:gd name="connsiteY2" fmla="*/ 652898 h 1503798"/>
              <a:gd name="connsiteX3" fmla="*/ 2949575 w 3024175"/>
              <a:gd name="connsiteY3" fmla="*/ 363973 h 1503798"/>
              <a:gd name="connsiteX4" fmla="*/ 2924175 w 3024175"/>
              <a:gd name="connsiteY4" fmla="*/ 1503798 h 1503798"/>
              <a:gd name="connsiteX5" fmla="*/ 3175 w 3024175"/>
              <a:gd name="connsiteY5" fmla="*/ 1440298 h 1503798"/>
              <a:gd name="connsiteX6" fmla="*/ 0 w 3024175"/>
              <a:gd name="connsiteY6" fmla="*/ 408423 h 1503798"/>
              <a:gd name="connsiteX0" fmla="*/ 0 w 2950731"/>
              <a:gd name="connsiteY0" fmla="*/ 509510 h 1604885"/>
              <a:gd name="connsiteX1" fmla="*/ 777875 w 2950731"/>
              <a:gd name="connsiteY1" fmla="*/ 106285 h 1604885"/>
              <a:gd name="connsiteX2" fmla="*/ 1857375 w 2950731"/>
              <a:gd name="connsiteY2" fmla="*/ 753985 h 1604885"/>
              <a:gd name="connsiteX3" fmla="*/ 2949575 w 2950731"/>
              <a:gd name="connsiteY3" fmla="*/ 465060 h 1604885"/>
              <a:gd name="connsiteX4" fmla="*/ 2924175 w 2950731"/>
              <a:gd name="connsiteY4" fmla="*/ 1604885 h 1604885"/>
              <a:gd name="connsiteX5" fmla="*/ 3175 w 2950731"/>
              <a:gd name="connsiteY5" fmla="*/ 1541385 h 1604885"/>
              <a:gd name="connsiteX6" fmla="*/ 0 w 2950731"/>
              <a:gd name="connsiteY6" fmla="*/ 509510 h 1604885"/>
              <a:gd name="connsiteX0" fmla="*/ 0 w 2950199"/>
              <a:gd name="connsiteY0" fmla="*/ 466667 h 1562042"/>
              <a:gd name="connsiteX1" fmla="*/ 777875 w 2950199"/>
              <a:gd name="connsiteY1" fmla="*/ 63442 h 1562042"/>
              <a:gd name="connsiteX2" fmla="*/ 1857375 w 2950199"/>
              <a:gd name="connsiteY2" fmla="*/ 711142 h 1562042"/>
              <a:gd name="connsiteX3" fmla="*/ 2949575 w 2950199"/>
              <a:gd name="connsiteY3" fmla="*/ 422217 h 1562042"/>
              <a:gd name="connsiteX4" fmla="*/ 2924175 w 2950199"/>
              <a:gd name="connsiteY4" fmla="*/ 1562042 h 1562042"/>
              <a:gd name="connsiteX5" fmla="*/ 3175 w 2950199"/>
              <a:gd name="connsiteY5" fmla="*/ 1498542 h 1562042"/>
              <a:gd name="connsiteX6" fmla="*/ 0 w 2950199"/>
              <a:gd name="connsiteY6" fmla="*/ 466667 h 1562042"/>
              <a:gd name="connsiteX0" fmla="*/ 0 w 2950199"/>
              <a:gd name="connsiteY0" fmla="*/ 466667 h 1562042"/>
              <a:gd name="connsiteX1" fmla="*/ 777875 w 2950199"/>
              <a:gd name="connsiteY1" fmla="*/ 63442 h 1562042"/>
              <a:gd name="connsiteX2" fmla="*/ 1857375 w 2950199"/>
              <a:gd name="connsiteY2" fmla="*/ 711142 h 1562042"/>
              <a:gd name="connsiteX3" fmla="*/ 2949575 w 2950199"/>
              <a:gd name="connsiteY3" fmla="*/ 422217 h 1562042"/>
              <a:gd name="connsiteX4" fmla="*/ 2924175 w 2950199"/>
              <a:gd name="connsiteY4" fmla="*/ 1562042 h 1562042"/>
              <a:gd name="connsiteX5" fmla="*/ 3175 w 2950199"/>
              <a:gd name="connsiteY5" fmla="*/ 1498542 h 1562042"/>
              <a:gd name="connsiteX6" fmla="*/ 0 w 2950199"/>
              <a:gd name="connsiteY6" fmla="*/ 466667 h 1562042"/>
              <a:gd name="connsiteX0" fmla="*/ 0 w 2950199"/>
              <a:gd name="connsiteY0" fmla="*/ 466667 h 1562042"/>
              <a:gd name="connsiteX1" fmla="*/ 777875 w 2950199"/>
              <a:gd name="connsiteY1" fmla="*/ 63442 h 1562042"/>
              <a:gd name="connsiteX2" fmla="*/ 1857375 w 2950199"/>
              <a:gd name="connsiteY2" fmla="*/ 711142 h 1562042"/>
              <a:gd name="connsiteX3" fmla="*/ 2949575 w 2950199"/>
              <a:gd name="connsiteY3" fmla="*/ 422217 h 1562042"/>
              <a:gd name="connsiteX4" fmla="*/ 2924175 w 2950199"/>
              <a:gd name="connsiteY4" fmla="*/ 1562042 h 1562042"/>
              <a:gd name="connsiteX5" fmla="*/ 3175 w 2950199"/>
              <a:gd name="connsiteY5" fmla="*/ 1498542 h 1562042"/>
              <a:gd name="connsiteX6" fmla="*/ 0 w 2950199"/>
              <a:gd name="connsiteY6" fmla="*/ 466667 h 1562042"/>
              <a:gd name="connsiteX0" fmla="*/ 0 w 2949575"/>
              <a:gd name="connsiteY0" fmla="*/ 408424 h 1503799"/>
              <a:gd name="connsiteX1" fmla="*/ 777875 w 2949575"/>
              <a:gd name="connsiteY1" fmla="*/ 5199 h 1503799"/>
              <a:gd name="connsiteX2" fmla="*/ 1857375 w 2949575"/>
              <a:gd name="connsiteY2" fmla="*/ 652899 h 1503799"/>
              <a:gd name="connsiteX3" fmla="*/ 2949575 w 2949575"/>
              <a:gd name="connsiteY3" fmla="*/ 363974 h 1503799"/>
              <a:gd name="connsiteX4" fmla="*/ 2924175 w 2949575"/>
              <a:gd name="connsiteY4" fmla="*/ 1503799 h 1503799"/>
              <a:gd name="connsiteX5" fmla="*/ 3175 w 2949575"/>
              <a:gd name="connsiteY5" fmla="*/ 1440299 h 1503799"/>
              <a:gd name="connsiteX6" fmla="*/ 0 w 2949575"/>
              <a:gd name="connsiteY6" fmla="*/ 408424 h 1503799"/>
              <a:gd name="connsiteX0" fmla="*/ 0 w 2927350"/>
              <a:gd name="connsiteY0" fmla="*/ 408424 h 1503799"/>
              <a:gd name="connsiteX1" fmla="*/ 777875 w 2927350"/>
              <a:gd name="connsiteY1" fmla="*/ 5199 h 1503799"/>
              <a:gd name="connsiteX2" fmla="*/ 1857375 w 2927350"/>
              <a:gd name="connsiteY2" fmla="*/ 652899 h 1503799"/>
              <a:gd name="connsiteX3" fmla="*/ 2927350 w 2927350"/>
              <a:gd name="connsiteY3" fmla="*/ 351274 h 1503799"/>
              <a:gd name="connsiteX4" fmla="*/ 2924175 w 2927350"/>
              <a:gd name="connsiteY4" fmla="*/ 1503799 h 1503799"/>
              <a:gd name="connsiteX5" fmla="*/ 3175 w 2927350"/>
              <a:gd name="connsiteY5" fmla="*/ 1440299 h 1503799"/>
              <a:gd name="connsiteX6" fmla="*/ 0 w 2927350"/>
              <a:gd name="connsiteY6" fmla="*/ 408424 h 1503799"/>
              <a:gd name="connsiteX0" fmla="*/ 0 w 2928068"/>
              <a:gd name="connsiteY0" fmla="*/ 408424 h 1503799"/>
              <a:gd name="connsiteX1" fmla="*/ 777875 w 2928068"/>
              <a:gd name="connsiteY1" fmla="*/ 5199 h 1503799"/>
              <a:gd name="connsiteX2" fmla="*/ 1857375 w 2928068"/>
              <a:gd name="connsiteY2" fmla="*/ 652899 h 1503799"/>
              <a:gd name="connsiteX3" fmla="*/ 2927350 w 2928068"/>
              <a:gd name="connsiteY3" fmla="*/ 351274 h 1503799"/>
              <a:gd name="connsiteX4" fmla="*/ 2924175 w 2928068"/>
              <a:gd name="connsiteY4" fmla="*/ 1503799 h 1503799"/>
              <a:gd name="connsiteX5" fmla="*/ 3175 w 2928068"/>
              <a:gd name="connsiteY5" fmla="*/ 1440299 h 1503799"/>
              <a:gd name="connsiteX6" fmla="*/ 0 w 2928068"/>
              <a:gd name="connsiteY6" fmla="*/ 408424 h 1503799"/>
              <a:gd name="connsiteX0" fmla="*/ 0 w 2928068"/>
              <a:gd name="connsiteY0" fmla="*/ 404083 h 1499458"/>
              <a:gd name="connsiteX1" fmla="*/ 777875 w 2928068"/>
              <a:gd name="connsiteY1" fmla="*/ 858 h 1499458"/>
              <a:gd name="connsiteX2" fmla="*/ 1695450 w 2928068"/>
              <a:gd name="connsiteY2" fmla="*/ 492983 h 1499458"/>
              <a:gd name="connsiteX3" fmla="*/ 2927350 w 2928068"/>
              <a:gd name="connsiteY3" fmla="*/ 346933 h 1499458"/>
              <a:gd name="connsiteX4" fmla="*/ 2924175 w 2928068"/>
              <a:gd name="connsiteY4" fmla="*/ 1499458 h 1499458"/>
              <a:gd name="connsiteX5" fmla="*/ 3175 w 2928068"/>
              <a:gd name="connsiteY5" fmla="*/ 1435958 h 1499458"/>
              <a:gd name="connsiteX6" fmla="*/ 0 w 2928068"/>
              <a:gd name="connsiteY6" fmla="*/ 404083 h 1499458"/>
              <a:gd name="connsiteX0" fmla="*/ 0 w 2927350"/>
              <a:gd name="connsiteY0" fmla="*/ 404083 h 1435958"/>
              <a:gd name="connsiteX1" fmla="*/ 777875 w 2927350"/>
              <a:gd name="connsiteY1" fmla="*/ 858 h 1435958"/>
              <a:gd name="connsiteX2" fmla="*/ 1695450 w 2927350"/>
              <a:gd name="connsiteY2" fmla="*/ 492983 h 1435958"/>
              <a:gd name="connsiteX3" fmla="*/ 2927350 w 2927350"/>
              <a:gd name="connsiteY3" fmla="*/ 346933 h 1435958"/>
              <a:gd name="connsiteX4" fmla="*/ 2921000 w 2927350"/>
              <a:gd name="connsiteY4" fmla="*/ 1305783 h 1435958"/>
              <a:gd name="connsiteX5" fmla="*/ 3175 w 2927350"/>
              <a:gd name="connsiteY5" fmla="*/ 1435958 h 1435958"/>
              <a:gd name="connsiteX6" fmla="*/ 0 w 2927350"/>
              <a:gd name="connsiteY6" fmla="*/ 404083 h 1435958"/>
              <a:gd name="connsiteX0" fmla="*/ 0 w 2930499"/>
              <a:gd name="connsiteY0" fmla="*/ 404083 h 1435958"/>
              <a:gd name="connsiteX1" fmla="*/ 777875 w 2930499"/>
              <a:gd name="connsiteY1" fmla="*/ 858 h 1435958"/>
              <a:gd name="connsiteX2" fmla="*/ 1695450 w 2930499"/>
              <a:gd name="connsiteY2" fmla="*/ 492983 h 1435958"/>
              <a:gd name="connsiteX3" fmla="*/ 2927350 w 2930499"/>
              <a:gd name="connsiteY3" fmla="*/ 346933 h 1435958"/>
              <a:gd name="connsiteX4" fmla="*/ 2927350 w 2930499"/>
              <a:gd name="connsiteY4" fmla="*/ 1067658 h 1435958"/>
              <a:gd name="connsiteX5" fmla="*/ 3175 w 2930499"/>
              <a:gd name="connsiteY5" fmla="*/ 1435958 h 1435958"/>
              <a:gd name="connsiteX6" fmla="*/ 0 w 2930499"/>
              <a:gd name="connsiteY6" fmla="*/ 404083 h 1435958"/>
              <a:gd name="connsiteX0" fmla="*/ 3175 w 2933674"/>
              <a:gd name="connsiteY0" fmla="*/ 404083 h 1067658"/>
              <a:gd name="connsiteX1" fmla="*/ 781050 w 2933674"/>
              <a:gd name="connsiteY1" fmla="*/ 858 h 1067658"/>
              <a:gd name="connsiteX2" fmla="*/ 1698625 w 2933674"/>
              <a:gd name="connsiteY2" fmla="*/ 492983 h 1067658"/>
              <a:gd name="connsiteX3" fmla="*/ 2930525 w 2933674"/>
              <a:gd name="connsiteY3" fmla="*/ 346933 h 1067658"/>
              <a:gd name="connsiteX4" fmla="*/ 2930525 w 2933674"/>
              <a:gd name="connsiteY4" fmla="*/ 1067658 h 1067658"/>
              <a:gd name="connsiteX5" fmla="*/ 0 w 2933674"/>
              <a:gd name="connsiteY5" fmla="*/ 1039083 h 1067658"/>
              <a:gd name="connsiteX6" fmla="*/ 3175 w 2933674"/>
              <a:gd name="connsiteY6" fmla="*/ 404083 h 1067658"/>
              <a:gd name="connsiteX0" fmla="*/ 0 w 2930499"/>
              <a:gd name="connsiteY0" fmla="*/ 404083 h 1067658"/>
              <a:gd name="connsiteX1" fmla="*/ 777875 w 2930499"/>
              <a:gd name="connsiteY1" fmla="*/ 858 h 1067658"/>
              <a:gd name="connsiteX2" fmla="*/ 1695450 w 2930499"/>
              <a:gd name="connsiteY2" fmla="*/ 492983 h 1067658"/>
              <a:gd name="connsiteX3" fmla="*/ 2927350 w 2930499"/>
              <a:gd name="connsiteY3" fmla="*/ 346933 h 1067658"/>
              <a:gd name="connsiteX4" fmla="*/ 2927350 w 2930499"/>
              <a:gd name="connsiteY4" fmla="*/ 1067658 h 1067658"/>
              <a:gd name="connsiteX5" fmla="*/ 0 w 2930499"/>
              <a:gd name="connsiteY5" fmla="*/ 1067658 h 1067658"/>
              <a:gd name="connsiteX6" fmla="*/ 0 w 2930499"/>
              <a:gd name="connsiteY6" fmla="*/ 404083 h 1067658"/>
              <a:gd name="connsiteX0" fmla="*/ 0 w 2930499"/>
              <a:gd name="connsiteY0" fmla="*/ 404949 h 1068524"/>
              <a:gd name="connsiteX1" fmla="*/ 777875 w 2930499"/>
              <a:gd name="connsiteY1" fmla="*/ 1724 h 1068524"/>
              <a:gd name="connsiteX2" fmla="*/ 1709737 w 2930499"/>
              <a:gd name="connsiteY2" fmla="*/ 535124 h 1068524"/>
              <a:gd name="connsiteX3" fmla="*/ 2927350 w 2930499"/>
              <a:gd name="connsiteY3" fmla="*/ 347799 h 1068524"/>
              <a:gd name="connsiteX4" fmla="*/ 2927350 w 2930499"/>
              <a:gd name="connsiteY4" fmla="*/ 1068524 h 1068524"/>
              <a:gd name="connsiteX5" fmla="*/ 0 w 2930499"/>
              <a:gd name="connsiteY5" fmla="*/ 1068524 h 1068524"/>
              <a:gd name="connsiteX6" fmla="*/ 0 w 2930499"/>
              <a:gd name="connsiteY6" fmla="*/ 404949 h 106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499" h="1068524">
                <a:moveTo>
                  <a:pt x="0" y="404949"/>
                </a:moveTo>
                <a:cubicBezTo>
                  <a:pt x="129117" y="165766"/>
                  <a:pt x="492919" y="-19972"/>
                  <a:pt x="777875" y="1724"/>
                </a:cubicBezTo>
                <a:cubicBezTo>
                  <a:pt x="1062831" y="23420"/>
                  <a:pt x="1351491" y="477445"/>
                  <a:pt x="1709737" y="535124"/>
                </a:cubicBezTo>
                <a:cubicBezTo>
                  <a:pt x="2067983" y="592803"/>
                  <a:pt x="2428875" y="142482"/>
                  <a:pt x="2927350" y="347799"/>
                </a:cubicBezTo>
                <a:cubicBezTo>
                  <a:pt x="2924175" y="1477041"/>
                  <a:pt x="2935817" y="-547551"/>
                  <a:pt x="2927350" y="1068524"/>
                </a:cubicBezTo>
                <a:lnTo>
                  <a:pt x="0" y="1068524"/>
                </a:lnTo>
                <a:cubicBezTo>
                  <a:pt x="0" y="80041"/>
                  <a:pt x="4233" y="1491857"/>
                  <a:pt x="0" y="40494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348413">
            <a:off x="3248359" y="2100488"/>
            <a:ext cx="748103" cy="146607"/>
          </a:xfrm>
          <a:prstGeom prst="rect">
            <a:avLst/>
          </a:prstGeom>
          <a:noFill/>
          <a:ln w="63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1219200"/>
            <a:ext cx="2928068" cy="1562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60726" y="2079626"/>
            <a:ext cx="733425" cy="187324"/>
          </a:xfrm>
          <a:custGeom>
            <a:avLst/>
            <a:gdLst>
              <a:gd name="connsiteX0" fmla="*/ 0 w 758825"/>
              <a:gd name="connsiteY0" fmla="*/ 142875 h 142875"/>
              <a:gd name="connsiteX1" fmla="*/ 758825 w 758825"/>
              <a:gd name="connsiteY1" fmla="*/ 0 h 142875"/>
              <a:gd name="connsiteX0" fmla="*/ 0 w 736600"/>
              <a:gd name="connsiteY0" fmla="*/ 176212 h 176212"/>
              <a:gd name="connsiteX1" fmla="*/ 736600 w 736600"/>
              <a:gd name="connsiteY1" fmla="*/ 0 h 176212"/>
              <a:gd name="connsiteX0" fmla="*/ 0 w 733425"/>
              <a:gd name="connsiteY0" fmla="*/ 187324 h 187324"/>
              <a:gd name="connsiteX1" fmla="*/ 733425 w 733425"/>
              <a:gd name="connsiteY1" fmla="*/ 0 h 187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3425" h="187324">
                <a:moveTo>
                  <a:pt x="0" y="187324"/>
                </a:moveTo>
                <a:lnTo>
                  <a:pt x="733425" y="0"/>
                </a:ln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11980418">
            <a:off x="2471334" y="2126281"/>
            <a:ext cx="789164" cy="109888"/>
          </a:xfrm>
          <a:custGeom>
            <a:avLst/>
            <a:gdLst>
              <a:gd name="connsiteX0" fmla="*/ 0 w 758825"/>
              <a:gd name="connsiteY0" fmla="*/ 142875 h 142875"/>
              <a:gd name="connsiteX1" fmla="*/ 758825 w 758825"/>
              <a:gd name="connsiteY1" fmla="*/ 0 h 142875"/>
              <a:gd name="connsiteX0" fmla="*/ 0 w 789164"/>
              <a:gd name="connsiteY0" fmla="*/ 109888 h 109888"/>
              <a:gd name="connsiteX1" fmla="*/ 789164 w 789164"/>
              <a:gd name="connsiteY1" fmla="*/ 0 h 10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9164" h="109888">
                <a:moveTo>
                  <a:pt x="0" y="109888"/>
                </a:moveTo>
                <a:lnTo>
                  <a:pt x="789164" y="0"/>
                </a:lnTo>
              </a:path>
            </a:pathLst>
          </a:custGeom>
          <a:noFill/>
          <a:ln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58950" y="1362075"/>
            <a:ext cx="58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40175" y="1889452"/>
            <a:ext cx="55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endParaRPr lang="en-US" sz="28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248025" y="2125659"/>
            <a:ext cx="7937" cy="147641"/>
          </a:xfrm>
          <a:custGeom>
            <a:avLst/>
            <a:gdLst>
              <a:gd name="connsiteX0" fmla="*/ 6350 w 6350"/>
              <a:gd name="connsiteY0" fmla="*/ 114300 h 114300"/>
              <a:gd name="connsiteX1" fmla="*/ 0 w 6350"/>
              <a:gd name="connsiteY1" fmla="*/ 0 h 114300"/>
              <a:gd name="connsiteX0" fmla="*/ 22499 w 22499"/>
              <a:gd name="connsiteY0" fmla="*/ 15000 h 15000"/>
              <a:gd name="connsiteX1" fmla="*/ 0 w 22499"/>
              <a:gd name="connsiteY1" fmla="*/ 0 h 15000"/>
              <a:gd name="connsiteX0" fmla="*/ 12499 w 12499"/>
              <a:gd name="connsiteY0" fmla="*/ 12917 h 12917"/>
              <a:gd name="connsiteX1" fmla="*/ 0 w 12499"/>
              <a:gd name="connsiteY1" fmla="*/ 0 h 1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99" h="12917">
                <a:moveTo>
                  <a:pt x="12499" y="12917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2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408718"/>
            <a:ext cx="4495800" cy="256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600" y="560084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http://www.eoearth.org/article/Deepwater_Horizon_oil_spill?topic=50364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295400"/>
            <a:ext cx="3390900" cy="222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0282" y="3300996"/>
            <a:ext cx="187423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http://corollaries.unc.edu/tag/camassa/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3886200"/>
            <a:ext cx="2973387" cy="193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986136"/>
            <a:ext cx="2743200" cy="181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29300" y="3083783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http://www.backyardxscapes.com/blog/gulf-of-mexico-affecting-indigenous-wildlife-and-perhaps-much-more/</a:t>
            </a: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5524500" y="2809057"/>
            <a:ext cx="33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Bands of oil floating in the ocean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343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Oil in water</a:t>
            </a:r>
            <a:br>
              <a:rPr lang="en-US" dirty="0" smtClean="0"/>
            </a:br>
            <a:r>
              <a:rPr lang="en-US" sz="2800" dirty="0" smtClean="0"/>
              <a:t>Macro-mega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31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29200" cy="1143000"/>
          </a:xfrm>
        </p:spPr>
        <p:txBody>
          <a:bodyPr/>
          <a:lstStyle/>
          <a:p>
            <a:r>
              <a:rPr lang="en-US" dirty="0" smtClean="0"/>
              <a:t>Algae</a:t>
            </a:r>
            <a:endParaRPr lang="en-US" dirty="0"/>
          </a:p>
        </p:txBody>
      </p:sp>
      <p:pic>
        <p:nvPicPr>
          <p:cNvPr id="23554" name="Picture 2" descr="Filamentous Algae - Floating Alg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4" y="1402557"/>
            <a:ext cx="2408236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9582"/>
            <a:ext cx="2904108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58" y="3579813"/>
            <a:ext cx="4381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41763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386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35" y="1484235"/>
            <a:ext cx="6579329" cy="46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2400" y="66761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Two Fluids with Contrasting Density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521045" y="6324600"/>
            <a:ext cx="19784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http://pof.aip.org/gallery_of_fluid_motion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61000" y="6114534"/>
            <a:ext cx="330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Sayag</a:t>
            </a:r>
            <a:r>
              <a:rPr lang="en-US" dirty="0" smtClean="0"/>
              <a:t> eta l. 2012]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84575"/>
            <a:ext cx="6565900" cy="1143000"/>
          </a:xfrm>
        </p:spPr>
        <p:txBody>
          <a:bodyPr/>
          <a:lstStyle/>
          <a:p>
            <a:r>
              <a:rPr lang="en-US" dirty="0" smtClean="0"/>
              <a:t>Instability with two fluids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6296" y="1143000"/>
            <a:ext cx="5016500" cy="2476501"/>
            <a:chOff x="762000" y="1816100"/>
            <a:chExt cx="6705600" cy="2946401"/>
          </a:xfrm>
        </p:grpSpPr>
        <p:pic>
          <p:nvPicPr>
            <p:cNvPr id="5122" name="Picture 2" descr="My Cup Runneth D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828800"/>
              <a:ext cx="2057400" cy="2933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28800"/>
              <a:ext cx="2057400" cy="293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816100"/>
              <a:ext cx="2057400" cy="293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40926" r="39896" b="27202"/>
          <a:stretch/>
        </p:blipFill>
        <p:spPr bwMode="auto">
          <a:xfrm>
            <a:off x="575576" y="3962401"/>
            <a:ext cx="2479746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5872" y="6547534"/>
            <a:ext cx="20361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http://fluidlab.arizona.edu/RT_Incomp.html</a:t>
            </a:r>
            <a:endParaRPr lang="en-US" sz="80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8945"/>
            <a:ext cx="2133600" cy="532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38800" y="5626556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</a:t>
            </a:r>
            <a:r>
              <a:rPr lang="en-US" dirty="0" err="1" smtClean="0"/>
              <a:t>visc</a:t>
            </a:r>
            <a:r>
              <a:rPr lang="en-US" dirty="0" smtClean="0"/>
              <a:t> displaces high </a:t>
            </a:r>
            <a:r>
              <a:rPr lang="en-US" dirty="0" err="1" smtClean="0"/>
              <a:t>visc</a:t>
            </a:r>
            <a:r>
              <a:rPr lang="en-US" dirty="0" smtClean="0"/>
              <a:t> fluid in </a:t>
            </a:r>
            <a:r>
              <a:rPr lang="en-US" dirty="0" err="1" smtClean="0"/>
              <a:t>Hele</a:t>
            </a:r>
            <a:r>
              <a:rPr lang="en-US" dirty="0" smtClean="0"/>
              <a:t> Shaw cell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29300" y="6424424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http://www.sciencedirect.com/science/article/pii/S0894177709000144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293224" y="5793026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density over low density fluid</a:t>
            </a:r>
          </a:p>
          <a:p>
            <a:r>
              <a:rPr lang="en-US" dirty="0" smtClean="0"/>
              <a:t>High g experiment</a:t>
            </a:r>
            <a:endParaRPr lang="en-US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0" y="3608826"/>
            <a:ext cx="6145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4122977" y="3196313"/>
            <a:ext cx="3866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m</a:t>
            </a:r>
            <a:r>
              <a:rPr lang="en-US" baseline="-25000" dirty="0" smtClean="0"/>
              <a:t>in</a:t>
            </a:r>
            <a:r>
              <a:rPr lang="en-US" dirty="0" smtClean="0"/>
              <a:t>/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baseline="-25000" dirty="0" err="1" smtClean="0"/>
              <a:t>ambient</a:t>
            </a:r>
            <a:r>
              <a:rPr lang="en-US" dirty="0" smtClean="0"/>
              <a:t> decreases</a:t>
            </a:r>
            <a:r>
              <a:rPr lang="en-US" dirty="0" smtClean="0">
                <a:sym typeface="Wingdings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4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3642106"/>
            <a:ext cx="3200400" cy="23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9888" y="612752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http://wholefish.blogspot.com/2009/05/salt-rulescooking-and-fishing.html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06" y="322881"/>
            <a:ext cx="2305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9812" y="288805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http://www.gocad.org/w4/index.php/research/gallery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07306"/>
            <a:ext cx="3376612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888" y="32766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http://blogs.agu.org/georneys/files/2011/07/Brazil-Margin-Salt_edited.jpg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41446"/>
            <a:ext cx="4138612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95800" y="63429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http://homepage.ufp.pt/biblioteca/GlossarySaltTectonics/Pages/PageD.html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79306" cy="1143000"/>
          </a:xfrm>
        </p:spPr>
        <p:txBody>
          <a:bodyPr/>
          <a:lstStyle/>
          <a:p>
            <a:r>
              <a:rPr lang="en-US" dirty="0" smtClean="0"/>
              <a:t>Large-scale </a:t>
            </a:r>
            <a:r>
              <a:rPr lang="en-US" dirty="0" smtClean="0"/>
              <a:t>Instability</a:t>
            </a:r>
            <a:br>
              <a:rPr lang="en-US" dirty="0" smtClean="0"/>
            </a:br>
            <a:r>
              <a:rPr lang="en-US" sz="3200" dirty="0" smtClean="0"/>
              <a:t>Salt Dome in Sediments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01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Two separate 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295400"/>
            <a:ext cx="8229600" cy="4525963"/>
          </a:xfrm>
        </p:spPr>
        <p:txBody>
          <a:bodyPr/>
          <a:lstStyle/>
          <a:p>
            <a:r>
              <a:rPr lang="en-US" dirty="0" smtClean="0"/>
              <a:t>Mass and momentum for each phase</a:t>
            </a:r>
          </a:p>
          <a:p>
            <a:r>
              <a:rPr lang="en-US" dirty="0" smtClean="0"/>
              <a:t>Track the interface between phases</a:t>
            </a:r>
          </a:p>
          <a:p>
            <a:r>
              <a:rPr lang="en-US" dirty="0" smtClean="0"/>
              <a:t>Use continuous variable with rapidly changing </a:t>
            </a:r>
            <a:r>
              <a:rPr lang="en-US" dirty="0"/>
              <a:t>(but not sharp</a:t>
            </a:r>
            <a:r>
              <a:rPr lang="en-US" dirty="0" smtClean="0"/>
              <a:t>) transition.  </a:t>
            </a:r>
            <a:endParaRPr lang="en-US" dirty="0"/>
          </a:p>
          <a:p>
            <a:r>
              <a:rPr lang="en-US" dirty="0" smtClean="0"/>
              <a:t>Level set, Phase field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80360" y="6088692"/>
            <a:ext cx="609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Level Set Function defining phases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80" y="4181512"/>
            <a:ext cx="2564220" cy="19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978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Set Method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685770"/>
              </p:ext>
            </p:extLst>
          </p:nvPr>
        </p:nvGraphicFramePr>
        <p:xfrm>
          <a:off x="762000" y="1676400"/>
          <a:ext cx="19843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3" name="Equation" r:id="rId3" imgW="1041120" imgH="393480" progId="Equation.DSMT4">
                  <p:embed/>
                </p:oleObj>
              </mc:Choice>
              <mc:Fallback>
                <p:oleObj name="Equation" r:id="rId3" imgW="10411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76400"/>
                        <a:ext cx="19843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242797"/>
              </p:ext>
            </p:extLst>
          </p:nvPr>
        </p:nvGraphicFramePr>
        <p:xfrm>
          <a:off x="838200" y="2590800"/>
          <a:ext cx="5076825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4" name="Equation" r:id="rId5" imgW="3111480" imgH="431640" progId="Equation.DSMT4">
                  <p:embed/>
                </p:oleObj>
              </mc:Choice>
              <mc:Fallback>
                <p:oleObj name="Equation" r:id="rId5" imgW="3111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590800"/>
                        <a:ext cx="5076825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01700" y="1447800"/>
            <a:ext cx="8229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Mass Conservation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                                                                                                         Momentum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2400" dirty="0" smtClean="0"/>
          </a:p>
          <a:p>
            <a:r>
              <a:rPr lang="en-US" sz="2400" dirty="0" smtClean="0"/>
              <a:t>Level Set Parameter, </a:t>
            </a:r>
            <a:r>
              <a:rPr lang="en-US" sz="2400" i="1" dirty="0" smtClean="0">
                <a:latin typeface="Symbol" pitchFamily="18" charset="2"/>
              </a:rPr>
              <a:t>f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60697"/>
              </p:ext>
            </p:extLst>
          </p:nvPr>
        </p:nvGraphicFramePr>
        <p:xfrm>
          <a:off x="1143001" y="3917950"/>
          <a:ext cx="5029200" cy="2796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5" name="Equation" r:id="rId7" imgW="3746160" imgH="2082600" progId="Equation.DSMT4">
                  <p:embed/>
                </p:oleObj>
              </mc:Choice>
              <mc:Fallback>
                <p:oleObj name="Equation" r:id="rId7" imgW="3746160" imgH="20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3001" y="3917950"/>
                        <a:ext cx="5029200" cy="2796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97213493"/>
              </p:ext>
            </p:extLst>
          </p:nvPr>
        </p:nvGraphicFramePr>
        <p:xfrm>
          <a:off x="4343400" y="3422304"/>
          <a:ext cx="1600200" cy="1036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6" name="Equation" r:id="rId9" imgW="901440" imgH="583920" progId="Equation.DSMT4">
                  <p:embed/>
                </p:oleObj>
              </mc:Choice>
              <mc:Fallback>
                <p:oleObj name="Equation" r:id="rId9" imgW="901440" imgH="58392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422304"/>
                        <a:ext cx="1600200" cy="1036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435965"/>
            <a:ext cx="1752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00" y="47383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Unit vector normal to interface</a:t>
            </a:r>
            <a:endParaRPr lang="en-US" sz="1200" dirty="0"/>
          </a:p>
        </p:txBody>
      </p:sp>
      <p:sp>
        <p:nvSpPr>
          <p:cNvPr id="8" name="Right Arrow 7"/>
          <p:cNvSpPr/>
          <p:nvPr/>
        </p:nvSpPr>
        <p:spPr>
          <a:xfrm rot="6240534">
            <a:off x="4482979" y="4621423"/>
            <a:ext cx="374716" cy="148200"/>
          </a:xfrm>
          <a:prstGeom prst="rightArrow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1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dirty="0" smtClean="0"/>
              <a:t>Surface tension, </a:t>
            </a:r>
            <a:r>
              <a:rPr lang="en-US" dirty="0" smtClean="0">
                <a:latin typeface="Symbol" pitchFamily="18" charset="2"/>
              </a:rPr>
              <a:t>s</a:t>
            </a:r>
          </a:p>
          <a:p>
            <a:r>
              <a:rPr lang="en-US" dirty="0" smtClean="0"/>
              <a:t>Velocity, </a:t>
            </a:r>
            <a:r>
              <a:rPr lang="en-US" i="1" dirty="0" smtClean="0"/>
              <a:t>v</a:t>
            </a:r>
          </a:p>
          <a:p>
            <a:r>
              <a:rPr lang="en-US" dirty="0" smtClean="0"/>
              <a:t>Size, </a:t>
            </a:r>
            <a:r>
              <a:rPr lang="en-US" i="1" dirty="0" smtClean="0"/>
              <a:t>L</a:t>
            </a:r>
          </a:p>
          <a:p>
            <a:r>
              <a:rPr lang="en-US" dirty="0" smtClean="0"/>
              <a:t>Viscosity, </a:t>
            </a:r>
            <a:r>
              <a:rPr lang="en-US" dirty="0" smtClean="0">
                <a:latin typeface="Symbol" pitchFamily="18" charset="2"/>
              </a:rPr>
              <a:t>m</a:t>
            </a:r>
          </a:p>
          <a:p>
            <a:r>
              <a:rPr lang="en-US" dirty="0" smtClean="0"/>
              <a:t>Density, </a:t>
            </a:r>
            <a:r>
              <a:rPr lang="en-US" dirty="0" smtClean="0">
                <a:latin typeface="Symbol" pitchFamily="18" charset="2"/>
              </a:rPr>
              <a:t>r</a:t>
            </a:r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430126"/>
              </p:ext>
            </p:extLst>
          </p:nvPr>
        </p:nvGraphicFramePr>
        <p:xfrm>
          <a:off x="4876800" y="3048000"/>
          <a:ext cx="4005709" cy="2710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0" name="Equation" r:id="rId3" imgW="2514600" imgH="1701720" progId="Equation.DSMT4">
                  <p:embed/>
                </p:oleObj>
              </mc:Choice>
              <mc:Fallback>
                <p:oleObj name="Equation" r:id="rId3" imgW="2514600" imgH="1701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6800" y="3048000"/>
                        <a:ext cx="4005709" cy="2710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05400" y="222857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Dimensionless numbers balancing forces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53070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5105400" cy="1143000"/>
          </a:xfrm>
        </p:spPr>
        <p:txBody>
          <a:bodyPr/>
          <a:lstStyle/>
          <a:p>
            <a:r>
              <a:rPr lang="en-US" sz="2800" dirty="0" smtClean="0"/>
              <a:t>Applications of Level Set Method</a:t>
            </a:r>
            <a:endParaRPr lang="en-US" sz="2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5" t="7667" r="35875" b="14666"/>
          <a:stretch/>
        </p:blipFill>
        <p:spPr bwMode="auto">
          <a:xfrm>
            <a:off x="533400" y="1295400"/>
            <a:ext cx="2990850" cy="470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14800" y="1308100"/>
            <a:ext cx="4112688" cy="4979965"/>
            <a:chOff x="3524250" y="334984"/>
            <a:chExt cx="5238750" cy="7083381"/>
          </a:xfrm>
        </p:grpSpPr>
        <p:pic>
          <p:nvPicPr>
            <p:cNvPr id="317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5" r="24138"/>
            <a:stretch/>
          </p:blipFill>
          <p:spPr bwMode="auto">
            <a:xfrm>
              <a:off x="3524250" y="334984"/>
              <a:ext cx="2343150" cy="331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74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r="24219"/>
            <a:stretch/>
          </p:blipFill>
          <p:spPr bwMode="auto">
            <a:xfrm>
              <a:off x="6042890" y="334984"/>
              <a:ext cx="2294081" cy="3306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749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r="22344"/>
            <a:stretch/>
          </p:blipFill>
          <p:spPr bwMode="auto">
            <a:xfrm>
              <a:off x="3886200" y="4114800"/>
              <a:ext cx="2395084" cy="3303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750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r="25872"/>
            <a:stretch/>
          </p:blipFill>
          <p:spPr bwMode="auto">
            <a:xfrm>
              <a:off x="6553200" y="4076699"/>
              <a:ext cx="2209800" cy="3259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30200" y="6139934"/>
            <a:ext cx="409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Nozzle droplet, rising </a:t>
            </a:r>
            <a:r>
              <a:rPr lang="en-US" dirty="0" smtClean="0"/>
              <a:t>bubble </a:t>
            </a:r>
            <a:r>
              <a:rPr lang="en-US" dirty="0" smtClean="0"/>
              <a:t>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54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Mesh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27545" y="5886564"/>
            <a:ext cx="240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 action="ppaction://hlinkfile"/>
              </a:rPr>
              <a:t>Moving mesh vid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62" y="1934678"/>
            <a:ext cx="3923899" cy="294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90" y="1919036"/>
            <a:ext cx="3965609" cy="297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165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724" y="3048000"/>
            <a:ext cx="31482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Saltation of sand on a dune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Pyroclastic flow </a:t>
            </a:r>
          </a:p>
          <a:p>
            <a:r>
              <a:rPr lang="en-US" sz="1600" dirty="0" smtClean="0"/>
              <a:t>Mt. St Helens, 7 Aug. 1980 </a:t>
            </a:r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4" y="3575021"/>
            <a:ext cx="3131786" cy="209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24" y="10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Mixtures of fluids and particles</a:t>
            </a:r>
            <a:br>
              <a:rPr lang="en-US" sz="2800" dirty="0" smtClean="0"/>
            </a:br>
            <a:r>
              <a:rPr lang="en-US" sz="2000" dirty="0" err="1" smtClean="0"/>
              <a:t>Particles</a:t>
            </a:r>
            <a:r>
              <a:rPr lang="en-US" sz="2000" dirty="0" smtClean="0"/>
              <a:t> in gas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44500" y="647042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http://en.wikipedia.org/wiki/File:Pyroclastic_flows_at_Mayon_Volcano.jpg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64008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http://geology.com/volcanoes/volcanic-hazards/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26" y="1244600"/>
            <a:ext cx="271188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6" t="16667" r="40313" b="40370"/>
          <a:stretch/>
        </p:blipFill>
        <p:spPr bwMode="auto">
          <a:xfrm>
            <a:off x="6076626" y="3606524"/>
            <a:ext cx="2755056" cy="206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2354" y="5703040"/>
            <a:ext cx="3816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Smoke plume from fire at oil refinery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92354" y="3090557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Air emission from industry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355229" y="65851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http://www.sfexaminer.com/local/2012/08/fire-breaks-out-chevron-refinery-richmond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6" name="Picture 8" descr="http://upload.wikimedia.org/wikipedia/commons/thumb/9/91/Fluidized_Bed_Reactor_Graphic.svg/300px-Fluidized_Bed_Reactor_Graphic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60" y="1117324"/>
            <a:ext cx="2051538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4" t="22222" r="43750" b="41852"/>
          <a:stretch/>
        </p:blipFill>
        <p:spPr bwMode="auto">
          <a:xfrm>
            <a:off x="3985703" y="3788773"/>
            <a:ext cx="1311051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0" y="570304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Fluidized bed reactor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84" y="1004887"/>
            <a:ext cx="26939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4198" y="659175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http://www.flickr.com/photos/rossdu/1357737030</a:t>
            </a:r>
            <a:r>
              <a:rPr lang="en-US" sz="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8345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95382"/>
            <a:ext cx="8229600" cy="1143000"/>
          </a:xfrm>
        </p:spPr>
        <p:txBody>
          <a:bodyPr/>
          <a:lstStyle/>
          <a:p>
            <a:r>
              <a:rPr lang="en-US" dirty="0" smtClean="0"/>
              <a:t>Solid particles in fluid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86" y="3675742"/>
            <a:ext cx="2819522" cy="199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6" y="5670554"/>
            <a:ext cx="2747615" cy="5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658825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http://homepages.engineering.auckland.ac.nz/~hfri003/projects.htm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3850" y="672681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http://serc.carleton.edu/images/NAGTWorkshops/sedimentary/activities/flume4.jpg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36" y="1317057"/>
            <a:ext cx="2095367" cy="232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http://discoverytimes.blogspot.com/2008/11/black-smoker-discovered-along-with-500.html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661909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http://www.flickr.com/photos/rossdu/1357737030/lightbox/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2575"/>
            <a:ext cx="1747983" cy="26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41621" y="3657598"/>
            <a:ext cx="228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Hydrothermal vent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Sediment </a:t>
            </a:r>
            <a:r>
              <a:rPr lang="en-US" dirty="0"/>
              <a:t>plume from Moore Creek entering Dog </a:t>
            </a:r>
            <a:r>
              <a:rPr lang="en-US" dirty="0" smtClean="0"/>
              <a:t>River after heavy rain.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56014" y="66959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http://www.usouthal.edu/geography/fearn/480page/98Gerrit/SedPlume.html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3086" y="61722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Turbidity current in lab flume</a:t>
            </a:r>
            <a:endParaRPr lang="en-US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66" y="1338382"/>
            <a:ext cx="1326867" cy="176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19595" y="6488668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http://www.whoi.edu/redtide</a:t>
            </a:r>
            <a:r>
              <a:rPr lang="en-US" dirty="0"/>
              <a:t>/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36" y="665596"/>
            <a:ext cx="1722355" cy="229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08947" y="2991099"/>
            <a:ext cx="1564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/>
              <a:t>Noctiluca</a:t>
            </a:r>
            <a:r>
              <a:rPr lang="en-US" sz="1200" i="1" dirty="0"/>
              <a:t> </a:t>
            </a:r>
            <a:r>
              <a:rPr lang="en-US" sz="1200" i="1" dirty="0" err="1"/>
              <a:t>scintillans</a:t>
            </a:r>
            <a:r>
              <a:rPr lang="en-US" sz="1200" i="1" dirty="0"/>
              <a:t> </a:t>
            </a:r>
            <a:r>
              <a:rPr lang="en-US" sz="1200" dirty="0"/>
              <a:t>in New Zealand. (Photo by M. Godfrey)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2166" y="3098031"/>
            <a:ext cx="20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Phytoplankton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372"/>
            <a:ext cx="4724400" cy="1143000"/>
          </a:xfrm>
        </p:spPr>
        <p:txBody>
          <a:bodyPr/>
          <a:lstStyle/>
          <a:p>
            <a:r>
              <a:rPr lang="en-US" dirty="0" smtClean="0"/>
              <a:t>Gas-liquid mixtures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" y="1417268"/>
            <a:ext cx="296600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64770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http://biologyblockb.blogspot.com/2010/12/aerosol-spray-by-sammy-bozza.html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83" y="4038600"/>
            <a:ext cx="3471220" cy="214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9" y="3733800"/>
            <a:ext cx="3810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65348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http://footage.shutterstock.com/clip-826795-stock-footage-beer-bubbles-background.html</a:t>
            </a: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03" y="914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64770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http://my.opera.com/cofoppyplop/albums/showpic.dml?album=371184&amp;picture=5315272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3657600"/>
            <a:ext cx="30541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Fly Geyser, NV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Achoo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39978" y="3369439"/>
            <a:ext cx="228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Fluid droplets in gas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Gas bubbles in fluid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Particles in fluid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1828800"/>
            <a:ext cx="8153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Euler-Euler method and related</a:t>
            </a:r>
          </a:p>
          <a:p>
            <a:pPr lvl="1" indent="-457200">
              <a:buFont typeface="Arial" pitchFamily="34" charset="0"/>
              <a:buChar char="•"/>
            </a:pPr>
            <a:r>
              <a:rPr lang="en-US" sz="2800" dirty="0" smtClean="0"/>
              <a:t>	1 continuous fluid, </a:t>
            </a:r>
            <a:r>
              <a:rPr lang="en-US" sz="2800" dirty="0"/>
              <a:t>1 dispersed phase  </a:t>
            </a:r>
            <a:endParaRPr lang="en-US" sz="2800" dirty="0" smtClean="0"/>
          </a:p>
          <a:p>
            <a:pPr lvl="1" indent="-457200">
              <a:buFont typeface="Arial" pitchFamily="34" charset="0"/>
              <a:buChar char="•"/>
            </a:pPr>
            <a:r>
              <a:rPr lang="en-US" sz="2800" dirty="0" smtClean="0"/>
              <a:t>	</a:t>
            </a:r>
            <a:r>
              <a:rPr lang="en-US" sz="2800" dirty="0" err="1" smtClean="0"/>
              <a:t>Vol</a:t>
            </a:r>
            <a:r>
              <a:rPr lang="en-US" sz="2800" dirty="0" smtClean="0"/>
              <a:t> fraction, </a:t>
            </a:r>
            <a:r>
              <a:rPr lang="en-US" sz="2800" dirty="0" smtClean="0">
                <a:latin typeface="Symbol" pitchFamily="18" charset="2"/>
              </a:rPr>
              <a:t>f</a:t>
            </a:r>
            <a:r>
              <a:rPr lang="en-US" sz="2800" dirty="0" smtClean="0"/>
              <a:t>, </a:t>
            </a:r>
            <a:r>
              <a:rPr lang="en-US" sz="2800" dirty="0"/>
              <a:t>controls </a:t>
            </a:r>
            <a:r>
              <a:rPr lang="en-US" sz="2800" dirty="0" err="1" smtClean="0"/>
              <a:t>visc</a:t>
            </a:r>
            <a:r>
              <a:rPr lang="en-US" sz="2800" dirty="0" smtClean="0"/>
              <a:t>/density</a:t>
            </a:r>
          </a:p>
          <a:p>
            <a:pPr lvl="1" indent="-457200">
              <a:buFont typeface="Arial" pitchFamily="34" charset="0"/>
              <a:buChar char="•"/>
            </a:pPr>
            <a:r>
              <a:rPr lang="en-US" sz="2800" dirty="0" smtClean="0"/>
              <a:t>	Transfer </a:t>
            </a:r>
            <a:r>
              <a:rPr lang="en-US" sz="2800" dirty="0"/>
              <a:t>between </a:t>
            </a:r>
            <a:r>
              <a:rPr lang="en-US" sz="2800" dirty="0" smtClean="0"/>
              <a:t>particles </a:t>
            </a:r>
            <a:r>
              <a:rPr lang="en-US" sz="2800" dirty="0"/>
              <a:t>and </a:t>
            </a:r>
            <a:r>
              <a:rPr lang="en-US" sz="2800" dirty="0" smtClean="0"/>
              <a:t>fluid</a:t>
            </a:r>
          </a:p>
          <a:p>
            <a:pPr marL="0" lvl="1"/>
            <a:r>
              <a:rPr lang="en-US" sz="2800" dirty="0" smtClean="0"/>
              <a:t>		</a:t>
            </a:r>
            <a:r>
              <a:rPr lang="en-US" sz="2000" dirty="0" smtClean="0"/>
              <a:t>Momentum</a:t>
            </a:r>
          </a:p>
          <a:p>
            <a:pPr marL="0" lvl="1"/>
            <a:r>
              <a:rPr lang="en-US" sz="2000" dirty="0"/>
              <a:t>	</a:t>
            </a:r>
            <a:r>
              <a:rPr lang="en-US" sz="2000" dirty="0" smtClean="0"/>
              <a:t>	Mass</a:t>
            </a:r>
          </a:p>
          <a:p>
            <a:pPr marL="0" lvl="1"/>
            <a:r>
              <a:rPr lang="en-US" sz="2000" dirty="0"/>
              <a:t>	</a:t>
            </a:r>
            <a:r>
              <a:rPr lang="en-US" sz="2000" dirty="0" smtClean="0"/>
              <a:t>	Heat</a:t>
            </a:r>
          </a:p>
          <a:p>
            <a:pPr lvl="1" indent="-457200">
              <a:buFont typeface="Arial" pitchFamily="34" charset="0"/>
              <a:buChar char="•"/>
            </a:pPr>
            <a:r>
              <a:rPr lang="en-US" sz="2800" dirty="0"/>
              <a:t>	</a:t>
            </a:r>
            <a:r>
              <a:rPr lang="en-US" sz="2800" dirty="0" smtClean="0"/>
              <a:t>Particle hydrodynamics</a:t>
            </a:r>
          </a:p>
          <a:p>
            <a:pPr marL="0" lvl="1"/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000" dirty="0" smtClean="0"/>
              <a:t>Shape, size, coalescence, dispersion, breakup, collisions 		with wall/other particles….</a:t>
            </a:r>
            <a:endParaRPr lang="en-US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6033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226"/>
            <a:ext cx="1676400" cy="125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8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136907"/>
              </p:ext>
            </p:extLst>
          </p:nvPr>
        </p:nvGraphicFramePr>
        <p:xfrm>
          <a:off x="3195638" y="1381125"/>
          <a:ext cx="14478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9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8" y="1381125"/>
                        <a:ext cx="14478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44600" y="188802"/>
            <a:ext cx="47591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Conservation of Mass</a:t>
            </a:r>
          </a:p>
          <a:p>
            <a:pPr algn="ctr"/>
            <a:r>
              <a:rPr lang="en-US" dirty="0" smtClean="0"/>
              <a:t>Continuous phase, </a:t>
            </a:r>
            <a:r>
              <a:rPr lang="en-US" i="1" dirty="0" smtClean="0"/>
              <a:t>c</a:t>
            </a:r>
            <a:r>
              <a:rPr lang="en-US" dirty="0" smtClean="0"/>
              <a:t>, and dispersed phase, </a:t>
            </a:r>
            <a:r>
              <a:rPr lang="en-US" i="1" dirty="0" smtClean="0"/>
              <a:t>d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981200" y="2519033"/>
            <a:ext cx="11777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000" i="1" baseline="-25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lang="en-US" sz="2000" dirty="0" err="1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sz="2000" baseline="-25000" dirty="0" err="1" smtClean="0"/>
              <a:t>c</a:t>
            </a:r>
            <a:r>
              <a:rPr lang="en-US" sz="2000" dirty="0" err="1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f</a:t>
            </a:r>
            <a:r>
              <a:rPr lang="en-US" sz="2000" baseline="-25000" dirty="0" err="1" smtClean="0"/>
              <a:t>c</a:t>
            </a:r>
            <a:endParaRPr lang="en-US" sz="2000" baseline="-250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000" i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= </a:t>
            </a:r>
            <a:r>
              <a:rPr lang="en-US" sz="2000" dirty="0" err="1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sz="2000" baseline="-25000" dirty="0" err="1" smtClean="0"/>
              <a:t>d</a:t>
            </a:r>
            <a:r>
              <a:rPr lang="en-US" sz="2000" dirty="0" err="1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f</a:t>
            </a:r>
            <a:r>
              <a:rPr lang="en-US" sz="2000" baseline="-25000" dirty="0" err="1"/>
              <a:t>d</a:t>
            </a:r>
            <a:endParaRPr lang="en-US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379384"/>
              </p:ext>
            </p:extLst>
          </p:nvPr>
        </p:nvGraphicFramePr>
        <p:xfrm>
          <a:off x="5181600" y="2099869"/>
          <a:ext cx="1366838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0" name="Equation" r:id="rId5" imgW="812520" imgH="812520" progId="Equation.DSMT4">
                  <p:embed/>
                </p:oleObj>
              </mc:Choice>
              <mc:Fallback>
                <p:oleObj name="Equation" r:id="rId5" imgW="81252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81600" y="2099869"/>
                        <a:ext cx="1366838" cy="1366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943" y="2519033"/>
            <a:ext cx="19122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</a:p>
          <a:p>
            <a:endParaRPr lang="en-US" dirty="0"/>
          </a:p>
          <a:p>
            <a:r>
              <a:rPr lang="en-US" dirty="0" smtClean="0"/>
              <a:t>    </a:t>
            </a:r>
          </a:p>
          <a:p>
            <a:r>
              <a:rPr lang="en-US" dirty="0" smtClean="0"/>
              <a:t>                          </a:t>
            </a:r>
          </a:p>
          <a:p>
            <a:r>
              <a:rPr lang="en-US" dirty="0" err="1" smtClean="0"/>
              <a:t>Advective</a:t>
            </a:r>
            <a:r>
              <a:rPr lang="en-US" dirty="0" smtClean="0"/>
              <a:t> Flux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Governing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635918"/>
              </p:ext>
            </p:extLst>
          </p:nvPr>
        </p:nvGraphicFramePr>
        <p:xfrm>
          <a:off x="2035175" y="3429000"/>
          <a:ext cx="140335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1" name="Equation" r:id="rId7" imgW="825480" imgH="457200" progId="Equation.DSMT4">
                  <p:embed/>
                </p:oleObj>
              </mc:Choice>
              <mc:Fallback>
                <p:oleObj name="Equation" r:id="rId7" imgW="8254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35175" y="3429000"/>
                        <a:ext cx="1403350" cy="776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135273"/>
              </p:ext>
            </p:extLst>
          </p:nvPr>
        </p:nvGraphicFramePr>
        <p:xfrm>
          <a:off x="3624169" y="4884758"/>
          <a:ext cx="3121025" cy="157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2" name="Equation" r:id="rId9" imgW="1638000" imgH="812520" progId="Equation.DSMT4">
                  <p:embed/>
                </p:oleObj>
              </mc:Choice>
              <mc:Fallback>
                <p:oleObj name="Equation" r:id="rId9" imgW="163800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4169" y="4884758"/>
                        <a:ext cx="3121025" cy="157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88869" y="1496943"/>
            <a:ext cx="1981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sz="2000" baseline="-25000" dirty="0" err="1" smtClean="0"/>
              <a:t>c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density</a:t>
            </a:r>
            <a:r>
              <a:rPr lang="en-US" sz="2000" baseline="-25000" dirty="0" smtClean="0"/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Symbol" pitchFamily="18" charset="2"/>
                <a:ea typeface="Times New Roman" pitchFamily="18" charset="0"/>
                <a:cs typeface="Arial" pitchFamily="34" charset="0"/>
              </a:rPr>
              <a:t>f</a:t>
            </a:r>
            <a:r>
              <a:rPr lang="en-US" sz="2000" i="1" baseline="-25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= </a:t>
            </a:r>
            <a:r>
              <a:rPr lang="en-US" sz="2000" dirty="0" err="1" smtClean="0">
                <a:ea typeface="Times New Roman" pitchFamily="18" charset="0"/>
                <a:cs typeface="Times New Roman" pitchFamily="18" charset="0"/>
              </a:rPr>
              <a:t>vol</a:t>
            </a:r>
            <a:r>
              <a:rPr lang="en-US" sz="2000" dirty="0" smtClean="0">
                <a:ea typeface="Times New Roman" pitchFamily="18" charset="0"/>
                <a:cs typeface="Times New Roman" pitchFamily="18" charset="0"/>
              </a:rPr>
              <a:t> fraction</a:t>
            </a:r>
            <a:endParaRPr lang="en-US" sz="2000" baseline="-25000" dirty="0">
              <a:cs typeface="Arial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276882"/>
              </p:ext>
            </p:extLst>
          </p:nvPr>
        </p:nvGraphicFramePr>
        <p:xfrm>
          <a:off x="7010400" y="5057061"/>
          <a:ext cx="11874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3" name="Equation" r:id="rId11" imgW="647640" imgH="228600" progId="Equation.DSMT4">
                  <p:embed/>
                </p:oleObj>
              </mc:Choice>
              <mc:Fallback>
                <p:oleObj name="Equation" r:id="rId11" imgW="647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10400" y="5057061"/>
                        <a:ext cx="118745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092139" y="4362583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ESSTIXThirteen" pitchFamily="2" charset="0"/>
              </a:rPr>
              <a:t>S</a:t>
            </a:r>
            <a:r>
              <a:rPr lang="en-US" baseline="-25000" dirty="0" err="1"/>
              <a:t>c</a:t>
            </a:r>
            <a:r>
              <a:rPr lang="en-US" dirty="0"/>
              <a:t>=</a:t>
            </a:r>
            <a:r>
              <a:rPr lang="en-US" dirty="0" err="1">
                <a:latin typeface="ESSTIXThirteen" pitchFamily="2" charset="0"/>
              </a:rPr>
              <a:t>M</a:t>
            </a:r>
            <a:r>
              <a:rPr lang="en-US" baseline="-25000" dirty="0" err="1"/>
              <a:t>c</a:t>
            </a:r>
            <a:endParaRPr lang="en-US" baseline="-25000" dirty="0"/>
          </a:p>
          <a:p>
            <a:endParaRPr lang="en-US" baseline="-25000" dirty="0" smtClean="0"/>
          </a:p>
          <a:p>
            <a:r>
              <a:rPr lang="en-US" dirty="0" err="1" smtClean="0">
                <a:latin typeface="ESSTIXThirteen" pitchFamily="2" charset="0"/>
              </a:rPr>
              <a:t>S</a:t>
            </a:r>
            <a:r>
              <a:rPr lang="en-US" baseline="-25000" dirty="0" err="1" smtClean="0"/>
              <a:t>d</a:t>
            </a:r>
            <a:r>
              <a:rPr lang="en-US" dirty="0" smtClean="0"/>
              <a:t>=</a:t>
            </a:r>
            <a:r>
              <a:rPr lang="en-US" dirty="0" err="1" smtClean="0">
                <a:latin typeface="ESSTIXThirteen" pitchFamily="2" charset="0"/>
              </a:rPr>
              <a:t>M</a:t>
            </a:r>
            <a:r>
              <a:rPr lang="en-US" baseline="-25000" dirty="0" err="1" smtClean="0"/>
              <a:t>d</a:t>
            </a:r>
            <a:endParaRPr lang="en-US" baseline="-25000" dirty="0"/>
          </a:p>
          <a:p>
            <a:endParaRPr lang="en-US" baseline="-25000" dirty="0"/>
          </a:p>
        </p:txBody>
      </p:sp>
      <p:sp>
        <p:nvSpPr>
          <p:cNvPr id="21" name="Freeform 20"/>
          <p:cNvSpPr/>
          <p:nvPr/>
        </p:nvSpPr>
        <p:spPr>
          <a:xfrm>
            <a:off x="3077029" y="4495800"/>
            <a:ext cx="174337" cy="555171"/>
          </a:xfrm>
          <a:custGeom>
            <a:avLst/>
            <a:gdLst>
              <a:gd name="connsiteX0" fmla="*/ 0 w 174171"/>
              <a:gd name="connsiteY0" fmla="*/ 0 h 449942"/>
              <a:gd name="connsiteX1" fmla="*/ 174171 w 174171"/>
              <a:gd name="connsiteY1" fmla="*/ 232228 h 449942"/>
              <a:gd name="connsiteX2" fmla="*/ 29028 w 174171"/>
              <a:gd name="connsiteY2" fmla="*/ 449942 h 449942"/>
              <a:gd name="connsiteX0" fmla="*/ 0 w 174337"/>
              <a:gd name="connsiteY0" fmla="*/ 0 h 449942"/>
              <a:gd name="connsiteX1" fmla="*/ 174171 w 174337"/>
              <a:gd name="connsiteY1" fmla="*/ 232228 h 449942"/>
              <a:gd name="connsiteX2" fmla="*/ 29028 w 174337"/>
              <a:gd name="connsiteY2" fmla="*/ 449942 h 44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337" h="449942">
                <a:moveTo>
                  <a:pt x="0" y="0"/>
                </a:moveTo>
                <a:cubicBezTo>
                  <a:pt x="58057" y="77409"/>
                  <a:pt x="169333" y="157238"/>
                  <a:pt x="174171" y="232228"/>
                </a:cubicBezTo>
                <a:cubicBezTo>
                  <a:pt x="179009" y="307218"/>
                  <a:pt x="77409" y="377371"/>
                  <a:pt x="29028" y="449942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47" name="Picture 7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2127"/>
            <a:ext cx="2133600" cy="119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6600" y="65341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Couple to get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1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527474"/>
              </p:ext>
            </p:extLst>
          </p:nvPr>
        </p:nvGraphicFramePr>
        <p:xfrm>
          <a:off x="3505200" y="1214438"/>
          <a:ext cx="14478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2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214438"/>
                        <a:ext cx="14478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72955" y="245164"/>
            <a:ext cx="453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Conservation of Momentum</a:t>
            </a:r>
          </a:p>
          <a:p>
            <a:pPr algn="ctr"/>
            <a:r>
              <a:rPr lang="en-US" sz="2000" dirty="0" err="1" smtClean="0"/>
              <a:t>Approach</a:t>
            </a:r>
            <a:r>
              <a:rPr lang="en-US" sz="2000" dirty="0" err="1" smtClean="0">
                <a:sym typeface="Wingdings" pitchFamily="2" charset="2"/>
              </a:rPr>
              <a:t>analyze</a:t>
            </a:r>
            <a:r>
              <a:rPr lang="en-US" sz="2000" dirty="0" smtClean="0">
                <a:sym typeface="Wingdings" pitchFamily="2" charset="2"/>
              </a:rPr>
              <a:t> mixture</a:t>
            </a:r>
            <a:endParaRPr lang="en-US" sz="2000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473351"/>
              </p:ext>
            </p:extLst>
          </p:nvPr>
        </p:nvGraphicFramePr>
        <p:xfrm>
          <a:off x="2080212" y="5809052"/>
          <a:ext cx="616743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3" name="Equation" r:id="rId5" imgW="3238200" imgH="393480" progId="Equation.DSMT4">
                  <p:embed/>
                </p:oleObj>
              </mc:Choice>
              <mc:Fallback>
                <p:oleObj name="Equation" r:id="rId5" imgW="3238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0212" y="5809052"/>
                        <a:ext cx="6167437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306744"/>
              </p:ext>
            </p:extLst>
          </p:nvPr>
        </p:nvGraphicFramePr>
        <p:xfrm>
          <a:off x="403354" y="192087"/>
          <a:ext cx="10160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4" name="Equation" r:id="rId7" imgW="495000" imgH="431640" progId="Equation.DSMT4">
                  <p:embed/>
                </p:oleObj>
              </mc:Choice>
              <mc:Fallback>
                <p:oleObj name="Equation" r:id="rId7" imgW="4950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54" y="192087"/>
                        <a:ext cx="1016000" cy="874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784119"/>
              </p:ext>
            </p:extLst>
          </p:nvPr>
        </p:nvGraphicFramePr>
        <p:xfrm>
          <a:off x="5534025" y="2209800"/>
          <a:ext cx="1087438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5" name="Equation" r:id="rId9" imgW="647640" imgH="393480" progId="Equation.DSMT4">
                  <p:embed/>
                </p:oleObj>
              </mc:Choice>
              <mc:Fallback>
                <p:oleObj name="Equation" r:id="rId9" imgW="647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025" y="2209800"/>
                        <a:ext cx="1087438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59657" y="2404400"/>
            <a:ext cx="19205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Advective</a:t>
            </a:r>
            <a:r>
              <a:rPr lang="en-US" dirty="0" smtClean="0"/>
              <a:t>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Diffusive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269837"/>
              </p:ext>
            </p:extLst>
          </p:nvPr>
        </p:nvGraphicFramePr>
        <p:xfrm>
          <a:off x="1752600" y="4283387"/>
          <a:ext cx="21701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6" name="Equation" r:id="rId11" imgW="1155600" imgH="228600" progId="Equation.DSMT4">
                  <p:embed/>
                </p:oleObj>
              </mc:Choice>
              <mc:Fallback>
                <p:oleObj name="Equation" r:id="rId11" imgW="1155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283387"/>
                        <a:ext cx="2170112" cy="434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241" name="Object 102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962129"/>
              </p:ext>
            </p:extLst>
          </p:nvPr>
        </p:nvGraphicFramePr>
        <p:xfrm>
          <a:off x="1652267" y="5105400"/>
          <a:ext cx="8413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7" name="Equation" r:id="rId13" imgW="393480" imgH="177480" progId="Equation.DSMT4">
                  <p:embed/>
                </p:oleObj>
              </mc:Choice>
              <mc:Fallback>
                <p:oleObj name="Equation" r:id="rId13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267" y="5105400"/>
                        <a:ext cx="841375" cy="38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81611" y="1600200"/>
            <a:ext cx="2687731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Symbol"/>
              <a:buChar char="r"/>
            </a:pPr>
            <a:r>
              <a:rPr lang="en-US" sz="2000" dirty="0" smtClean="0"/>
              <a:t>= density of mixture</a:t>
            </a:r>
            <a:r>
              <a:rPr lang="en-US" sz="2000" baseline="-25000" dirty="0" smtClean="0"/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 dirty="0" smtClean="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489257" y="2527510"/>
            <a:ext cx="15032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000" i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</a:t>
            </a:r>
            <a:r>
              <a:rPr lang="en-US" sz="2400" dirty="0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 err="1" smtClean="0"/>
              <a:t>u</a:t>
            </a:r>
            <a:endParaRPr lang="en-US" sz="2000" b="1" baseline="-2500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171714"/>
              </p:ext>
            </p:extLst>
          </p:nvPr>
        </p:nvGraphicFramePr>
        <p:xfrm>
          <a:off x="2179638" y="3567113"/>
          <a:ext cx="13176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8" name="Equation" r:id="rId15" imgW="774360" imgH="253800" progId="Equation.DSMT4">
                  <p:embed/>
                </p:oleObj>
              </mc:Choice>
              <mc:Fallback>
                <p:oleObj name="Equation" r:id="rId15" imgW="7743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638" y="3567113"/>
                        <a:ext cx="13176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6914" y="6005386"/>
            <a:ext cx="140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Governing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878360"/>
              </p:ext>
            </p:extLst>
          </p:nvPr>
        </p:nvGraphicFramePr>
        <p:xfrm>
          <a:off x="4876800" y="4572000"/>
          <a:ext cx="3868737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9" name="Equation" r:id="rId17" imgW="2031840" imgH="482400" progId="Equation.DSMT4">
                  <p:embed/>
                </p:oleObj>
              </mc:Choice>
              <mc:Fallback>
                <p:oleObj name="Equation" r:id="rId17" imgW="20318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72000"/>
                        <a:ext cx="3868737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79" name="Picture 4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5164"/>
            <a:ext cx="2000384" cy="133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9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Couple momentum </a:t>
            </a:r>
            <a:r>
              <a:rPr lang="en-US" i="1" dirty="0" smtClean="0"/>
              <a:t>c</a:t>
            </a:r>
            <a:r>
              <a:rPr lang="en-US" dirty="0" smtClean="0">
                <a:sym typeface="Wingdings" pitchFamily="2" charset="2"/>
              </a:rPr>
              <a:t></a:t>
            </a:r>
            <a:r>
              <a:rPr lang="en-US" i="1" dirty="0" smtClean="0">
                <a:sym typeface="Wingdings" pitchFamily="2" charset="2"/>
              </a:rPr>
              <a:t>d</a:t>
            </a:r>
          </a:p>
          <a:p>
            <a:pPr marL="0" indent="0">
              <a:buNone/>
            </a:pPr>
            <a:r>
              <a:rPr lang="en-US" i="1" dirty="0" smtClean="0">
                <a:sym typeface="Wingdings" pitchFamily="2" charset="2"/>
              </a:rPr>
              <a:t>	Slip velocity</a:t>
            </a:r>
          </a:p>
          <a:p>
            <a:pPr marL="0" indent="0">
              <a:buNone/>
            </a:pPr>
            <a:r>
              <a:rPr lang="en-US" i="1" dirty="0">
                <a:sym typeface="Wingdings" pitchFamily="2" charset="2"/>
              </a:rPr>
              <a:t>	</a:t>
            </a:r>
            <a:endParaRPr lang="en-US" i="1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Properties of mixture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</p:txBody>
      </p:sp>
      <p:sp>
        <p:nvSpPr>
          <p:cNvPr id="4" name="Oval 3"/>
          <p:cNvSpPr/>
          <p:nvPr/>
        </p:nvSpPr>
        <p:spPr>
          <a:xfrm>
            <a:off x="6934200" y="1981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988287">
            <a:off x="7062471" y="2242588"/>
            <a:ext cx="685800" cy="228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0656582">
            <a:off x="6477000" y="1703614"/>
            <a:ext cx="685800" cy="228600"/>
          </a:xfrm>
          <a:prstGeom prst="rightArrow">
            <a:avLst/>
          </a:prstGeom>
          <a:solidFill>
            <a:srgbClr val="00B0F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429861"/>
              </p:ext>
            </p:extLst>
          </p:nvPr>
        </p:nvGraphicFramePr>
        <p:xfrm>
          <a:off x="1600200" y="3810000"/>
          <a:ext cx="374015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4" name="Equation" r:id="rId3" imgW="2120760" imgH="761760" progId="Equation.DSMT4">
                  <p:embed/>
                </p:oleObj>
              </mc:Choice>
              <mc:Fallback>
                <p:oleObj name="Equation" r:id="rId3" imgW="212076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3810000"/>
                        <a:ext cx="3740150" cy="134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5"/>
          <a:stretch/>
        </p:blipFill>
        <p:spPr bwMode="auto">
          <a:xfrm>
            <a:off x="6992407" y="3505200"/>
            <a:ext cx="762577" cy="251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49495" y="5643936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Volume fraction solids in fluidized bed reactor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70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Alternative Approach: Particle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 explicit particles in the flow.  </a:t>
            </a:r>
          </a:p>
          <a:p>
            <a:r>
              <a:rPr lang="en-US" dirty="0" smtClean="0"/>
              <a:t>Fluid parcels in continuous fluid</a:t>
            </a:r>
          </a:p>
          <a:p>
            <a:r>
              <a:rPr lang="en-US" dirty="0" smtClean="0"/>
              <a:t>Particles with mass, drag, etc.  </a:t>
            </a:r>
          </a:p>
          <a:p>
            <a:r>
              <a:rPr lang="en-US" dirty="0" smtClean="0"/>
              <a:t>Many particles possible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0" t="15689" b="12485"/>
          <a:stretch/>
        </p:blipFill>
        <p:spPr bwMode="auto">
          <a:xfrm>
            <a:off x="4992914" y="3962400"/>
            <a:ext cx="3236686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442177"/>
            <a:ext cx="438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Rotating mixer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78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Particles in fluid </a:t>
            </a:r>
          </a:p>
          <a:p>
            <a:pPr lvl="1"/>
            <a:r>
              <a:rPr lang="en-US" dirty="0" smtClean="0"/>
              <a:t>Bubbly, sediment, droplets, dust, ash</a:t>
            </a:r>
          </a:p>
          <a:p>
            <a:pPr lvl="1"/>
            <a:r>
              <a:rPr lang="en-US" dirty="0" smtClean="0"/>
              <a:t>Bulk fluid properties vary with concentration</a:t>
            </a:r>
          </a:p>
          <a:p>
            <a:r>
              <a:rPr lang="en-US" dirty="0" smtClean="0"/>
              <a:t>Free surface</a:t>
            </a:r>
          </a:p>
          <a:p>
            <a:pPr lvl="1"/>
            <a:r>
              <a:rPr lang="en-US" dirty="0" smtClean="0"/>
              <a:t>Liquid and gas</a:t>
            </a:r>
          </a:p>
          <a:p>
            <a:pPr lvl="1"/>
            <a:r>
              <a:rPr lang="en-US" dirty="0" smtClean="0"/>
              <a:t>Interface important, ignore properties of one fluid</a:t>
            </a:r>
          </a:p>
          <a:p>
            <a:r>
              <a:rPr lang="en-US" dirty="0" smtClean="0"/>
              <a:t>Multiple fluids</a:t>
            </a:r>
          </a:p>
          <a:p>
            <a:pPr lvl="1"/>
            <a:r>
              <a:rPr lang="en-US" dirty="0" smtClean="0"/>
              <a:t>Slug flow, immiscible liquids, composition contrasts </a:t>
            </a:r>
          </a:p>
          <a:p>
            <a:pPr lvl="1"/>
            <a:r>
              <a:rPr lang="en-US" dirty="0" smtClean="0"/>
              <a:t>Properties of both fluids and interface important</a:t>
            </a:r>
          </a:p>
          <a:p>
            <a:r>
              <a:rPr lang="en-US" dirty="0" smtClean="0"/>
              <a:t>Porous media </a:t>
            </a:r>
          </a:p>
          <a:p>
            <a:pPr lvl="1"/>
            <a:r>
              <a:rPr lang="en-US" dirty="0" smtClean="0"/>
              <a:t>Partly saturated w/ water, multiple fluids</a:t>
            </a:r>
          </a:p>
          <a:p>
            <a:pPr lvl="1"/>
            <a:r>
              <a:rPr lang="en-US" dirty="0" smtClean="0"/>
              <a:t>Properties vary with saturation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28071"/>
            <a:ext cx="1600200" cy="113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2" y="2667000"/>
            <a:ext cx="1158875" cy="79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446" y="5215770"/>
            <a:ext cx="1255554" cy="101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57" y="3733800"/>
            <a:ext cx="1694656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3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276600" cy="3535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Flow regimes during two phase flow in a vertical </a:t>
            </a:r>
            <a:r>
              <a:rPr lang="en-US" sz="3200" dirty="0" err="1" smtClean="0"/>
              <a:t>microtube</a:t>
            </a:r>
            <a:endParaRPr 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46" y="562660"/>
            <a:ext cx="4877107" cy="5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3800" y="6172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http://www.sciencedirect.com/science/article/pii/S0301932207001772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5814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05400" y="7315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http://www.sciencedirect.com/science/article/pii/S0043164805001882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47"/>
          <a:stretch/>
        </p:blipFill>
        <p:spPr bwMode="auto">
          <a:xfrm>
            <a:off x="838200" y="552717"/>
            <a:ext cx="3657600" cy="511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05400" y="55757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http://www.sciencedirect.com/science/article/pii/S095559861000004X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791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Gas-oil mixture images with high-resolution wire mesh sensor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1219200"/>
            <a:ext cx="393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Conceptual Model for Gas-Liquid Flow in a Vertical Pipe.  </a:t>
            </a:r>
            <a:endParaRPr lang="en-US" sz="2400" dirty="0"/>
          </a:p>
        </p:txBody>
      </p:sp>
      <p:pic>
        <p:nvPicPr>
          <p:cNvPr id="17414" name="Picture 6" descr="http://dpwsd.waterworld.com/etc/medialib/platform-7/Membranes/Articles/Print/Volume_2/October.Par.2635.Image.550.284.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0"/>
          <a:stretch/>
        </p:blipFill>
        <p:spPr bwMode="auto">
          <a:xfrm>
            <a:off x="4480442" y="2296886"/>
            <a:ext cx="427251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4493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http://dpwsd.waterworld.com/index/display/article-display/3887904678/articles/membranes/volume-2/issue-30/Features/Importance_of_Air_Scour_in_Membrane_Bioreactor_Systems.html</a:t>
            </a:r>
          </a:p>
        </p:txBody>
      </p:sp>
    </p:spTree>
    <p:extLst>
      <p:ext uri="{BB962C8B-B14F-4D97-AF65-F5344CB8AC3E}">
        <p14:creationId xmlns:p14="http://schemas.microsoft.com/office/powerpoint/2010/main" val="6851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7" y="46503"/>
            <a:ext cx="8229600" cy="1143000"/>
          </a:xfrm>
        </p:spPr>
        <p:txBody>
          <a:bodyPr/>
          <a:lstStyle/>
          <a:p>
            <a:r>
              <a:rPr lang="en-US" dirty="0" smtClean="0"/>
              <a:t>Free-surface flow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4" y="599747"/>
            <a:ext cx="2159000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6400" y="6477000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http://upload.wikimedia.org/wikipedia/commons/4/43/2006-01-14_Surface_waves.jpg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191" y="1189503"/>
            <a:ext cx="2762125" cy="155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45500" y="6501968"/>
            <a:ext cx="1098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http://en.wikipedia.org/wiki/File:Fjord.surface.wave.boat.jpeg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42190" y="3946535"/>
            <a:ext cx="2956036" cy="1689085"/>
            <a:chOff x="1128712" y="401638"/>
            <a:chExt cx="6734175" cy="2984500"/>
          </a:xfrm>
        </p:grpSpPr>
        <p:sp>
          <p:nvSpPr>
            <p:cNvPr id="10" name="Rectangle 47"/>
            <p:cNvSpPr>
              <a:spLocks noChangeArrowheads="1"/>
            </p:cNvSpPr>
            <p:nvPr/>
          </p:nvSpPr>
          <p:spPr bwMode="auto">
            <a:xfrm>
              <a:off x="1128712" y="401638"/>
              <a:ext cx="6704013" cy="2971800"/>
            </a:xfrm>
            <a:prstGeom prst="rect">
              <a:avLst/>
            </a:prstGeom>
            <a:solidFill>
              <a:srgbClr val="333399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1" name="Freeform 2" descr="Sand"/>
            <p:cNvSpPr>
              <a:spLocks/>
            </p:cNvSpPr>
            <p:nvPr/>
          </p:nvSpPr>
          <p:spPr bwMode="auto">
            <a:xfrm>
              <a:off x="1128712" y="1316038"/>
              <a:ext cx="6700838" cy="2070100"/>
            </a:xfrm>
            <a:custGeom>
              <a:avLst/>
              <a:gdLst>
                <a:gd name="T0" fmla="*/ 0 w 8193"/>
                <a:gd name="T1" fmla="*/ 1263670037 h 1968"/>
                <a:gd name="T2" fmla="*/ 4014123 w 8193"/>
                <a:gd name="T3" fmla="*/ 2147483647 h 1968"/>
                <a:gd name="T4" fmla="*/ 2147483647 w 8193"/>
                <a:gd name="T5" fmla="*/ 2147483647 h 1968"/>
                <a:gd name="T6" fmla="*/ 2147483647 w 8193"/>
                <a:gd name="T7" fmla="*/ 982608538 h 1968"/>
                <a:gd name="T8" fmla="*/ 2147483647 w 8193"/>
                <a:gd name="T9" fmla="*/ 1042361623 h 1968"/>
                <a:gd name="T10" fmla="*/ 2147483647 w 8193"/>
                <a:gd name="T11" fmla="*/ 1062278967 h 1968"/>
                <a:gd name="T12" fmla="*/ 2147483647 w 8193"/>
                <a:gd name="T13" fmla="*/ 1009165348 h 1968"/>
                <a:gd name="T14" fmla="*/ 2147483647 w 8193"/>
                <a:gd name="T15" fmla="*/ 1009165348 h 1968"/>
                <a:gd name="T16" fmla="*/ 2147483647 w 8193"/>
                <a:gd name="T17" fmla="*/ 869740781 h 1968"/>
                <a:gd name="T18" fmla="*/ 2147483647 w 8193"/>
                <a:gd name="T19" fmla="*/ 677203647 h 1968"/>
                <a:gd name="T20" fmla="*/ 2147483647 w 8193"/>
                <a:gd name="T21" fmla="*/ 478025864 h 1968"/>
                <a:gd name="T22" fmla="*/ 2147483647 w 8193"/>
                <a:gd name="T23" fmla="*/ 224627949 h 1968"/>
                <a:gd name="T24" fmla="*/ 2147483647 w 8193"/>
                <a:gd name="T25" fmla="*/ 126145668 h 1968"/>
                <a:gd name="T26" fmla="*/ 2147483647 w 8193"/>
                <a:gd name="T27" fmla="*/ 35409447 h 1968"/>
                <a:gd name="T28" fmla="*/ 2147483647 w 8193"/>
                <a:gd name="T29" fmla="*/ 6639467 h 1968"/>
                <a:gd name="T30" fmla="*/ 2147483647 w 8193"/>
                <a:gd name="T31" fmla="*/ 0 h 1968"/>
                <a:gd name="T32" fmla="*/ 483051633 w 8193"/>
                <a:gd name="T33" fmla="*/ 941666219 h 1968"/>
                <a:gd name="T34" fmla="*/ 233497164 w 8193"/>
                <a:gd name="T35" fmla="*/ 1217195883 h 1968"/>
                <a:gd name="T36" fmla="*/ 0 w 8193"/>
                <a:gd name="T37" fmla="*/ 1263670037 h 19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193"/>
                <a:gd name="T58" fmla="*/ 0 h 1968"/>
                <a:gd name="T59" fmla="*/ 8193 w 8193"/>
                <a:gd name="T60" fmla="*/ 1968 h 19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193" h="1968">
                  <a:moveTo>
                    <a:pt x="0" y="1142"/>
                  </a:moveTo>
                  <a:cubicBezTo>
                    <a:pt x="2" y="1442"/>
                    <a:pt x="4" y="1668"/>
                    <a:pt x="6" y="1968"/>
                  </a:cubicBezTo>
                  <a:lnTo>
                    <a:pt x="8193" y="1956"/>
                  </a:lnTo>
                  <a:lnTo>
                    <a:pt x="8193" y="888"/>
                  </a:lnTo>
                  <a:lnTo>
                    <a:pt x="7881" y="942"/>
                  </a:lnTo>
                  <a:lnTo>
                    <a:pt x="7521" y="960"/>
                  </a:lnTo>
                  <a:lnTo>
                    <a:pt x="7473" y="912"/>
                  </a:lnTo>
                  <a:lnTo>
                    <a:pt x="7089" y="912"/>
                  </a:lnTo>
                  <a:lnTo>
                    <a:pt x="6717" y="786"/>
                  </a:lnTo>
                  <a:lnTo>
                    <a:pt x="6309" y="612"/>
                  </a:lnTo>
                  <a:lnTo>
                    <a:pt x="5985" y="432"/>
                  </a:lnTo>
                  <a:lnTo>
                    <a:pt x="5507" y="203"/>
                  </a:lnTo>
                  <a:lnTo>
                    <a:pt x="5336" y="114"/>
                  </a:lnTo>
                  <a:cubicBezTo>
                    <a:pt x="5266" y="86"/>
                    <a:pt x="5208" y="50"/>
                    <a:pt x="5087" y="32"/>
                  </a:cubicBezTo>
                  <a:cubicBezTo>
                    <a:pt x="4967" y="3"/>
                    <a:pt x="4741" y="15"/>
                    <a:pt x="4611" y="6"/>
                  </a:cubicBezTo>
                  <a:lnTo>
                    <a:pt x="4305" y="0"/>
                  </a:lnTo>
                  <a:cubicBezTo>
                    <a:pt x="3111" y="284"/>
                    <a:pt x="1823" y="350"/>
                    <a:pt x="722" y="851"/>
                  </a:cubicBezTo>
                  <a:lnTo>
                    <a:pt x="349" y="1100"/>
                  </a:lnTo>
                  <a:lnTo>
                    <a:pt x="0" y="1142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" name="Freeform 4"/>
            <p:cNvSpPr>
              <a:spLocks/>
            </p:cNvSpPr>
            <p:nvPr/>
          </p:nvSpPr>
          <p:spPr bwMode="auto">
            <a:xfrm>
              <a:off x="7070725" y="1901825"/>
              <a:ext cx="193675" cy="363538"/>
            </a:xfrm>
            <a:custGeom>
              <a:avLst/>
              <a:gdLst>
                <a:gd name="T0" fmla="*/ 4010789 w 237"/>
                <a:gd name="T1" fmla="*/ 240952127 h 346"/>
                <a:gd name="T2" fmla="*/ 44120310 w 237"/>
                <a:gd name="T3" fmla="*/ 336006839 h 346"/>
                <a:gd name="T4" fmla="*/ 46794169 w 237"/>
                <a:gd name="T5" fmla="*/ 183477419 h 346"/>
                <a:gd name="T6" fmla="*/ 76876723 w 237"/>
                <a:gd name="T7" fmla="*/ 231005268 h 346"/>
                <a:gd name="T8" fmla="*/ 96931478 w 237"/>
                <a:gd name="T9" fmla="*/ 191214682 h 346"/>
                <a:gd name="T10" fmla="*/ 106958447 w 237"/>
                <a:gd name="T11" fmla="*/ 252005359 h 346"/>
                <a:gd name="T12" fmla="*/ 128350157 w 237"/>
                <a:gd name="T13" fmla="*/ 225478652 h 346"/>
                <a:gd name="T14" fmla="*/ 131024832 w 237"/>
                <a:gd name="T15" fmla="*/ 336006839 h 346"/>
                <a:gd name="T16" fmla="*/ 151079587 w 237"/>
                <a:gd name="T17" fmla="*/ 336006839 h 346"/>
                <a:gd name="T18" fmla="*/ 151748052 w 237"/>
                <a:gd name="T19" fmla="*/ 54158754 h 346"/>
                <a:gd name="T20" fmla="*/ 121665511 w 237"/>
                <a:gd name="T21" fmla="*/ 13263883 h 346"/>
                <a:gd name="T22" fmla="*/ 94257620 w 237"/>
                <a:gd name="T23" fmla="*/ 13263883 h 346"/>
                <a:gd name="T24" fmla="*/ 88909903 w 237"/>
                <a:gd name="T25" fmla="*/ 90633386 h 346"/>
                <a:gd name="T26" fmla="*/ 88909903 w 237"/>
                <a:gd name="T27" fmla="*/ 139266591 h 346"/>
                <a:gd name="T28" fmla="*/ 81555975 w 237"/>
                <a:gd name="T29" fmla="*/ 54158754 h 346"/>
                <a:gd name="T30" fmla="*/ 49468844 w 237"/>
                <a:gd name="T31" fmla="*/ 34263978 h 346"/>
                <a:gd name="T32" fmla="*/ 16712438 w 237"/>
                <a:gd name="T33" fmla="*/ 81790801 h 346"/>
                <a:gd name="T34" fmla="*/ 2005395 w 237"/>
                <a:gd name="T35" fmla="*/ 147002803 h 346"/>
                <a:gd name="T36" fmla="*/ 4010789 w 237"/>
                <a:gd name="T37" fmla="*/ 240952127 h 3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7"/>
                <a:gd name="T58" fmla="*/ 0 h 346"/>
                <a:gd name="T59" fmla="*/ 237 w 237"/>
                <a:gd name="T60" fmla="*/ 346 h 3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7" h="346">
                  <a:moveTo>
                    <a:pt x="6" y="218"/>
                  </a:moveTo>
                  <a:cubicBezTo>
                    <a:pt x="11" y="246"/>
                    <a:pt x="52" y="315"/>
                    <a:pt x="66" y="304"/>
                  </a:cubicBezTo>
                  <a:lnTo>
                    <a:pt x="70" y="166"/>
                  </a:lnTo>
                  <a:lnTo>
                    <a:pt x="115" y="209"/>
                  </a:lnTo>
                  <a:lnTo>
                    <a:pt x="145" y="173"/>
                  </a:lnTo>
                  <a:lnTo>
                    <a:pt x="160" y="228"/>
                  </a:lnTo>
                  <a:lnTo>
                    <a:pt x="192" y="204"/>
                  </a:lnTo>
                  <a:lnTo>
                    <a:pt x="196" y="304"/>
                  </a:lnTo>
                  <a:cubicBezTo>
                    <a:pt x="202" y="321"/>
                    <a:pt x="221" y="346"/>
                    <a:pt x="226" y="304"/>
                  </a:cubicBezTo>
                  <a:cubicBezTo>
                    <a:pt x="230" y="261"/>
                    <a:pt x="237" y="98"/>
                    <a:pt x="227" y="49"/>
                  </a:cubicBezTo>
                  <a:lnTo>
                    <a:pt x="182" y="12"/>
                  </a:lnTo>
                  <a:cubicBezTo>
                    <a:pt x="168" y="6"/>
                    <a:pt x="149" y="0"/>
                    <a:pt x="141" y="12"/>
                  </a:cubicBezTo>
                  <a:cubicBezTo>
                    <a:pt x="133" y="24"/>
                    <a:pt x="134" y="63"/>
                    <a:pt x="133" y="82"/>
                  </a:cubicBezTo>
                  <a:lnTo>
                    <a:pt x="133" y="126"/>
                  </a:lnTo>
                  <a:lnTo>
                    <a:pt x="122" y="49"/>
                  </a:lnTo>
                  <a:cubicBezTo>
                    <a:pt x="112" y="33"/>
                    <a:pt x="90" y="27"/>
                    <a:pt x="74" y="31"/>
                  </a:cubicBezTo>
                  <a:cubicBezTo>
                    <a:pt x="58" y="35"/>
                    <a:pt x="37" y="57"/>
                    <a:pt x="25" y="74"/>
                  </a:cubicBezTo>
                  <a:lnTo>
                    <a:pt x="3" y="133"/>
                  </a:lnTo>
                  <a:cubicBezTo>
                    <a:pt x="0" y="157"/>
                    <a:pt x="1" y="190"/>
                    <a:pt x="6" y="218"/>
                  </a:cubicBezTo>
                  <a:close/>
                </a:path>
              </a:pathLst>
            </a:custGeom>
            <a:gradFill rotWithShape="1">
              <a:gsLst>
                <a:gs pos="0">
                  <a:srgbClr val="66FF33"/>
                </a:gs>
                <a:gs pos="100000">
                  <a:srgbClr val="47B224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5853112" y="1311275"/>
              <a:ext cx="635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938837" y="1303338"/>
              <a:ext cx="38100" cy="77787"/>
            </a:xfrm>
            <a:custGeom>
              <a:avLst/>
              <a:gdLst>
                <a:gd name="T0" fmla="*/ 15423038 w 97"/>
                <a:gd name="T1" fmla="*/ 0 h 150"/>
                <a:gd name="T2" fmla="*/ 9539926 w 97"/>
                <a:gd name="T3" fmla="*/ 23894090 h 150"/>
                <a:gd name="T4" fmla="*/ 0 w 97"/>
                <a:gd name="T5" fmla="*/ 39823314 h 150"/>
                <a:gd name="T6" fmla="*/ 0 60000 65536"/>
                <a:gd name="T7" fmla="*/ 0 60000 65536"/>
                <a:gd name="T8" fmla="*/ 0 60000 65536"/>
                <a:gd name="T9" fmla="*/ 0 w 97"/>
                <a:gd name="T10" fmla="*/ 0 h 150"/>
                <a:gd name="T11" fmla="*/ 97 w 97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" h="150">
                  <a:moveTo>
                    <a:pt x="97" y="0"/>
                  </a:moveTo>
                  <a:lnTo>
                    <a:pt x="60" y="90"/>
                  </a:lnTo>
                  <a:lnTo>
                    <a:pt x="0" y="15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143000" y="1981200"/>
              <a:ext cx="6697662" cy="1404938"/>
            </a:xfrm>
            <a:custGeom>
              <a:avLst/>
              <a:gdLst>
                <a:gd name="T0" fmla="*/ 268993620 w 8188"/>
                <a:gd name="T1" fmla="*/ 473473529 h 1336"/>
                <a:gd name="T2" fmla="*/ 2147483647 w 8188"/>
                <a:gd name="T3" fmla="*/ 73012615 h 1336"/>
                <a:gd name="T4" fmla="*/ 2147483647 w 8188"/>
                <a:gd name="T5" fmla="*/ 148236745 h 1336"/>
                <a:gd name="T6" fmla="*/ 2147483647 w 8188"/>
                <a:gd name="T7" fmla="*/ 309748886 h 1336"/>
                <a:gd name="T8" fmla="*/ 2147483647 w 8188"/>
                <a:gd name="T9" fmla="*/ 309748886 h 1336"/>
                <a:gd name="T10" fmla="*/ 2147483647 w 8188"/>
                <a:gd name="T11" fmla="*/ 362848373 h 1336"/>
                <a:gd name="T12" fmla="*/ 2147483647 w 8188"/>
                <a:gd name="T13" fmla="*/ 289836842 h 1336"/>
                <a:gd name="T14" fmla="*/ 2147483647 w 8188"/>
                <a:gd name="T15" fmla="*/ 1471306586 h 1336"/>
                <a:gd name="T16" fmla="*/ 669112 w 8188"/>
                <a:gd name="T17" fmla="*/ 1477944285 h 1336"/>
                <a:gd name="T18" fmla="*/ 0 w 8188"/>
                <a:gd name="T19" fmla="*/ 1474625435 h 1336"/>
                <a:gd name="T20" fmla="*/ 669112 w 8188"/>
                <a:gd name="T21" fmla="*/ 604009809 h 13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188"/>
                <a:gd name="T34" fmla="*/ 0 h 1336"/>
                <a:gd name="T35" fmla="*/ 8188 w 8188"/>
                <a:gd name="T36" fmla="*/ 1336 h 13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188" h="1336">
                  <a:moveTo>
                    <a:pt x="402" y="428"/>
                  </a:moveTo>
                  <a:cubicBezTo>
                    <a:pt x="1229" y="288"/>
                    <a:pt x="3154" y="0"/>
                    <a:pt x="4413" y="66"/>
                  </a:cubicBezTo>
                  <a:lnTo>
                    <a:pt x="5216" y="134"/>
                  </a:lnTo>
                  <a:lnTo>
                    <a:pt x="7036" y="280"/>
                  </a:lnTo>
                  <a:lnTo>
                    <a:pt x="7468" y="280"/>
                  </a:lnTo>
                  <a:lnTo>
                    <a:pt x="7516" y="328"/>
                  </a:lnTo>
                  <a:lnTo>
                    <a:pt x="8182" y="262"/>
                  </a:lnTo>
                  <a:lnTo>
                    <a:pt x="8188" y="1330"/>
                  </a:lnTo>
                  <a:lnTo>
                    <a:pt x="1" y="1336"/>
                  </a:lnTo>
                  <a:cubicBezTo>
                    <a:pt x="1" y="1335"/>
                    <a:pt x="0" y="1334"/>
                    <a:pt x="0" y="1333"/>
                  </a:cubicBezTo>
                  <a:cubicBezTo>
                    <a:pt x="0" y="1071"/>
                    <a:pt x="1" y="808"/>
                    <a:pt x="1" y="546"/>
                  </a:cubicBezTo>
                </a:path>
              </a:pathLst>
            </a:custGeom>
            <a:solidFill>
              <a:srgbClr val="333399">
                <a:alpha val="36078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1460500" y="2051930"/>
              <a:ext cx="5749512" cy="376945"/>
            </a:xfrm>
            <a:custGeom>
              <a:avLst/>
              <a:gdLst>
                <a:gd name="T0" fmla="*/ 2147483647 w 14267"/>
                <a:gd name="T1" fmla="*/ 120731921 h 774"/>
                <a:gd name="T2" fmla="*/ 2147483647 w 14267"/>
                <a:gd name="T3" fmla="*/ 113054065 h 774"/>
                <a:gd name="T4" fmla="*/ 1351273787 w 14267"/>
                <a:gd name="T5" fmla="*/ 12708570 h 774"/>
                <a:gd name="T6" fmla="*/ 0 w 14267"/>
                <a:gd name="T7" fmla="*/ 204926844 h 7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267"/>
                <a:gd name="T13" fmla="*/ 0 h 774"/>
                <a:gd name="T14" fmla="*/ 14267 w 14267"/>
                <a:gd name="T15" fmla="*/ 774 h 774"/>
                <a:gd name="connsiteX0" fmla="*/ 9909 w 9909"/>
                <a:gd name="connsiteY0" fmla="*/ 6326 h 9460"/>
                <a:gd name="connsiteX1" fmla="*/ 9106 w 9909"/>
                <a:gd name="connsiteY1" fmla="*/ 4977 h 9460"/>
                <a:gd name="connsiteX2" fmla="*/ 5726 w 9909"/>
                <a:gd name="connsiteY2" fmla="*/ 80 h 9460"/>
                <a:gd name="connsiteX3" fmla="*/ 0 w 9909"/>
                <a:gd name="connsiteY3" fmla="*/ 9460 h 9460"/>
                <a:gd name="connsiteX0" fmla="*/ 10000 w 10000"/>
                <a:gd name="connsiteY0" fmla="*/ 6687 h 10000"/>
                <a:gd name="connsiteX1" fmla="*/ 9190 w 10000"/>
                <a:gd name="connsiteY1" fmla="*/ 5261 h 10000"/>
                <a:gd name="connsiteX2" fmla="*/ 5779 w 10000"/>
                <a:gd name="connsiteY2" fmla="*/ 85 h 10000"/>
                <a:gd name="connsiteX3" fmla="*/ 0 w 10000"/>
                <a:gd name="connsiteY3" fmla="*/ 10000 h 10000"/>
                <a:gd name="connsiteX0" fmla="*/ 10000 w 10000"/>
                <a:gd name="connsiteY0" fmla="*/ 6687 h 10000"/>
                <a:gd name="connsiteX1" fmla="*/ 8965 w 10000"/>
                <a:gd name="connsiteY1" fmla="*/ 5364 h 10000"/>
                <a:gd name="connsiteX2" fmla="*/ 5779 w 10000"/>
                <a:gd name="connsiteY2" fmla="*/ 85 h 10000"/>
                <a:gd name="connsiteX3" fmla="*/ 0 w 10000"/>
                <a:gd name="connsiteY3" fmla="*/ 10000 h 10000"/>
                <a:gd name="connsiteX0" fmla="*/ 10000 w 10000"/>
                <a:gd name="connsiteY0" fmla="*/ 6687 h 10000"/>
                <a:gd name="connsiteX1" fmla="*/ 8965 w 10000"/>
                <a:gd name="connsiteY1" fmla="*/ 5364 h 10000"/>
                <a:gd name="connsiteX2" fmla="*/ 5779 w 10000"/>
                <a:gd name="connsiteY2" fmla="*/ 85 h 10000"/>
                <a:gd name="connsiteX3" fmla="*/ 0 w 10000"/>
                <a:gd name="connsiteY3" fmla="*/ 10000 h 10000"/>
                <a:gd name="connsiteX0" fmla="*/ 10000 w 10000"/>
                <a:gd name="connsiteY0" fmla="*/ 6687 h 10000"/>
                <a:gd name="connsiteX1" fmla="*/ 8965 w 10000"/>
                <a:gd name="connsiteY1" fmla="*/ 5364 h 10000"/>
                <a:gd name="connsiteX2" fmla="*/ 5779 w 10000"/>
                <a:gd name="connsiteY2" fmla="*/ 85 h 10000"/>
                <a:gd name="connsiteX3" fmla="*/ 0 w 10000"/>
                <a:gd name="connsiteY3" fmla="*/ 10000 h 10000"/>
                <a:gd name="connsiteX0" fmla="*/ 10000 w 10000"/>
                <a:gd name="connsiteY0" fmla="*/ 6687 h 10000"/>
                <a:gd name="connsiteX1" fmla="*/ 8965 w 10000"/>
                <a:gd name="connsiteY1" fmla="*/ 5364 h 10000"/>
                <a:gd name="connsiteX2" fmla="*/ 5779 w 10000"/>
                <a:gd name="connsiteY2" fmla="*/ 85 h 10000"/>
                <a:gd name="connsiteX3" fmla="*/ 0 w 10000"/>
                <a:gd name="connsiteY3" fmla="*/ 10000 h 10000"/>
                <a:gd name="connsiteX0" fmla="*/ 10000 w 10000"/>
                <a:gd name="connsiteY0" fmla="*/ 6687 h 10000"/>
                <a:gd name="connsiteX1" fmla="*/ 8965 w 10000"/>
                <a:gd name="connsiteY1" fmla="*/ 5364 h 10000"/>
                <a:gd name="connsiteX2" fmla="*/ 5779 w 10000"/>
                <a:gd name="connsiteY2" fmla="*/ 85 h 10000"/>
                <a:gd name="connsiteX3" fmla="*/ 0 w 10000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10000" y="6687"/>
                  </a:moveTo>
                  <a:cubicBezTo>
                    <a:pt x="9630" y="6727"/>
                    <a:pt x="9235" y="5839"/>
                    <a:pt x="8965" y="5364"/>
                  </a:cubicBezTo>
                  <a:cubicBezTo>
                    <a:pt x="8136" y="3707"/>
                    <a:pt x="6991" y="1020"/>
                    <a:pt x="5779" y="85"/>
                  </a:cubicBezTo>
                  <a:cubicBezTo>
                    <a:pt x="3769" y="-571"/>
                    <a:pt x="2059" y="2571"/>
                    <a:pt x="0" y="1000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4975722" y="1919389"/>
              <a:ext cx="173036" cy="287264"/>
              <a:chOff x="1827" y="2761"/>
              <a:chExt cx="210" cy="272"/>
            </a:xfrm>
          </p:grpSpPr>
          <p:sp>
            <p:nvSpPr>
              <p:cNvPr id="57" name="Freeform 12"/>
              <p:cNvSpPr>
                <a:spLocks/>
              </p:cNvSpPr>
              <p:nvPr/>
            </p:nvSpPr>
            <p:spPr bwMode="auto">
              <a:xfrm>
                <a:off x="1827" y="2761"/>
                <a:ext cx="210" cy="117"/>
              </a:xfrm>
              <a:custGeom>
                <a:avLst/>
                <a:gdLst>
                  <a:gd name="T0" fmla="*/ 113 w 210"/>
                  <a:gd name="T1" fmla="*/ 117 h 117"/>
                  <a:gd name="T2" fmla="*/ 0 w 210"/>
                  <a:gd name="T3" fmla="*/ 2 h 117"/>
                  <a:gd name="T4" fmla="*/ 210 w 210"/>
                  <a:gd name="T5" fmla="*/ 0 h 117"/>
                  <a:gd name="T6" fmla="*/ 113 w 210"/>
                  <a:gd name="T7" fmla="*/ 117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0"/>
                  <a:gd name="T13" fmla="*/ 0 h 117"/>
                  <a:gd name="T14" fmla="*/ 210 w 210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0" h="117">
                    <a:moveTo>
                      <a:pt x="113" y="117"/>
                    </a:moveTo>
                    <a:lnTo>
                      <a:pt x="0" y="2"/>
                    </a:lnTo>
                    <a:lnTo>
                      <a:pt x="210" y="0"/>
                    </a:lnTo>
                    <a:lnTo>
                      <a:pt x="113" y="117"/>
                    </a:lnTo>
                    <a:close/>
                  </a:path>
                </a:pathLst>
              </a:custGeom>
              <a:solidFill>
                <a:srgbClr val="00CCFF"/>
              </a:solidFill>
              <a:ln w="19050">
                <a:solidFill>
                  <a:srgbClr val="CC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1858" y="2965"/>
                <a:ext cx="179" cy="1"/>
              </a:xfrm>
              <a:prstGeom prst="line">
                <a:avLst/>
              </a:prstGeom>
              <a:noFill/>
              <a:ln w="19050">
                <a:solidFill>
                  <a:srgbClr val="CC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1906" y="3033"/>
                <a:ext cx="82" cy="0"/>
              </a:xfrm>
              <a:prstGeom prst="line">
                <a:avLst/>
              </a:prstGeom>
              <a:noFill/>
              <a:ln w="19050">
                <a:solidFill>
                  <a:srgbClr val="CC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7129462" y="2049463"/>
              <a:ext cx="111125" cy="223837"/>
            </a:xfrm>
            <a:custGeom>
              <a:avLst/>
              <a:gdLst>
                <a:gd name="T0" fmla="*/ 11131196 w 315"/>
                <a:gd name="T1" fmla="*/ 115298181 h 435"/>
                <a:gd name="T2" fmla="*/ 11131196 w 315"/>
                <a:gd name="T3" fmla="*/ 31806465 h 435"/>
                <a:gd name="T4" fmla="*/ 0 w 315"/>
                <a:gd name="T5" fmla="*/ 0 h 435"/>
                <a:gd name="T6" fmla="*/ 16696618 w 315"/>
                <a:gd name="T7" fmla="*/ 27830401 h 435"/>
                <a:gd name="T8" fmla="*/ 24117302 w 315"/>
                <a:gd name="T9" fmla="*/ 0 h 435"/>
                <a:gd name="T10" fmla="*/ 25972559 w 315"/>
                <a:gd name="T11" fmla="*/ 35782023 h 435"/>
                <a:gd name="T12" fmla="*/ 38958657 w 315"/>
                <a:gd name="T13" fmla="*/ 15903232 h 435"/>
                <a:gd name="T14" fmla="*/ 25972559 w 315"/>
                <a:gd name="T15" fmla="*/ 47709701 h 435"/>
                <a:gd name="T16" fmla="*/ 24117302 w 315"/>
                <a:gd name="T17" fmla="*/ 115298181 h 4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5"/>
                <a:gd name="T28" fmla="*/ 0 h 435"/>
                <a:gd name="T29" fmla="*/ 315 w 315"/>
                <a:gd name="T30" fmla="*/ 435 h 4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5" h="435">
                  <a:moveTo>
                    <a:pt x="90" y="435"/>
                  </a:moveTo>
                  <a:lnTo>
                    <a:pt x="90" y="120"/>
                  </a:lnTo>
                  <a:lnTo>
                    <a:pt x="0" y="0"/>
                  </a:lnTo>
                  <a:lnTo>
                    <a:pt x="135" y="105"/>
                  </a:lnTo>
                  <a:lnTo>
                    <a:pt x="195" y="0"/>
                  </a:lnTo>
                  <a:lnTo>
                    <a:pt x="210" y="135"/>
                  </a:lnTo>
                  <a:lnTo>
                    <a:pt x="315" y="60"/>
                  </a:lnTo>
                  <a:lnTo>
                    <a:pt x="210" y="180"/>
                  </a:lnTo>
                  <a:lnTo>
                    <a:pt x="195" y="435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7189787" y="1955800"/>
              <a:ext cx="57150" cy="269875"/>
            </a:xfrm>
            <a:custGeom>
              <a:avLst/>
              <a:gdLst>
                <a:gd name="T0" fmla="*/ 42141278 w 71"/>
                <a:gd name="T1" fmla="*/ 283899009 h 256"/>
                <a:gd name="T2" fmla="*/ 42141278 w 71"/>
                <a:gd name="T3" fmla="*/ 51012692 h 256"/>
                <a:gd name="T4" fmla="*/ 15803182 w 71"/>
                <a:gd name="T5" fmla="*/ 6654104 h 256"/>
                <a:gd name="T6" fmla="*/ 0 w 71"/>
                <a:gd name="T7" fmla="*/ 88718234 h 2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256"/>
                <a:gd name="T14" fmla="*/ 71 w 71"/>
                <a:gd name="T15" fmla="*/ 256 h 2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256">
                  <a:moveTo>
                    <a:pt x="64" y="256"/>
                  </a:moveTo>
                  <a:cubicBezTo>
                    <a:pt x="64" y="221"/>
                    <a:pt x="71" y="88"/>
                    <a:pt x="64" y="46"/>
                  </a:cubicBezTo>
                  <a:cubicBezTo>
                    <a:pt x="57" y="4"/>
                    <a:pt x="35" y="0"/>
                    <a:pt x="24" y="6"/>
                  </a:cubicBezTo>
                  <a:cubicBezTo>
                    <a:pt x="13" y="12"/>
                    <a:pt x="5" y="65"/>
                    <a:pt x="0" y="80"/>
                  </a:cubicBezTo>
                </a:path>
              </a:pathLst>
            </a:custGeom>
            <a:noFill/>
            <a:ln w="22225" cap="rnd">
              <a:solidFill>
                <a:srgbClr val="33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7105650" y="1962150"/>
              <a:ext cx="46037" cy="249238"/>
            </a:xfrm>
            <a:custGeom>
              <a:avLst/>
              <a:gdLst>
                <a:gd name="T0" fmla="*/ 18829956 w 112"/>
                <a:gd name="T1" fmla="*/ 44829373 h 484"/>
                <a:gd name="T2" fmla="*/ 15131378 w 112"/>
                <a:gd name="T3" fmla="*/ 12997968 h 484"/>
                <a:gd name="T4" fmla="*/ 2521759 w 112"/>
                <a:gd name="T5" fmla="*/ 19098637 h 484"/>
                <a:gd name="T6" fmla="*/ 0 w 112"/>
                <a:gd name="T7" fmla="*/ 128386407 h 4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484"/>
                <a:gd name="T14" fmla="*/ 112 w 112"/>
                <a:gd name="T15" fmla="*/ 484 h 4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484">
                  <a:moveTo>
                    <a:pt x="112" y="169"/>
                  </a:moveTo>
                  <a:cubicBezTo>
                    <a:pt x="109" y="117"/>
                    <a:pt x="106" y="65"/>
                    <a:pt x="90" y="49"/>
                  </a:cubicBezTo>
                  <a:cubicBezTo>
                    <a:pt x="74" y="33"/>
                    <a:pt x="30" y="0"/>
                    <a:pt x="15" y="72"/>
                  </a:cubicBezTo>
                  <a:cubicBezTo>
                    <a:pt x="0" y="144"/>
                    <a:pt x="0" y="314"/>
                    <a:pt x="0" y="484"/>
                  </a:cubicBezTo>
                </a:path>
              </a:pathLst>
            </a:custGeom>
            <a:noFill/>
            <a:ln w="22225">
              <a:solidFill>
                <a:srgbClr val="33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" name="Freeform 18" descr="Large confetti"/>
            <p:cNvSpPr>
              <a:spLocks/>
            </p:cNvSpPr>
            <p:nvPr/>
          </p:nvSpPr>
          <p:spPr bwMode="auto">
            <a:xfrm>
              <a:off x="5711825" y="1195388"/>
              <a:ext cx="311150" cy="342900"/>
            </a:xfrm>
            <a:custGeom>
              <a:avLst/>
              <a:gdLst>
                <a:gd name="T0" fmla="*/ 63134171 w 765"/>
                <a:gd name="T1" fmla="*/ 173930892 h 668"/>
                <a:gd name="T2" fmla="*/ 29749197 w 765"/>
                <a:gd name="T3" fmla="*/ 166024689 h 668"/>
                <a:gd name="T4" fmla="*/ 7437096 w 765"/>
                <a:gd name="T5" fmla="*/ 140462222 h 668"/>
                <a:gd name="T6" fmla="*/ 0 w 765"/>
                <a:gd name="T7" fmla="*/ 98824495 h 668"/>
                <a:gd name="T8" fmla="*/ 9916534 w 765"/>
                <a:gd name="T9" fmla="*/ 59294488 h 668"/>
                <a:gd name="T10" fmla="*/ 34707259 w 765"/>
                <a:gd name="T11" fmla="*/ 35576905 h 668"/>
                <a:gd name="T12" fmla="*/ 49581851 w 765"/>
                <a:gd name="T13" fmla="*/ 37685123 h 668"/>
                <a:gd name="T14" fmla="*/ 55696671 w 765"/>
                <a:gd name="T15" fmla="*/ 59294488 h 668"/>
                <a:gd name="T16" fmla="*/ 58176109 w 765"/>
                <a:gd name="T17" fmla="*/ 21873221 h 668"/>
                <a:gd name="T18" fmla="*/ 84289110 w 765"/>
                <a:gd name="T19" fmla="*/ 0 h 668"/>
                <a:gd name="T20" fmla="*/ 104121764 w 765"/>
                <a:gd name="T21" fmla="*/ 15811897 h 668"/>
                <a:gd name="T22" fmla="*/ 109079851 w 765"/>
                <a:gd name="T23" fmla="*/ 53497016 h 668"/>
                <a:gd name="T24" fmla="*/ 122632158 w 765"/>
                <a:gd name="T25" fmla="*/ 57450118 h 668"/>
                <a:gd name="T26" fmla="*/ 123954443 w 765"/>
                <a:gd name="T27" fmla="*/ 102777083 h 668"/>
                <a:gd name="T28" fmla="*/ 117674096 w 765"/>
                <a:gd name="T29" fmla="*/ 114636388 h 668"/>
                <a:gd name="T30" fmla="*/ 126433474 w 765"/>
                <a:gd name="T31" fmla="*/ 138354004 h 668"/>
                <a:gd name="T32" fmla="*/ 112716034 w 765"/>
                <a:gd name="T33" fmla="*/ 162072101 h 668"/>
                <a:gd name="T34" fmla="*/ 90403917 w 765"/>
                <a:gd name="T35" fmla="*/ 176039111 h 668"/>
                <a:gd name="T36" fmla="*/ 75529732 w 765"/>
                <a:gd name="T37" fmla="*/ 166024689 h 6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5"/>
                <a:gd name="T58" fmla="*/ 0 h 668"/>
                <a:gd name="T59" fmla="*/ 765 w 765"/>
                <a:gd name="T60" fmla="*/ 668 h 6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5" h="668">
                  <a:moveTo>
                    <a:pt x="382" y="660"/>
                  </a:moveTo>
                  <a:lnTo>
                    <a:pt x="180" y="630"/>
                  </a:lnTo>
                  <a:lnTo>
                    <a:pt x="45" y="533"/>
                  </a:lnTo>
                  <a:lnTo>
                    <a:pt x="0" y="375"/>
                  </a:lnTo>
                  <a:lnTo>
                    <a:pt x="60" y="225"/>
                  </a:lnTo>
                  <a:lnTo>
                    <a:pt x="210" y="135"/>
                  </a:lnTo>
                  <a:lnTo>
                    <a:pt x="300" y="143"/>
                  </a:lnTo>
                  <a:lnTo>
                    <a:pt x="337" y="225"/>
                  </a:lnTo>
                  <a:lnTo>
                    <a:pt x="352" y="83"/>
                  </a:lnTo>
                  <a:lnTo>
                    <a:pt x="510" y="0"/>
                  </a:lnTo>
                  <a:lnTo>
                    <a:pt x="630" y="60"/>
                  </a:lnTo>
                  <a:lnTo>
                    <a:pt x="660" y="203"/>
                  </a:lnTo>
                  <a:lnTo>
                    <a:pt x="742" y="218"/>
                  </a:lnTo>
                  <a:lnTo>
                    <a:pt x="750" y="390"/>
                  </a:lnTo>
                  <a:lnTo>
                    <a:pt x="712" y="435"/>
                  </a:lnTo>
                  <a:lnTo>
                    <a:pt x="765" y="525"/>
                  </a:lnTo>
                  <a:lnTo>
                    <a:pt x="682" y="615"/>
                  </a:lnTo>
                  <a:lnTo>
                    <a:pt x="547" y="668"/>
                  </a:lnTo>
                  <a:lnTo>
                    <a:pt x="457" y="630"/>
                  </a:lnTo>
                </a:path>
              </a:pathLst>
            </a:custGeom>
            <a:pattFill prst="lgConfetti">
              <a:fgClr>
                <a:srgbClr val="808000"/>
              </a:fgClr>
              <a:bgClr>
                <a:srgbClr val="00CC00"/>
              </a:bgClr>
            </a:pattFill>
            <a:ln w="12700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834062" y="1403350"/>
              <a:ext cx="93663" cy="295275"/>
            </a:xfrm>
            <a:custGeom>
              <a:avLst/>
              <a:gdLst>
                <a:gd name="T0" fmla="*/ 18655228 w 115"/>
                <a:gd name="T1" fmla="*/ 270965020 h 282"/>
                <a:gd name="T2" fmla="*/ 27316209 w 115"/>
                <a:gd name="T3" fmla="*/ 221398631 h 282"/>
                <a:gd name="T4" fmla="*/ 29981938 w 115"/>
                <a:gd name="T5" fmla="*/ 68292278 h 282"/>
                <a:gd name="T6" fmla="*/ 0 w 115"/>
                <a:gd name="T7" fmla="*/ 12116745 h 282"/>
                <a:gd name="T8" fmla="*/ 11992936 w 115"/>
                <a:gd name="T9" fmla="*/ 0 h 282"/>
                <a:gd name="T10" fmla="*/ 31980625 w 115"/>
                <a:gd name="T11" fmla="*/ 52870972 h 282"/>
                <a:gd name="T12" fmla="*/ 44638972 w 115"/>
                <a:gd name="T13" fmla="*/ 12116745 h 282"/>
                <a:gd name="T14" fmla="*/ 41974057 w 115"/>
                <a:gd name="T15" fmla="*/ 60581625 h 282"/>
                <a:gd name="T16" fmla="*/ 74620911 w 115"/>
                <a:gd name="T17" fmla="*/ 4406089 h 282"/>
                <a:gd name="T18" fmla="*/ 76619597 w 115"/>
                <a:gd name="T19" fmla="*/ 31943095 h 282"/>
                <a:gd name="T20" fmla="*/ 54633232 w 115"/>
                <a:gd name="T21" fmla="*/ 84814075 h 282"/>
                <a:gd name="T22" fmla="*/ 49303388 w 115"/>
                <a:gd name="T23" fmla="*/ 237920411 h 282"/>
                <a:gd name="T24" fmla="*/ 59296833 w 115"/>
                <a:gd name="T25" fmla="*/ 310618826 h 2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"/>
                <a:gd name="T40" fmla="*/ 0 h 282"/>
                <a:gd name="T41" fmla="*/ 115 w 115"/>
                <a:gd name="T42" fmla="*/ 282 h 2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" h="282">
                  <a:moveTo>
                    <a:pt x="28" y="246"/>
                  </a:moveTo>
                  <a:lnTo>
                    <a:pt x="41" y="201"/>
                  </a:lnTo>
                  <a:lnTo>
                    <a:pt x="45" y="62"/>
                  </a:lnTo>
                  <a:lnTo>
                    <a:pt x="0" y="11"/>
                  </a:lnTo>
                  <a:lnTo>
                    <a:pt x="18" y="0"/>
                  </a:lnTo>
                  <a:lnTo>
                    <a:pt x="48" y="48"/>
                  </a:lnTo>
                  <a:lnTo>
                    <a:pt x="67" y="11"/>
                  </a:lnTo>
                  <a:lnTo>
                    <a:pt x="63" y="55"/>
                  </a:lnTo>
                  <a:lnTo>
                    <a:pt x="112" y="4"/>
                  </a:lnTo>
                  <a:lnTo>
                    <a:pt x="115" y="29"/>
                  </a:lnTo>
                  <a:lnTo>
                    <a:pt x="82" y="77"/>
                  </a:lnTo>
                  <a:lnTo>
                    <a:pt x="74" y="216"/>
                  </a:lnTo>
                  <a:lnTo>
                    <a:pt x="89" y="282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3" name="Freeform 20" descr="Large confetti"/>
            <p:cNvSpPr>
              <a:spLocks/>
            </p:cNvSpPr>
            <p:nvPr/>
          </p:nvSpPr>
          <p:spPr bwMode="auto">
            <a:xfrm>
              <a:off x="5386387" y="957263"/>
              <a:ext cx="311150" cy="342900"/>
            </a:xfrm>
            <a:custGeom>
              <a:avLst/>
              <a:gdLst>
                <a:gd name="T0" fmla="*/ 63134171 w 765"/>
                <a:gd name="T1" fmla="*/ 173930892 h 668"/>
                <a:gd name="T2" fmla="*/ 29749197 w 765"/>
                <a:gd name="T3" fmla="*/ 166024689 h 668"/>
                <a:gd name="T4" fmla="*/ 7437096 w 765"/>
                <a:gd name="T5" fmla="*/ 140462222 h 668"/>
                <a:gd name="T6" fmla="*/ 0 w 765"/>
                <a:gd name="T7" fmla="*/ 98824495 h 668"/>
                <a:gd name="T8" fmla="*/ 9916534 w 765"/>
                <a:gd name="T9" fmla="*/ 59294488 h 668"/>
                <a:gd name="T10" fmla="*/ 34707259 w 765"/>
                <a:gd name="T11" fmla="*/ 35576905 h 668"/>
                <a:gd name="T12" fmla="*/ 49581851 w 765"/>
                <a:gd name="T13" fmla="*/ 37685123 h 668"/>
                <a:gd name="T14" fmla="*/ 55696671 w 765"/>
                <a:gd name="T15" fmla="*/ 59294488 h 668"/>
                <a:gd name="T16" fmla="*/ 58176109 w 765"/>
                <a:gd name="T17" fmla="*/ 21873221 h 668"/>
                <a:gd name="T18" fmla="*/ 84289110 w 765"/>
                <a:gd name="T19" fmla="*/ 0 h 668"/>
                <a:gd name="T20" fmla="*/ 104121764 w 765"/>
                <a:gd name="T21" fmla="*/ 15811897 h 668"/>
                <a:gd name="T22" fmla="*/ 109079851 w 765"/>
                <a:gd name="T23" fmla="*/ 53497016 h 668"/>
                <a:gd name="T24" fmla="*/ 122632158 w 765"/>
                <a:gd name="T25" fmla="*/ 57450118 h 668"/>
                <a:gd name="T26" fmla="*/ 123954443 w 765"/>
                <a:gd name="T27" fmla="*/ 102777083 h 668"/>
                <a:gd name="T28" fmla="*/ 117674096 w 765"/>
                <a:gd name="T29" fmla="*/ 114636388 h 668"/>
                <a:gd name="T30" fmla="*/ 126433474 w 765"/>
                <a:gd name="T31" fmla="*/ 138354004 h 668"/>
                <a:gd name="T32" fmla="*/ 112716034 w 765"/>
                <a:gd name="T33" fmla="*/ 162072101 h 668"/>
                <a:gd name="T34" fmla="*/ 90403917 w 765"/>
                <a:gd name="T35" fmla="*/ 176039111 h 668"/>
                <a:gd name="T36" fmla="*/ 75529732 w 765"/>
                <a:gd name="T37" fmla="*/ 166024689 h 6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5"/>
                <a:gd name="T58" fmla="*/ 0 h 668"/>
                <a:gd name="T59" fmla="*/ 765 w 765"/>
                <a:gd name="T60" fmla="*/ 668 h 6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5" h="668">
                  <a:moveTo>
                    <a:pt x="382" y="660"/>
                  </a:moveTo>
                  <a:lnTo>
                    <a:pt x="180" y="630"/>
                  </a:lnTo>
                  <a:lnTo>
                    <a:pt x="45" y="533"/>
                  </a:lnTo>
                  <a:lnTo>
                    <a:pt x="0" y="375"/>
                  </a:lnTo>
                  <a:lnTo>
                    <a:pt x="60" y="225"/>
                  </a:lnTo>
                  <a:lnTo>
                    <a:pt x="210" y="135"/>
                  </a:lnTo>
                  <a:lnTo>
                    <a:pt x="300" y="143"/>
                  </a:lnTo>
                  <a:lnTo>
                    <a:pt x="337" y="225"/>
                  </a:lnTo>
                  <a:lnTo>
                    <a:pt x="352" y="83"/>
                  </a:lnTo>
                  <a:lnTo>
                    <a:pt x="510" y="0"/>
                  </a:lnTo>
                  <a:lnTo>
                    <a:pt x="630" y="60"/>
                  </a:lnTo>
                  <a:lnTo>
                    <a:pt x="660" y="203"/>
                  </a:lnTo>
                  <a:lnTo>
                    <a:pt x="742" y="218"/>
                  </a:lnTo>
                  <a:lnTo>
                    <a:pt x="750" y="390"/>
                  </a:lnTo>
                  <a:lnTo>
                    <a:pt x="712" y="435"/>
                  </a:lnTo>
                  <a:lnTo>
                    <a:pt x="765" y="525"/>
                  </a:lnTo>
                  <a:lnTo>
                    <a:pt x="682" y="615"/>
                  </a:lnTo>
                  <a:lnTo>
                    <a:pt x="547" y="668"/>
                  </a:lnTo>
                  <a:lnTo>
                    <a:pt x="457" y="630"/>
                  </a:lnTo>
                </a:path>
              </a:pathLst>
            </a:custGeom>
            <a:pattFill prst="lgConfetti">
              <a:fgClr>
                <a:srgbClr val="808000"/>
              </a:fgClr>
              <a:bgClr>
                <a:srgbClr val="00CC00"/>
              </a:bgClr>
            </a:pattFill>
            <a:ln w="12700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5500687" y="1181100"/>
              <a:ext cx="95250" cy="295275"/>
            </a:xfrm>
            <a:custGeom>
              <a:avLst/>
              <a:gdLst>
                <a:gd name="T0" fmla="*/ 15583731 w 115"/>
                <a:gd name="T1" fmla="*/ 279667467 h 281"/>
                <a:gd name="T2" fmla="*/ 27779047 w 115"/>
                <a:gd name="T3" fmla="*/ 222186526 h 281"/>
                <a:gd name="T4" fmla="*/ 30489944 w 115"/>
                <a:gd name="T5" fmla="*/ 68535311 h 281"/>
                <a:gd name="T6" fmla="*/ 0 w 115"/>
                <a:gd name="T7" fmla="*/ 12159865 h 281"/>
                <a:gd name="T8" fmla="*/ 12196141 w 115"/>
                <a:gd name="T9" fmla="*/ 0 h 281"/>
                <a:gd name="T10" fmla="*/ 32522496 w 115"/>
                <a:gd name="T11" fmla="*/ 53059125 h 281"/>
                <a:gd name="T12" fmla="*/ 45395323 w 115"/>
                <a:gd name="T13" fmla="*/ 12159865 h 281"/>
                <a:gd name="T14" fmla="*/ 42685254 w 115"/>
                <a:gd name="T15" fmla="*/ 60797218 h 281"/>
                <a:gd name="T16" fmla="*/ 75885267 w 115"/>
                <a:gd name="T17" fmla="*/ 4421770 h 281"/>
                <a:gd name="T18" fmla="*/ 77917818 w 115"/>
                <a:gd name="T19" fmla="*/ 32056772 h 281"/>
                <a:gd name="T20" fmla="*/ 55558922 w 115"/>
                <a:gd name="T21" fmla="*/ 85115904 h 281"/>
                <a:gd name="T22" fmla="*/ 50138771 w 115"/>
                <a:gd name="T23" fmla="*/ 238767103 h 281"/>
                <a:gd name="T24" fmla="*/ 67076715 w 115"/>
                <a:gd name="T25" fmla="*/ 310618788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"/>
                <a:gd name="T40" fmla="*/ 0 h 281"/>
                <a:gd name="T41" fmla="*/ 115 w 115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" h="281">
                  <a:moveTo>
                    <a:pt x="23" y="253"/>
                  </a:moveTo>
                  <a:lnTo>
                    <a:pt x="41" y="201"/>
                  </a:lnTo>
                  <a:lnTo>
                    <a:pt x="45" y="62"/>
                  </a:lnTo>
                  <a:lnTo>
                    <a:pt x="0" y="11"/>
                  </a:lnTo>
                  <a:lnTo>
                    <a:pt x="18" y="0"/>
                  </a:lnTo>
                  <a:lnTo>
                    <a:pt x="48" y="48"/>
                  </a:lnTo>
                  <a:lnTo>
                    <a:pt x="67" y="11"/>
                  </a:lnTo>
                  <a:lnTo>
                    <a:pt x="63" y="55"/>
                  </a:lnTo>
                  <a:lnTo>
                    <a:pt x="112" y="4"/>
                  </a:lnTo>
                  <a:lnTo>
                    <a:pt x="115" y="29"/>
                  </a:lnTo>
                  <a:lnTo>
                    <a:pt x="82" y="77"/>
                  </a:lnTo>
                  <a:lnTo>
                    <a:pt x="74" y="216"/>
                  </a:lnTo>
                  <a:lnTo>
                    <a:pt x="99" y="281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Freeform 22" descr="Large confetti"/>
            <p:cNvSpPr>
              <a:spLocks/>
            </p:cNvSpPr>
            <p:nvPr/>
          </p:nvSpPr>
          <p:spPr bwMode="auto">
            <a:xfrm>
              <a:off x="5886450" y="1306513"/>
              <a:ext cx="312737" cy="342900"/>
            </a:xfrm>
            <a:custGeom>
              <a:avLst/>
              <a:gdLst>
                <a:gd name="T0" fmla="*/ 63622975 w 765"/>
                <a:gd name="T1" fmla="*/ 173930892 h 668"/>
                <a:gd name="T2" fmla="*/ 29979422 w 765"/>
                <a:gd name="T3" fmla="*/ 166024689 h 668"/>
                <a:gd name="T4" fmla="*/ 7495060 w 765"/>
                <a:gd name="T5" fmla="*/ 140462222 h 668"/>
                <a:gd name="T6" fmla="*/ 0 w 765"/>
                <a:gd name="T7" fmla="*/ 98824495 h 668"/>
                <a:gd name="T8" fmla="*/ 9993276 w 765"/>
                <a:gd name="T9" fmla="*/ 59294488 h 668"/>
                <a:gd name="T10" fmla="*/ 34975854 w 765"/>
                <a:gd name="T11" fmla="*/ 35576905 h 668"/>
                <a:gd name="T12" fmla="*/ 49965967 w 765"/>
                <a:gd name="T13" fmla="*/ 37685123 h 668"/>
                <a:gd name="T14" fmla="*/ 56128327 w 765"/>
                <a:gd name="T15" fmla="*/ 59294488 h 668"/>
                <a:gd name="T16" fmla="*/ 58626543 w 765"/>
                <a:gd name="T17" fmla="*/ 21873221 h 668"/>
                <a:gd name="T18" fmla="*/ 84941820 w 765"/>
                <a:gd name="T19" fmla="*/ 0 h 668"/>
                <a:gd name="T20" fmla="*/ 104927957 w 765"/>
                <a:gd name="T21" fmla="*/ 15811897 h 668"/>
                <a:gd name="T22" fmla="*/ 109924823 w 765"/>
                <a:gd name="T23" fmla="*/ 53497016 h 668"/>
                <a:gd name="T24" fmla="*/ 123582227 w 765"/>
                <a:gd name="T25" fmla="*/ 57450118 h 668"/>
                <a:gd name="T26" fmla="*/ 124914528 w 765"/>
                <a:gd name="T27" fmla="*/ 102777083 h 668"/>
                <a:gd name="T28" fmla="*/ 118585387 w 765"/>
                <a:gd name="T29" fmla="*/ 114636388 h 668"/>
                <a:gd name="T30" fmla="*/ 127412743 w 765"/>
                <a:gd name="T31" fmla="*/ 138354004 h 668"/>
                <a:gd name="T32" fmla="*/ 113588955 w 765"/>
                <a:gd name="T33" fmla="*/ 162072101 h 668"/>
                <a:gd name="T34" fmla="*/ 91104168 w 765"/>
                <a:gd name="T35" fmla="*/ 176039111 h 668"/>
                <a:gd name="T36" fmla="*/ 76114464 w 765"/>
                <a:gd name="T37" fmla="*/ 166024689 h 6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5"/>
                <a:gd name="T58" fmla="*/ 0 h 668"/>
                <a:gd name="T59" fmla="*/ 765 w 765"/>
                <a:gd name="T60" fmla="*/ 668 h 6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5" h="668">
                  <a:moveTo>
                    <a:pt x="382" y="660"/>
                  </a:moveTo>
                  <a:lnTo>
                    <a:pt x="180" y="630"/>
                  </a:lnTo>
                  <a:lnTo>
                    <a:pt x="45" y="533"/>
                  </a:lnTo>
                  <a:lnTo>
                    <a:pt x="0" y="375"/>
                  </a:lnTo>
                  <a:lnTo>
                    <a:pt x="60" y="225"/>
                  </a:lnTo>
                  <a:lnTo>
                    <a:pt x="210" y="135"/>
                  </a:lnTo>
                  <a:lnTo>
                    <a:pt x="300" y="143"/>
                  </a:lnTo>
                  <a:lnTo>
                    <a:pt x="337" y="225"/>
                  </a:lnTo>
                  <a:lnTo>
                    <a:pt x="352" y="83"/>
                  </a:lnTo>
                  <a:lnTo>
                    <a:pt x="510" y="0"/>
                  </a:lnTo>
                  <a:lnTo>
                    <a:pt x="630" y="60"/>
                  </a:lnTo>
                  <a:lnTo>
                    <a:pt x="660" y="203"/>
                  </a:lnTo>
                  <a:lnTo>
                    <a:pt x="742" y="218"/>
                  </a:lnTo>
                  <a:lnTo>
                    <a:pt x="750" y="390"/>
                  </a:lnTo>
                  <a:lnTo>
                    <a:pt x="712" y="435"/>
                  </a:lnTo>
                  <a:lnTo>
                    <a:pt x="765" y="525"/>
                  </a:lnTo>
                  <a:lnTo>
                    <a:pt x="682" y="615"/>
                  </a:lnTo>
                  <a:lnTo>
                    <a:pt x="547" y="668"/>
                  </a:lnTo>
                  <a:lnTo>
                    <a:pt x="457" y="630"/>
                  </a:lnTo>
                </a:path>
              </a:pathLst>
            </a:custGeom>
            <a:pattFill prst="lgConfetti">
              <a:fgClr>
                <a:srgbClr val="808000"/>
              </a:fgClr>
              <a:bgClr>
                <a:srgbClr val="00CC00"/>
              </a:bgClr>
            </a:pattFill>
            <a:ln w="12700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6008687" y="1514475"/>
              <a:ext cx="95250" cy="296863"/>
            </a:xfrm>
            <a:custGeom>
              <a:avLst/>
              <a:gdLst>
                <a:gd name="T0" fmla="*/ 8732209 w 232"/>
                <a:gd name="T1" fmla="*/ 128638214 h 578"/>
                <a:gd name="T2" fmla="*/ 13769786 w 232"/>
                <a:gd name="T3" fmla="*/ 108868071 h 578"/>
                <a:gd name="T4" fmla="*/ 15113550 w 232"/>
                <a:gd name="T5" fmla="*/ 33741204 h 578"/>
                <a:gd name="T6" fmla="*/ 0 w 232"/>
                <a:gd name="T7" fmla="*/ 6063092 h 578"/>
                <a:gd name="T8" fmla="*/ 6213420 w 232"/>
                <a:gd name="T9" fmla="*/ 0 h 578"/>
                <a:gd name="T10" fmla="*/ 16288984 w 232"/>
                <a:gd name="T11" fmla="*/ 25833241 h 578"/>
                <a:gd name="T12" fmla="*/ 22669911 w 232"/>
                <a:gd name="T13" fmla="*/ 6063092 h 578"/>
                <a:gd name="T14" fmla="*/ 21326558 w 232"/>
                <a:gd name="T15" fmla="*/ 29786962 h 578"/>
                <a:gd name="T16" fmla="*/ 37783461 w 232"/>
                <a:gd name="T17" fmla="*/ 2108857 h 578"/>
                <a:gd name="T18" fmla="*/ 38958895 w 232"/>
                <a:gd name="T19" fmla="*/ 15816427 h 578"/>
                <a:gd name="T20" fmla="*/ 27707902 w 232"/>
                <a:gd name="T21" fmla="*/ 41649158 h 578"/>
                <a:gd name="T22" fmla="*/ 25189109 w 232"/>
                <a:gd name="T23" fmla="*/ 116776026 h 578"/>
                <a:gd name="T24" fmla="*/ 30226689 w 232"/>
                <a:gd name="T25" fmla="*/ 152362623 h 5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2"/>
                <a:gd name="T40" fmla="*/ 0 h 578"/>
                <a:gd name="T41" fmla="*/ 232 w 232"/>
                <a:gd name="T42" fmla="*/ 578 h 5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2" h="578">
                  <a:moveTo>
                    <a:pt x="52" y="488"/>
                  </a:moveTo>
                  <a:lnTo>
                    <a:pt x="82" y="413"/>
                  </a:lnTo>
                  <a:lnTo>
                    <a:pt x="90" y="128"/>
                  </a:lnTo>
                  <a:lnTo>
                    <a:pt x="0" y="23"/>
                  </a:lnTo>
                  <a:lnTo>
                    <a:pt x="37" y="0"/>
                  </a:lnTo>
                  <a:lnTo>
                    <a:pt x="97" y="98"/>
                  </a:lnTo>
                  <a:lnTo>
                    <a:pt x="135" y="23"/>
                  </a:lnTo>
                  <a:lnTo>
                    <a:pt x="127" y="113"/>
                  </a:lnTo>
                  <a:lnTo>
                    <a:pt x="225" y="8"/>
                  </a:lnTo>
                  <a:lnTo>
                    <a:pt x="232" y="60"/>
                  </a:lnTo>
                  <a:lnTo>
                    <a:pt x="165" y="158"/>
                  </a:lnTo>
                  <a:lnTo>
                    <a:pt x="150" y="443"/>
                  </a:lnTo>
                  <a:lnTo>
                    <a:pt x="180" y="57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7" name="Freeform 24" descr="Large confetti"/>
            <p:cNvSpPr>
              <a:spLocks/>
            </p:cNvSpPr>
            <p:nvPr/>
          </p:nvSpPr>
          <p:spPr bwMode="auto">
            <a:xfrm>
              <a:off x="6111875" y="1465263"/>
              <a:ext cx="311150" cy="342900"/>
            </a:xfrm>
            <a:custGeom>
              <a:avLst/>
              <a:gdLst>
                <a:gd name="T0" fmla="*/ 63134171 w 765"/>
                <a:gd name="T1" fmla="*/ 173930892 h 668"/>
                <a:gd name="T2" fmla="*/ 29749197 w 765"/>
                <a:gd name="T3" fmla="*/ 166024689 h 668"/>
                <a:gd name="T4" fmla="*/ 7437096 w 765"/>
                <a:gd name="T5" fmla="*/ 140462222 h 668"/>
                <a:gd name="T6" fmla="*/ 0 w 765"/>
                <a:gd name="T7" fmla="*/ 98824495 h 668"/>
                <a:gd name="T8" fmla="*/ 9916534 w 765"/>
                <a:gd name="T9" fmla="*/ 59294488 h 668"/>
                <a:gd name="T10" fmla="*/ 34707259 w 765"/>
                <a:gd name="T11" fmla="*/ 35576905 h 668"/>
                <a:gd name="T12" fmla="*/ 49581851 w 765"/>
                <a:gd name="T13" fmla="*/ 37685123 h 668"/>
                <a:gd name="T14" fmla="*/ 55696671 w 765"/>
                <a:gd name="T15" fmla="*/ 59294488 h 668"/>
                <a:gd name="T16" fmla="*/ 58176109 w 765"/>
                <a:gd name="T17" fmla="*/ 21873221 h 668"/>
                <a:gd name="T18" fmla="*/ 84289110 w 765"/>
                <a:gd name="T19" fmla="*/ 0 h 668"/>
                <a:gd name="T20" fmla="*/ 104121764 w 765"/>
                <a:gd name="T21" fmla="*/ 15811897 h 668"/>
                <a:gd name="T22" fmla="*/ 109079851 w 765"/>
                <a:gd name="T23" fmla="*/ 53497016 h 668"/>
                <a:gd name="T24" fmla="*/ 122632158 w 765"/>
                <a:gd name="T25" fmla="*/ 57450118 h 668"/>
                <a:gd name="T26" fmla="*/ 123954443 w 765"/>
                <a:gd name="T27" fmla="*/ 102777083 h 668"/>
                <a:gd name="T28" fmla="*/ 117674096 w 765"/>
                <a:gd name="T29" fmla="*/ 114636388 h 668"/>
                <a:gd name="T30" fmla="*/ 126433474 w 765"/>
                <a:gd name="T31" fmla="*/ 138354004 h 668"/>
                <a:gd name="T32" fmla="*/ 112716034 w 765"/>
                <a:gd name="T33" fmla="*/ 162072101 h 668"/>
                <a:gd name="T34" fmla="*/ 90403917 w 765"/>
                <a:gd name="T35" fmla="*/ 176039111 h 668"/>
                <a:gd name="T36" fmla="*/ 75529732 w 765"/>
                <a:gd name="T37" fmla="*/ 166024689 h 6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5"/>
                <a:gd name="T58" fmla="*/ 0 h 668"/>
                <a:gd name="T59" fmla="*/ 765 w 765"/>
                <a:gd name="T60" fmla="*/ 668 h 6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5" h="668">
                  <a:moveTo>
                    <a:pt x="382" y="660"/>
                  </a:moveTo>
                  <a:lnTo>
                    <a:pt x="180" y="630"/>
                  </a:lnTo>
                  <a:lnTo>
                    <a:pt x="45" y="533"/>
                  </a:lnTo>
                  <a:lnTo>
                    <a:pt x="0" y="375"/>
                  </a:lnTo>
                  <a:lnTo>
                    <a:pt x="60" y="225"/>
                  </a:lnTo>
                  <a:lnTo>
                    <a:pt x="210" y="135"/>
                  </a:lnTo>
                  <a:lnTo>
                    <a:pt x="300" y="143"/>
                  </a:lnTo>
                  <a:lnTo>
                    <a:pt x="337" y="225"/>
                  </a:lnTo>
                  <a:lnTo>
                    <a:pt x="352" y="83"/>
                  </a:lnTo>
                  <a:lnTo>
                    <a:pt x="510" y="0"/>
                  </a:lnTo>
                  <a:lnTo>
                    <a:pt x="630" y="60"/>
                  </a:lnTo>
                  <a:lnTo>
                    <a:pt x="660" y="203"/>
                  </a:lnTo>
                  <a:lnTo>
                    <a:pt x="742" y="218"/>
                  </a:lnTo>
                  <a:lnTo>
                    <a:pt x="750" y="390"/>
                  </a:lnTo>
                  <a:lnTo>
                    <a:pt x="712" y="435"/>
                  </a:lnTo>
                  <a:lnTo>
                    <a:pt x="765" y="525"/>
                  </a:lnTo>
                  <a:lnTo>
                    <a:pt x="682" y="615"/>
                  </a:lnTo>
                  <a:lnTo>
                    <a:pt x="547" y="668"/>
                  </a:lnTo>
                  <a:lnTo>
                    <a:pt x="457" y="630"/>
                  </a:lnTo>
                </a:path>
              </a:pathLst>
            </a:custGeom>
            <a:pattFill prst="lgConfetti">
              <a:fgClr>
                <a:srgbClr val="808000"/>
              </a:fgClr>
              <a:bgClr>
                <a:srgbClr val="00CC00"/>
              </a:bgClr>
            </a:pattFill>
            <a:ln w="12700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6234112" y="1673225"/>
              <a:ext cx="93663" cy="296863"/>
            </a:xfrm>
            <a:custGeom>
              <a:avLst/>
              <a:gdLst>
                <a:gd name="T0" fmla="*/ 8512837 w 232"/>
                <a:gd name="T1" fmla="*/ 128638214 h 578"/>
                <a:gd name="T2" fmla="*/ 13423687 w 232"/>
                <a:gd name="T3" fmla="*/ 108868071 h 578"/>
                <a:gd name="T4" fmla="*/ 14733354 w 232"/>
                <a:gd name="T5" fmla="*/ 33741204 h 578"/>
                <a:gd name="T6" fmla="*/ 0 w 232"/>
                <a:gd name="T7" fmla="*/ 6063092 h 578"/>
                <a:gd name="T8" fmla="*/ 6057009 w 232"/>
                <a:gd name="T9" fmla="*/ 0 h 578"/>
                <a:gd name="T10" fmla="*/ 15879514 w 232"/>
                <a:gd name="T11" fmla="*/ 25833241 h 578"/>
                <a:gd name="T12" fmla="*/ 22100028 w 232"/>
                <a:gd name="T13" fmla="*/ 6063092 h 578"/>
                <a:gd name="T14" fmla="*/ 20790361 w 232"/>
                <a:gd name="T15" fmla="*/ 29786962 h 578"/>
                <a:gd name="T16" fmla="*/ 36833785 w 232"/>
                <a:gd name="T17" fmla="*/ 2108857 h 578"/>
                <a:gd name="T18" fmla="*/ 37979542 w 232"/>
                <a:gd name="T19" fmla="*/ 15816427 h 578"/>
                <a:gd name="T20" fmla="*/ 27011284 w 232"/>
                <a:gd name="T21" fmla="*/ 41649158 h 578"/>
                <a:gd name="T22" fmla="*/ 24555855 w 232"/>
                <a:gd name="T23" fmla="*/ 116776026 h 578"/>
                <a:gd name="T24" fmla="*/ 29466708 w 232"/>
                <a:gd name="T25" fmla="*/ 152362623 h 5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2"/>
                <a:gd name="T40" fmla="*/ 0 h 578"/>
                <a:gd name="T41" fmla="*/ 232 w 232"/>
                <a:gd name="T42" fmla="*/ 578 h 5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2" h="578">
                  <a:moveTo>
                    <a:pt x="52" y="488"/>
                  </a:moveTo>
                  <a:lnTo>
                    <a:pt x="82" y="413"/>
                  </a:lnTo>
                  <a:lnTo>
                    <a:pt x="90" y="128"/>
                  </a:lnTo>
                  <a:lnTo>
                    <a:pt x="0" y="23"/>
                  </a:lnTo>
                  <a:lnTo>
                    <a:pt x="37" y="0"/>
                  </a:lnTo>
                  <a:lnTo>
                    <a:pt x="97" y="98"/>
                  </a:lnTo>
                  <a:lnTo>
                    <a:pt x="135" y="23"/>
                  </a:lnTo>
                  <a:lnTo>
                    <a:pt x="127" y="113"/>
                  </a:lnTo>
                  <a:lnTo>
                    <a:pt x="225" y="8"/>
                  </a:lnTo>
                  <a:lnTo>
                    <a:pt x="232" y="60"/>
                  </a:lnTo>
                  <a:lnTo>
                    <a:pt x="165" y="158"/>
                  </a:lnTo>
                  <a:lnTo>
                    <a:pt x="150" y="443"/>
                  </a:lnTo>
                  <a:lnTo>
                    <a:pt x="180" y="57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3490912" y="1087438"/>
              <a:ext cx="309563" cy="487362"/>
              <a:chOff x="1110" y="1687"/>
              <a:chExt cx="380" cy="463"/>
            </a:xfrm>
          </p:grpSpPr>
          <p:sp>
            <p:nvSpPr>
              <p:cNvPr id="55" name="Freeform 27" descr="Large confetti"/>
              <p:cNvSpPr>
                <a:spLocks/>
              </p:cNvSpPr>
              <p:nvPr/>
            </p:nvSpPr>
            <p:spPr bwMode="auto">
              <a:xfrm>
                <a:off x="1110" y="1687"/>
                <a:ext cx="380" cy="326"/>
              </a:xfrm>
              <a:custGeom>
                <a:avLst/>
                <a:gdLst>
                  <a:gd name="T0" fmla="*/ 94 w 765"/>
                  <a:gd name="T1" fmla="*/ 157 h 668"/>
                  <a:gd name="T2" fmla="*/ 44 w 765"/>
                  <a:gd name="T3" fmla="*/ 150 h 668"/>
                  <a:gd name="T4" fmla="*/ 11 w 765"/>
                  <a:gd name="T5" fmla="*/ 127 h 668"/>
                  <a:gd name="T6" fmla="*/ 0 w 765"/>
                  <a:gd name="T7" fmla="*/ 89 h 668"/>
                  <a:gd name="T8" fmla="*/ 15 w 765"/>
                  <a:gd name="T9" fmla="*/ 54 h 668"/>
                  <a:gd name="T10" fmla="*/ 52 w 765"/>
                  <a:gd name="T11" fmla="*/ 32 h 668"/>
                  <a:gd name="T12" fmla="*/ 74 w 765"/>
                  <a:gd name="T13" fmla="*/ 34 h 668"/>
                  <a:gd name="T14" fmla="*/ 83 w 765"/>
                  <a:gd name="T15" fmla="*/ 54 h 668"/>
                  <a:gd name="T16" fmla="*/ 87 w 765"/>
                  <a:gd name="T17" fmla="*/ 20 h 668"/>
                  <a:gd name="T18" fmla="*/ 126 w 765"/>
                  <a:gd name="T19" fmla="*/ 0 h 668"/>
                  <a:gd name="T20" fmla="*/ 155 w 765"/>
                  <a:gd name="T21" fmla="*/ 14 h 668"/>
                  <a:gd name="T22" fmla="*/ 163 w 765"/>
                  <a:gd name="T23" fmla="*/ 48 h 668"/>
                  <a:gd name="T24" fmla="*/ 183 w 765"/>
                  <a:gd name="T25" fmla="*/ 52 h 668"/>
                  <a:gd name="T26" fmla="*/ 185 w 765"/>
                  <a:gd name="T27" fmla="*/ 93 h 668"/>
                  <a:gd name="T28" fmla="*/ 176 w 765"/>
                  <a:gd name="T29" fmla="*/ 103 h 668"/>
                  <a:gd name="T30" fmla="*/ 189 w 765"/>
                  <a:gd name="T31" fmla="*/ 125 h 668"/>
                  <a:gd name="T32" fmla="*/ 168 w 765"/>
                  <a:gd name="T33" fmla="*/ 146 h 668"/>
                  <a:gd name="T34" fmla="*/ 135 w 765"/>
                  <a:gd name="T35" fmla="*/ 159 h 668"/>
                  <a:gd name="T36" fmla="*/ 113 w 765"/>
                  <a:gd name="T37" fmla="*/ 150 h 6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5"/>
                  <a:gd name="T58" fmla="*/ 0 h 668"/>
                  <a:gd name="T59" fmla="*/ 765 w 765"/>
                  <a:gd name="T60" fmla="*/ 668 h 6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5" h="668">
                    <a:moveTo>
                      <a:pt x="382" y="660"/>
                    </a:moveTo>
                    <a:lnTo>
                      <a:pt x="180" y="630"/>
                    </a:lnTo>
                    <a:lnTo>
                      <a:pt x="45" y="533"/>
                    </a:lnTo>
                    <a:lnTo>
                      <a:pt x="0" y="375"/>
                    </a:lnTo>
                    <a:lnTo>
                      <a:pt x="60" y="225"/>
                    </a:lnTo>
                    <a:lnTo>
                      <a:pt x="210" y="135"/>
                    </a:lnTo>
                    <a:lnTo>
                      <a:pt x="300" y="143"/>
                    </a:lnTo>
                    <a:lnTo>
                      <a:pt x="337" y="225"/>
                    </a:lnTo>
                    <a:lnTo>
                      <a:pt x="352" y="83"/>
                    </a:lnTo>
                    <a:lnTo>
                      <a:pt x="510" y="0"/>
                    </a:lnTo>
                    <a:lnTo>
                      <a:pt x="630" y="60"/>
                    </a:lnTo>
                    <a:lnTo>
                      <a:pt x="660" y="203"/>
                    </a:lnTo>
                    <a:lnTo>
                      <a:pt x="742" y="218"/>
                    </a:lnTo>
                    <a:lnTo>
                      <a:pt x="750" y="390"/>
                    </a:lnTo>
                    <a:lnTo>
                      <a:pt x="712" y="435"/>
                    </a:lnTo>
                    <a:lnTo>
                      <a:pt x="765" y="525"/>
                    </a:lnTo>
                    <a:lnTo>
                      <a:pt x="682" y="615"/>
                    </a:lnTo>
                    <a:lnTo>
                      <a:pt x="547" y="668"/>
                    </a:lnTo>
                    <a:lnTo>
                      <a:pt x="457" y="630"/>
                    </a:lnTo>
                  </a:path>
                </a:pathLst>
              </a:custGeom>
              <a:pattFill prst="lgConfetti">
                <a:fgClr>
                  <a:srgbClr val="808000"/>
                </a:fgClr>
                <a:bgClr>
                  <a:srgbClr val="00CC00"/>
                </a:bgClr>
              </a:pattFill>
              <a:ln w="12700">
                <a:solidFill>
                  <a:srgbClr val="8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6" name="Freeform 28"/>
              <p:cNvSpPr>
                <a:spLocks/>
              </p:cNvSpPr>
              <p:nvPr/>
            </p:nvSpPr>
            <p:spPr bwMode="auto">
              <a:xfrm>
                <a:off x="1251" y="1887"/>
                <a:ext cx="115" cy="263"/>
              </a:xfrm>
              <a:custGeom>
                <a:avLst/>
                <a:gdLst>
                  <a:gd name="T0" fmla="*/ 9 w 115"/>
                  <a:gd name="T1" fmla="*/ 263 h 263"/>
                  <a:gd name="T2" fmla="*/ 41 w 115"/>
                  <a:gd name="T3" fmla="*/ 201 h 263"/>
                  <a:gd name="T4" fmla="*/ 45 w 115"/>
                  <a:gd name="T5" fmla="*/ 62 h 263"/>
                  <a:gd name="T6" fmla="*/ 0 w 115"/>
                  <a:gd name="T7" fmla="*/ 11 h 263"/>
                  <a:gd name="T8" fmla="*/ 18 w 115"/>
                  <a:gd name="T9" fmla="*/ 0 h 263"/>
                  <a:gd name="T10" fmla="*/ 48 w 115"/>
                  <a:gd name="T11" fmla="*/ 48 h 263"/>
                  <a:gd name="T12" fmla="*/ 67 w 115"/>
                  <a:gd name="T13" fmla="*/ 11 h 263"/>
                  <a:gd name="T14" fmla="*/ 63 w 115"/>
                  <a:gd name="T15" fmla="*/ 55 h 263"/>
                  <a:gd name="T16" fmla="*/ 112 w 115"/>
                  <a:gd name="T17" fmla="*/ 4 h 263"/>
                  <a:gd name="T18" fmla="*/ 115 w 115"/>
                  <a:gd name="T19" fmla="*/ 29 h 263"/>
                  <a:gd name="T20" fmla="*/ 82 w 115"/>
                  <a:gd name="T21" fmla="*/ 77 h 263"/>
                  <a:gd name="T22" fmla="*/ 74 w 115"/>
                  <a:gd name="T23" fmla="*/ 216 h 263"/>
                  <a:gd name="T24" fmla="*/ 97 w 115"/>
                  <a:gd name="T25" fmla="*/ 263 h 2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5"/>
                  <a:gd name="T40" fmla="*/ 0 h 263"/>
                  <a:gd name="T41" fmla="*/ 115 w 115"/>
                  <a:gd name="T42" fmla="*/ 263 h 26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5" h="263">
                    <a:moveTo>
                      <a:pt x="9" y="263"/>
                    </a:moveTo>
                    <a:lnTo>
                      <a:pt x="41" y="201"/>
                    </a:lnTo>
                    <a:lnTo>
                      <a:pt x="45" y="62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48" y="48"/>
                    </a:lnTo>
                    <a:lnTo>
                      <a:pt x="67" y="11"/>
                    </a:lnTo>
                    <a:lnTo>
                      <a:pt x="63" y="55"/>
                    </a:lnTo>
                    <a:lnTo>
                      <a:pt x="112" y="4"/>
                    </a:lnTo>
                    <a:lnTo>
                      <a:pt x="115" y="29"/>
                    </a:lnTo>
                    <a:lnTo>
                      <a:pt x="82" y="77"/>
                    </a:lnTo>
                    <a:lnTo>
                      <a:pt x="74" y="216"/>
                    </a:lnTo>
                    <a:lnTo>
                      <a:pt x="97" y="26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4100512" y="935038"/>
              <a:ext cx="309563" cy="487362"/>
              <a:chOff x="1110" y="1687"/>
              <a:chExt cx="380" cy="463"/>
            </a:xfrm>
          </p:grpSpPr>
          <p:sp>
            <p:nvSpPr>
              <p:cNvPr id="53" name="Freeform 30" descr="Large confetti"/>
              <p:cNvSpPr>
                <a:spLocks/>
              </p:cNvSpPr>
              <p:nvPr/>
            </p:nvSpPr>
            <p:spPr bwMode="auto">
              <a:xfrm>
                <a:off x="1110" y="1687"/>
                <a:ext cx="380" cy="326"/>
              </a:xfrm>
              <a:custGeom>
                <a:avLst/>
                <a:gdLst>
                  <a:gd name="T0" fmla="*/ 94 w 765"/>
                  <a:gd name="T1" fmla="*/ 157 h 668"/>
                  <a:gd name="T2" fmla="*/ 44 w 765"/>
                  <a:gd name="T3" fmla="*/ 150 h 668"/>
                  <a:gd name="T4" fmla="*/ 11 w 765"/>
                  <a:gd name="T5" fmla="*/ 127 h 668"/>
                  <a:gd name="T6" fmla="*/ 0 w 765"/>
                  <a:gd name="T7" fmla="*/ 89 h 668"/>
                  <a:gd name="T8" fmla="*/ 15 w 765"/>
                  <a:gd name="T9" fmla="*/ 54 h 668"/>
                  <a:gd name="T10" fmla="*/ 52 w 765"/>
                  <a:gd name="T11" fmla="*/ 32 h 668"/>
                  <a:gd name="T12" fmla="*/ 74 w 765"/>
                  <a:gd name="T13" fmla="*/ 34 h 668"/>
                  <a:gd name="T14" fmla="*/ 83 w 765"/>
                  <a:gd name="T15" fmla="*/ 54 h 668"/>
                  <a:gd name="T16" fmla="*/ 87 w 765"/>
                  <a:gd name="T17" fmla="*/ 20 h 668"/>
                  <a:gd name="T18" fmla="*/ 126 w 765"/>
                  <a:gd name="T19" fmla="*/ 0 h 668"/>
                  <a:gd name="T20" fmla="*/ 155 w 765"/>
                  <a:gd name="T21" fmla="*/ 14 h 668"/>
                  <a:gd name="T22" fmla="*/ 163 w 765"/>
                  <a:gd name="T23" fmla="*/ 48 h 668"/>
                  <a:gd name="T24" fmla="*/ 183 w 765"/>
                  <a:gd name="T25" fmla="*/ 52 h 668"/>
                  <a:gd name="T26" fmla="*/ 185 w 765"/>
                  <a:gd name="T27" fmla="*/ 93 h 668"/>
                  <a:gd name="T28" fmla="*/ 176 w 765"/>
                  <a:gd name="T29" fmla="*/ 103 h 668"/>
                  <a:gd name="T30" fmla="*/ 189 w 765"/>
                  <a:gd name="T31" fmla="*/ 125 h 668"/>
                  <a:gd name="T32" fmla="*/ 168 w 765"/>
                  <a:gd name="T33" fmla="*/ 146 h 668"/>
                  <a:gd name="T34" fmla="*/ 135 w 765"/>
                  <a:gd name="T35" fmla="*/ 159 h 668"/>
                  <a:gd name="T36" fmla="*/ 113 w 765"/>
                  <a:gd name="T37" fmla="*/ 150 h 6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5"/>
                  <a:gd name="T58" fmla="*/ 0 h 668"/>
                  <a:gd name="T59" fmla="*/ 765 w 765"/>
                  <a:gd name="T60" fmla="*/ 668 h 6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5" h="668">
                    <a:moveTo>
                      <a:pt x="382" y="660"/>
                    </a:moveTo>
                    <a:lnTo>
                      <a:pt x="180" y="630"/>
                    </a:lnTo>
                    <a:lnTo>
                      <a:pt x="45" y="533"/>
                    </a:lnTo>
                    <a:lnTo>
                      <a:pt x="0" y="375"/>
                    </a:lnTo>
                    <a:lnTo>
                      <a:pt x="60" y="225"/>
                    </a:lnTo>
                    <a:lnTo>
                      <a:pt x="210" y="135"/>
                    </a:lnTo>
                    <a:lnTo>
                      <a:pt x="300" y="143"/>
                    </a:lnTo>
                    <a:lnTo>
                      <a:pt x="337" y="225"/>
                    </a:lnTo>
                    <a:lnTo>
                      <a:pt x="352" y="83"/>
                    </a:lnTo>
                    <a:lnTo>
                      <a:pt x="510" y="0"/>
                    </a:lnTo>
                    <a:lnTo>
                      <a:pt x="630" y="60"/>
                    </a:lnTo>
                    <a:lnTo>
                      <a:pt x="660" y="203"/>
                    </a:lnTo>
                    <a:lnTo>
                      <a:pt x="742" y="218"/>
                    </a:lnTo>
                    <a:lnTo>
                      <a:pt x="750" y="390"/>
                    </a:lnTo>
                    <a:lnTo>
                      <a:pt x="712" y="435"/>
                    </a:lnTo>
                    <a:lnTo>
                      <a:pt x="765" y="525"/>
                    </a:lnTo>
                    <a:lnTo>
                      <a:pt x="682" y="615"/>
                    </a:lnTo>
                    <a:lnTo>
                      <a:pt x="547" y="668"/>
                    </a:lnTo>
                    <a:lnTo>
                      <a:pt x="457" y="630"/>
                    </a:lnTo>
                  </a:path>
                </a:pathLst>
              </a:custGeom>
              <a:pattFill prst="lgConfetti">
                <a:fgClr>
                  <a:srgbClr val="808000"/>
                </a:fgClr>
                <a:bgClr>
                  <a:srgbClr val="00CC00"/>
                </a:bgClr>
              </a:pattFill>
              <a:ln w="12700">
                <a:solidFill>
                  <a:srgbClr val="8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4" name="Freeform 31"/>
              <p:cNvSpPr>
                <a:spLocks/>
              </p:cNvSpPr>
              <p:nvPr/>
            </p:nvSpPr>
            <p:spPr bwMode="auto">
              <a:xfrm>
                <a:off x="1251" y="1887"/>
                <a:ext cx="115" cy="263"/>
              </a:xfrm>
              <a:custGeom>
                <a:avLst/>
                <a:gdLst>
                  <a:gd name="T0" fmla="*/ 9 w 115"/>
                  <a:gd name="T1" fmla="*/ 263 h 263"/>
                  <a:gd name="T2" fmla="*/ 41 w 115"/>
                  <a:gd name="T3" fmla="*/ 201 h 263"/>
                  <a:gd name="T4" fmla="*/ 45 w 115"/>
                  <a:gd name="T5" fmla="*/ 62 h 263"/>
                  <a:gd name="T6" fmla="*/ 0 w 115"/>
                  <a:gd name="T7" fmla="*/ 11 h 263"/>
                  <a:gd name="T8" fmla="*/ 18 w 115"/>
                  <a:gd name="T9" fmla="*/ 0 h 263"/>
                  <a:gd name="T10" fmla="*/ 48 w 115"/>
                  <a:gd name="T11" fmla="*/ 48 h 263"/>
                  <a:gd name="T12" fmla="*/ 67 w 115"/>
                  <a:gd name="T13" fmla="*/ 11 h 263"/>
                  <a:gd name="T14" fmla="*/ 63 w 115"/>
                  <a:gd name="T15" fmla="*/ 55 h 263"/>
                  <a:gd name="T16" fmla="*/ 112 w 115"/>
                  <a:gd name="T17" fmla="*/ 4 h 263"/>
                  <a:gd name="T18" fmla="*/ 115 w 115"/>
                  <a:gd name="T19" fmla="*/ 29 h 263"/>
                  <a:gd name="T20" fmla="*/ 82 w 115"/>
                  <a:gd name="T21" fmla="*/ 77 h 263"/>
                  <a:gd name="T22" fmla="*/ 74 w 115"/>
                  <a:gd name="T23" fmla="*/ 216 h 263"/>
                  <a:gd name="T24" fmla="*/ 97 w 115"/>
                  <a:gd name="T25" fmla="*/ 263 h 2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5"/>
                  <a:gd name="T40" fmla="*/ 0 h 263"/>
                  <a:gd name="T41" fmla="*/ 115 w 115"/>
                  <a:gd name="T42" fmla="*/ 263 h 26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5" h="263">
                    <a:moveTo>
                      <a:pt x="9" y="263"/>
                    </a:moveTo>
                    <a:lnTo>
                      <a:pt x="41" y="201"/>
                    </a:lnTo>
                    <a:lnTo>
                      <a:pt x="45" y="62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48" y="48"/>
                    </a:lnTo>
                    <a:lnTo>
                      <a:pt x="67" y="11"/>
                    </a:lnTo>
                    <a:lnTo>
                      <a:pt x="63" y="55"/>
                    </a:lnTo>
                    <a:lnTo>
                      <a:pt x="112" y="4"/>
                    </a:lnTo>
                    <a:lnTo>
                      <a:pt x="115" y="29"/>
                    </a:lnTo>
                    <a:lnTo>
                      <a:pt x="82" y="77"/>
                    </a:lnTo>
                    <a:lnTo>
                      <a:pt x="74" y="216"/>
                    </a:lnTo>
                    <a:lnTo>
                      <a:pt x="97" y="26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31" name="Group 32"/>
            <p:cNvGrpSpPr>
              <a:grpSpLocks/>
            </p:cNvGrpSpPr>
            <p:nvPr/>
          </p:nvGrpSpPr>
          <p:grpSpPr bwMode="auto">
            <a:xfrm>
              <a:off x="4559300" y="815975"/>
              <a:ext cx="311150" cy="487363"/>
              <a:chOff x="1110" y="1687"/>
              <a:chExt cx="380" cy="463"/>
            </a:xfrm>
          </p:grpSpPr>
          <p:sp>
            <p:nvSpPr>
              <p:cNvPr id="51" name="Freeform 33" descr="Large confetti"/>
              <p:cNvSpPr>
                <a:spLocks/>
              </p:cNvSpPr>
              <p:nvPr/>
            </p:nvSpPr>
            <p:spPr bwMode="auto">
              <a:xfrm>
                <a:off x="1110" y="1687"/>
                <a:ext cx="380" cy="326"/>
              </a:xfrm>
              <a:custGeom>
                <a:avLst/>
                <a:gdLst>
                  <a:gd name="T0" fmla="*/ 94 w 765"/>
                  <a:gd name="T1" fmla="*/ 157 h 668"/>
                  <a:gd name="T2" fmla="*/ 44 w 765"/>
                  <a:gd name="T3" fmla="*/ 150 h 668"/>
                  <a:gd name="T4" fmla="*/ 11 w 765"/>
                  <a:gd name="T5" fmla="*/ 127 h 668"/>
                  <a:gd name="T6" fmla="*/ 0 w 765"/>
                  <a:gd name="T7" fmla="*/ 89 h 668"/>
                  <a:gd name="T8" fmla="*/ 15 w 765"/>
                  <a:gd name="T9" fmla="*/ 54 h 668"/>
                  <a:gd name="T10" fmla="*/ 52 w 765"/>
                  <a:gd name="T11" fmla="*/ 32 h 668"/>
                  <a:gd name="T12" fmla="*/ 74 w 765"/>
                  <a:gd name="T13" fmla="*/ 34 h 668"/>
                  <a:gd name="T14" fmla="*/ 83 w 765"/>
                  <a:gd name="T15" fmla="*/ 54 h 668"/>
                  <a:gd name="T16" fmla="*/ 87 w 765"/>
                  <a:gd name="T17" fmla="*/ 20 h 668"/>
                  <a:gd name="T18" fmla="*/ 126 w 765"/>
                  <a:gd name="T19" fmla="*/ 0 h 668"/>
                  <a:gd name="T20" fmla="*/ 155 w 765"/>
                  <a:gd name="T21" fmla="*/ 14 h 668"/>
                  <a:gd name="T22" fmla="*/ 163 w 765"/>
                  <a:gd name="T23" fmla="*/ 48 h 668"/>
                  <a:gd name="T24" fmla="*/ 183 w 765"/>
                  <a:gd name="T25" fmla="*/ 52 h 668"/>
                  <a:gd name="T26" fmla="*/ 185 w 765"/>
                  <a:gd name="T27" fmla="*/ 93 h 668"/>
                  <a:gd name="T28" fmla="*/ 176 w 765"/>
                  <a:gd name="T29" fmla="*/ 103 h 668"/>
                  <a:gd name="T30" fmla="*/ 189 w 765"/>
                  <a:gd name="T31" fmla="*/ 125 h 668"/>
                  <a:gd name="T32" fmla="*/ 168 w 765"/>
                  <a:gd name="T33" fmla="*/ 146 h 668"/>
                  <a:gd name="T34" fmla="*/ 135 w 765"/>
                  <a:gd name="T35" fmla="*/ 159 h 668"/>
                  <a:gd name="T36" fmla="*/ 113 w 765"/>
                  <a:gd name="T37" fmla="*/ 150 h 6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5"/>
                  <a:gd name="T58" fmla="*/ 0 h 668"/>
                  <a:gd name="T59" fmla="*/ 765 w 765"/>
                  <a:gd name="T60" fmla="*/ 668 h 6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5" h="668">
                    <a:moveTo>
                      <a:pt x="382" y="660"/>
                    </a:moveTo>
                    <a:lnTo>
                      <a:pt x="180" y="630"/>
                    </a:lnTo>
                    <a:lnTo>
                      <a:pt x="45" y="533"/>
                    </a:lnTo>
                    <a:lnTo>
                      <a:pt x="0" y="375"/>
                    </a:lnTo>
                    <a:lnTo>
                      <a:pt x="60" y="225"/>
                    </a:lnTo>
                    <a:lnTo>
                      <a:pt x="210" y="135"/>
                    </a:lnTo>
                    <a:lnTo>
                      <a:pt x="300" y="143"/>
                    </a:lnTo>
                    <a:lnTo>
                      <a:pt x="337" y="225"/>
                    </a:lnTo>
                    <a:lnTo>
                      <a:pt x="352" y="83"/>
                    </a:lnTo>
                    <a:lnTo>
                      <a:pt x="510" y="0"/>
                    </a:lnTo>
                    <a:lnTo>
                      <a:pt x="630" y="60"/>
                    </a:lnTo>
                    <a:lnTo>
                      <a:pt x="660" y="203"/>
                    </a:lnTo>
                    <a:lnTo>
                      <a:pt x="742" y="218"/>
                    </a:lnTo>
                    <a:lnTo>
                      <a:pt x="750" y="390"/>
                    </a:lnTo>
                    <a:lnTo>
                      <a:pt x="712" y="435"/>
                    </a:lnTo>
                    <a:lnTo>
                      <a:pt x="765" y="525"/>
                    </a:lnTo>
                    <a:lnTo>
                      <a:pt x="682" y="615"/>
                    </a:lnTo>
                    <a:lnTo>
                      <a:pt x="547" y="668"/>
                    </a:lnTo>
                    <a:lnTo>
                      <a:pt x="457" y="630"/>
                    </a:lnTo>
                  </a:path>
                </a:pathLst>
              </a:custGeom>
              <a:pattFill prst="lgConfetti">
                <a:fgClr>
                  <a:srgbClr val="808000"/>
                </a:fgClr>
                <a:bgClr>
                  <a:srgbClr val="00CC00"/>
                </a:bgClr>
              </a:pattFill>
              <a:ln w="12700">
                <a:solidFill>
                  <a:srgbClr val="8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2" name="Freeform 34"/>
              <p:cNvSpPr>
                <a:spLocks/>
              </p:cNvSpPr>
              <p:nvPr/>
            </p:nvSpPr>
            <p:spPr bwMode="auto">
              <a:xfrm>
                <a:off x="1251" y="1887"/>
                <a:ext cx="115" cy="263"/>
              </a:xfrm>
              <a:custGeom>
                <a:avLst/>
                <a:gdLst>
                  <a:gd name="T0" fmla="*/ 9 w 115"/>
                  <a:gd name="T1" fmla="*/ 263 h 263"/>
                  <a:gd name="T2" fmla="*/ 41 w 115"/>
                  <a:gd name="T3" fmla="*/ 201 h 263"/>
                  <a:gd name="T4" fmla="*/ 45 w 115"/>
                  <a:gd name="T5" fmla="*/ 62 h 263"/>
                  <a:gd name="T6" fmla="*/ 0 w 115"/>
                  <a:gd name="T7" fmla="*/ 11 h 263"/>
                  <a:gd name="T8" fmla="*/ 18 w 115"/>
                  <a:gd name="T9" fmla="*/ 0 h 263"/>
                  <a:gd name="T10" fmla="*/ 48 w 115"/>
                  <a:gd name="T11" fmla="*/ 48 h 263"/>
                  <a:gd name="T12" fmla="*/ 67 w 115"/>
                  <a:gd name="T13" fmla="*/ 11 h 263"/>
                  <a:gd name="T14" fmla="*/ 63 w 115"/>
                  <a:gd name="T15" fmla="*/ 55 h 263"/>
                  <a:gd name="T16" fmla="*/ 112 w 115"/>
                  <a:gd name="T17" fmla="*/ 4 h 263"/>
                  <a:gd name="T18" fmla="*/ 115 w 115"/>
                  <a:gd name="T19" fmla="*/ 29 h 263"/>
                  <a:gd name="T20" fmla="*/ 82 w 115"/>
                  <a:gd name="T21" fmla="*/ 77 h 263"/>
                  <a:gd name="T22" fmla="*/ 74 w 115"/>
                  <a:gd name="T23" fmla="*/ 216 h 263"/>
                  <a:gd name="T24" fmla="*/ 97 w 115"/>
                  <a:gd name="T25" fmla="*/ 263 h 2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5"/>
                  <a:gd name="T40" fmla="*/ 0 h 263"/>
                  <a:gd name="T41" fmla="*/ 115 w 115"/>
                  <a:gd name="T42" fmla="*/ 263 h 26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5" h="263">
                    <a:moveTo>
                      <a:pt x="9" y="263"/>
                    </a:moveTo>
                    <a:lnTo>
                      <a:pt x="41" y="201"/>
                    </a:lnTo>
                    <a:lnTo>
                      <a:pt x="45" y="62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48" y="48"/>
                    </a:lnTo>
                    <a:lnTo>
                      <a:pt x="67" y="11"/>
                    </a:lnTo>
                    <a:lnTo>
                      <a:pt x="63" y="55"/>
                    </a:lnTo>
                    <a:lnTo>
                      <a:pt x="112" y="4"/>
                    </a:lnTo>
                    <a:lnTo>
                      <a:pt x="115" y="29"/>
                    </a:lnTo>
                    <a:lnTo>
                      <a:pt x="82" y="77"/>
                    </a:lnTo>
                    <a:lnTo>
                      <a:pt x="74" y="216"/>
                    </a:lnTo>
                    <a:lnTo>
                      <a:pt x="97" y="26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32" name="Group 35"/>
            <p:cNvGrpSpPr>
              <a:grpSpLocks/>
            </p:cNvGrpSpPr>
            <p:nvPr/>
          </p:nvGrpSpPr>
          <p:grpSpPr bwMode="auto">
            <a:xfrm>
              <a:off x="4786312" y="858838"/>
              <a:ext cx="309563" cy="487362"/>
              <a:chOff x="1110" y="1687"/>
              <a:chExt cx="380" cy="463"/>
            </a:xfrm>
          </p:grpSpPr>
          <p:sp>
            <p:nvSpPr>
              <p:cNvPr id="49" name="Freeform 36" descr="Large confetti"/>
              <p:cNvSpPr>
                <a:spLocks/>
              </p:cNvSpPr>
              <p:nvPr/>
            </p:nvSpPr>
            <p:spPr bwMode="auto">
              <a:xfrm>
                <a:off x="1110" y="1687"/>
                <a:ext cx="380" cy="326"/>
              </a:xfrm>
              <a:custGeom>
                <a:avLst/>
                <a:gdLst>
                  <a:gd name="T0" fmla="*/ 94 w 765"/>
                  <a:gd name="T1" fmla="*/ 157 h 668"/>
                  <a:gd name="T2" fmla="*/ 44 w 765"/>
                  <a:gd name="T3" fmla="*/ 150 h 668"/>
                  <a:gd name="T4" fmla="*/ 11 w 765"/>
                  <a:gd name="T5" fmla="*/ 127 h 668"/>
                  <a:gd name="T6" fmla="*/ 0 w 765"/>
                  <a:gd name="T7" fmla="*/ 89 h 668"/>
                  <a:gd name="T8" fmla="*/ 15 w 765"/>
                  <a:gd name="T9" fmla="*/ 54 h 668"/>
                  <a:gd name="T10" fmla="*/ 52 w 765"/>
                  <a:gd name="T11" fmla="*/ 32 h 668"/>
                  <a:gd name="T12" fmla="*/ 74 w 765"/>
                  <a:gd name="T13" fmla="*/ 34 h 668"/>
                  <a:gd name="T14" fmla="*/ 83 w 765"/>
                  <a:gd name="T15" fmla="*/ 54 h 668"/>
                  <a:gd name="T16" fmla="*/ 87 w 765"/>
                  <a:gd name="T17" fmla="*/ 20 h 668"/>
                  <a:gd name="T18" fmla="*/ 126 w 765"/>
                  <a:gd name="T19" fmla="*/ 0 h 668"/>
                  <a:gd name="T20" fmla="*/ 155 w 765"/>
                  <a:gd name="T21" fmla="*/ 14 h 668"/>
                  <a:gd name="T22" fmla="*/ 163 w 765"/>
                  <a:gd name="T23" fmla="*/ 48 h 668"/>
                  <a:gd name="T24" fmla="*/ 183 w 765"/>
                  <a:gd name="T25" fmla="*/ 52 h 668"/>
                  <a:gd name="T26" fmla="*/ 185 w 765"/>
                  <a:gd name="T27" fmla="*/ 93 h 668"/>
                  <a:gd name="T28" fmla="*/ 176 w 765"/>
                  <a:gd name="T29" fmla="*/ 103 h 668"/>
                  <a:gd name="T30" fmla="*/ 189 w 765"/>
                  <a:gd name="T31" fmla="*/ 125 h 668"/>
                  <a:gd name="T32" fmla="*/ 168 w 765"/>
                  <a:gd name="T33" fmla="*/ 146 h 668"/>
                  <a:gd name="T34" fmla="*/ 135 w 765"/>
                  <a:gd name="T35" fmla="*/ 159 h 668"/>
                  <a:gd name="T36" fmla="*/ 113 w 765"/>
                  <a:gd name="T37" fmla="*/ 150 h 6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65"/>
                  <a:gd name="T58" fmla="*/ 0 h 668"/>
                  <a:gd name="T59" fmla="*/ 765 w 765"/>
                  <a:gd name="T60" fmla="*/ 668 h 6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65" h="668">
                    <a:moveTo>
                      <a:pt x="382" y="660"/>
                    </a:moveTo>
                    <a:lnTo>
                      <a:pt x="180" y="630"/>
                    </a:lnTo>
                    <a:lnTo>
                      <a:pt x="45" y="533"/>
                    </a:lnTo>
                    <a:lnTo>
                      <a:pt x="0" y="375"/>
                    </a:lnTo>
                    <a:lnTo>
                      <a:pt x="60" y="225"/>
                    </a:lnTo>
                    <a:lnTo>
                      <a:pt x="210" y="135"/>
                    </a:lnTo>
                    <a:lnTo>
                      <a:pt x="300" y="143"/>
                    </a:lnTo>
                    <a:lnTo>
                      <a:pt x="337" y="225"/>
                    </a:lnTo>
                    <a:lnTo>
                      <a:pt x="352" y="83"/>
                    </a:lnTo>
                    <a:lnTo>
                      <a:pt x="510" y="0"/>
                    </a:lnTo>
                    <a:lnTo>
                      <a:pt x="630" y="60"/>
                    </a:lnTo>
                    <a:lnTo>
                      <a:pt x="660" y="203"/>
                    </a:lnTo>
                    <a:lnTo>
                      <a:pt x="742" y="218"/>
                    </a:lnTo>
                    <a:lnTo>
                      <a:pt x="750" y="390"/>
                    </a:lnTo>
                    <a:lnTo>
                      <a:pt x="712" y="435"/>
                    </a:lnTo>
                    <a:lnTo>
                      <a:pt x="765" y="525"/>
                    </a:lnTo>
                    <a:lnTo>
                      <a:pt x="682" y="615"/>
                    </a:lnTo>
                    <a:lnTo>
                      <a:pt x="547" y="668"/>
                    </a:lnTo>
                    <a:lnTo>
                      <a:pt x="457" y="630"/>
                    </a:lnTo>
                  </a:path>
                </a:pathLst>
              </a:custGeom>
              <a:pattFill prst="lgConfetti">
                <a:fgClr>
                  <a:srgbClr val="808000"/>
                </a:fgClr>
                <a:bgClr>
                  <a:srgbClr val="00CC00"/>
                </a:bgClr>
              </a:pattFill>
              <a:ln w="19050">
                <a:solidFill>
                  <a:srgbClr val="8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0" name="Freeform 37"/>
              <p:cNvSpPr>
                <a:spLocks/>
              </p:cNvSpPr>
              <p:nvPr/>
            </p:nvSpPr>
            <p:spPr bwMode="auto">
              <a:xfrm>
                <a:off x="1251" y="1887"/>
                <a:ext cx="115" cy="263"/>
              </a:xfrm>
              <a:custGeom>
                <a:avLst/>
                <a:gdLst>
                  <a:gd name="T0" fmla="*/ 9 w 115"/>
                  <a:gd name="T1" fmla="*/ 263 h 263"/>
                  <a:gd name="T2" fmla="*/ 41 w 115"/>
                  <a:gd name="T3" fmla="*/ 201 h 263"/>
                  <a:gd name="T4" fmla="*/ 45 w 115"/>
                  <a:gd name="T5" fmla="*/ 62 h 263"/>
                  <a:gd name="T6" fmla="*/ 0 w 115"/>
                  <a:gd name="T7" fmla="*/ 11 h 263"/>
                  <a:gd name="T8" fmla="*/ 18 w 115"/>
                  <a:gd name="T9" fmla="*/ 0 h 263"/>
                  <a:gd name="T10" fmla="*/ 48 w 115"/>
                  <a:gd name="T11" fmla="*/ 48 h 263"/>
                  <a:gd name="T12" fmla="*/ 67 w 115"/>
                  <a:gd name="T13" fmla="*/ 11 h 263"/>
                  <a:gd name="T14" fmla="*/ 63 w 115"/>
                  <a:gd name="T15" fmla="*/ 55 h 263"/>
                  <a:gd name="T16" fmla="*/ 112 w 115"/>
                  <a:gd name="T17" fmla="*/ 4 h 263"/>
                  <a:gd name="T18" fmla="*/ 115 w 115"/>
                  <a:gd name="T19" fmla="*/ 29 h 263"/>
                  <a:gd name="T20" fmla="*/ 82 w 115"/>
                  <a:gd name="T21" fmla="*/ 77 h 263"/>
                  <a:gd name="T22" fmla="*/ 74 w 115"/>
                  <a:gd name="T23" fmla="*/ 216 h 263"/>
                  <a:gd name="T24" fmla="*/ 97 w 115"/>
                  <a:gd name="T25" fmla="*/ 263 h 2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5"/>
                  <a:gd name="T40" fmla="*/ 0 h 263"/>
                  <a:gd name="T41" fmla="*/ 115 w 115"/>
                  <a:gd name="T42" fmla="*/ 263 h 26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5" h="263">
                    <a:moveTo>
                      <a:pt x="9" y="263"/>
                    </a:moveTo>
                    <a:lnTo>
                      <a:pt x="41" y="201"/>
                    </a:lnTo>
                    <a:lnTo>
                      <a:pt x="45" y="62"/>
                    </a:lnTo>
                    <a:lnTo>
                      <a:pt x="0" y="11"/>
                    </a:lnTo>
                    <a:lnTo>
                      <a:pt x="18" y="0"/>
                    </a:lnTo>
                    <a:lnTo>
                      <a:pt x="48" y="48"/>
                    </a:lnTo>
                    <a:lnTo>
                      <a:pt x="67" y="11"/>
                    </a:lnTo>
                    <a:lnTo>
                      <a:pt x="63" y="55"/>
                    </a:lnTo>
                    <a:lnTo>
                      <a:pt x="112" y="4"/>
                    </a:lnTo>
                    <a:lnTo>
                      <a:pt x="115" y="29"/>
                    </a:lnTo>
                    <a:lnTo>
                      <a:pt x="82" y="77"/>
                    </a:lnTo>
                    <a:lnTo>
                      <a:pt x="74" y="216"/>
                    </a:lnTo>
                    <a:lnTo>
                      <a:pt x="97" y="26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5311775" y="1497807"/>
              <a:ext cx="49213" cy="585788"/>
            </a:xfrm>
            <a:custGeom>
              <a:avLst/>
              <a:gdLst>
                <a:gd name="T0" fmla="*/ 14761442 w 60"/>
                <a:gd name="T1" fmla="*/ 0 h 556"/>
                <a:gd name="T2" fmla="*/ 38916003 w 60"/>
                <a:gd name="T3" fmla="*/ 232747443 h 556"/>
                <a:gd name="T4" fmla="*/ 6709372 w 60"/>
                <a:gd name="T5" fmla="*/ 345797168 h 556"/>
                <a:gd name="T6" fmla="*/ 12748628 w 60"/>
                <a:gd name="T7" fmla="*/ 455520691 h 556"/>
                <a:gd name="T8" fmla="*/ 20128939 w 60"/>
                <a:gd name="T9" fmla="*/ 616227897 h 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556"/>
                <a:gd name="T17" fmla="*/ 60 w 60"/>
                <a:gd name="T18" fmla="*/ 556 h 5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556">
                  <a:moveTo>
                    <a:pt x="22" y="0"/>
                  </a:moveTo>
                  <a:cubicBezTo>
                    <a:pt x="28" y="34"/>
                    <a:pt x="60" y="158"/>
                    <a:pt x="58" y="210"/>
                  </a:cubicBezTo>
                  <a:cubicBezTo>
                    <a:pt x="51" y="259"/>
                    <a:pt x="15" y="254"/>
                    <a:pt x="10" y="312"/>
                  </a:cubicBezTo>
                  <a:cubicBezTo>
                    <a:pt x="0" y="346"/>
                    <a:pt x="16" y="370"/>
                    <a:pt x="19" y="411"/>
                  </a:cubicBezTo>
                  <a:cubicBezTo>
                    <a:pt x="22" y="452"/>
                    <a:pt x="28" y="526"/>
                    <a:pt x="30" y="556"/>
                  </a:cubicBezTo>
                </a:path>
              </a:pathLst>
            </a:custGeom>
            <a:noFill/>
            <a:ln w="381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Freeform 54"/>
            <p:cNvSpPr>
              <a:spLocks/>
            </p:cNvSpPr>
            <p:nvPr/>
          </p:nvSpPr>
          <p:spPr bwMode="auto">
            <a:xfrm>
              <a:off x="6112471" y="2246312"/>
              <a:ext cx="1079501" cy="336551"/>
            </a:xfrm>
            <a:custGeom>
              <a:avLst/>
              <a:gdLst>
                <a:gd name="T0" fmla="*/ 0 w 2655"/>
                <a:gd name="T1" fmla="*/ 0 h 655"/>
                <a:gd name="T2" fmla="*/ 186033003 w 2655"/>
                <a:gd name="T3" fmla="*/ 154480567 h 655"/>
                <a:gd name="T4" fmla="*/ 369585799 w 2655"/>
                <a:gd name="T5" fmla="*/ 110909401 h 655"/>
                <a:gd name="T6" fmla="*/ 439038181 w 2655"/>
                <a:gd name="T7" fmla="*/ 67337737 h 6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5"/>
                <a:gd name="T13" fmla="*/ 0 h 655"/>
                <a:gd name="T14" fmla="*/ 2655 w 2655"/>
                <a:gd name="T15" fmla="*/ 655 h 6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5" h="655">
                  <a:moveTo>
                    <a:pt x="0" y="0"/>
                  </a:moveTo>
                  <a:cubicBezTo>
                    <a:pt x="360" y="256"/>
                    <a:pt x="752" y="515"/>
                    <a:pt x="1125" y="585"/>
                  </a:cubicBezTo>
                  <a:cubicBezTo>
                    <a:pt x="1498" y="655"/>
                    <a:pt x="1980" y="475"/>
                    <a:pt x="2235" y="420"/>
                  </a:cubicBezTo>
                  <a:cubicBezTo>
                    <a:pt x="2490" y="365"/>
                    <a:pt x="2568" y="289"/>
                    <a:pt x="2655" y="255"/>
                  </a:cubicBezTo>
                </a:path>
              </a:pathLst>
            </a:custGeom>
            <a:noFill/>
            <a:ln w="254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Freeform 55"/>
            <p:cNvSpPr>
              <a:spLocks/>
            </p:cNvSpPr>
            <p:nvPr/>
          </p:nvSpPr>
          <p:spPr bwMode="auto">
            <a:xfrm>
              <a:off x="5360989" y="2157414"/>
              <a:ext cx="1885949" cy="771525"/>
            </a:xfrm>
            <a:custGeom>
              <a:avLst/>
              <a:gdLst>
                <a:gd name="T0" fmla="*/ 0 w 4860"/>
                <a:gd name="T1" fmla="*/ 0 h 1502"/>
                <a:gd name="T2" fmla="*/ 135610077 w 4860"/>
                <a:gd name="T3" fmla="*/ 237332789 h 1502"/>
                <a:gd name="T4" fmla="*/ 463554436 w 4860"/>
                <a:gd name="T5" fmla="*/ 391599278 h 1502"/>
                <a:gd name="T6" fmla="*/ 740066541 w 4860"/>
                <a:gd name="T7" fmla="*/ 265021384 h 1502"/>
                <a:gd name="T8" fmla="*/ 803737100 w 4860"/>
                <a:gd name="T9" fmla="*/ 154266489 h 15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0"/>
                <a:gd name="T16" fmla="*/ 0 h 1502"/>
                <a:gd name="T17" fmla="*/ 4860 w 4860"/>
                <a:gd name="T18" fmla="*/ 1502 h 15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0" h="1502">
                  <a:moveTo>
                    <a:pt x="0" y="0"/>
                  </a:moveTo>
                  <a:cubicBezTo>
                    <a:pt x="162" y="323"/>
                    <a:pt x="353" y="653"/>
                    <a:pt x="820" y="900"/>
                  </a:cubicBezTo>
                  <a:cubicBezTo>
                    <a:pt x="1286" y="1147"/>
                    <a:pt x="2194" y="1468"/>
                    <a:pt x="2803" y="1485"/>
                  </a:cubicBezTo>
                  <a:cubicBezTo>
                    <a:pt x="3411" y="1502"/>
                    <a:pt x="4132" y="1155"/>
                    <a:pt x="4475" y="1005"/>
                  </a:cubicBezTo>
                  <a:cubicBezTo>
                    <a:pt x="4818" y="855"/>
                    <a:pt x="4780" y="672"/>
                    <a:pt x="4860" y="585"/>
                  </a:cubicBezTo>
                </a:path>
              </a:pathLst>
            </a:custGeom>
            <a:noFill/>
            <a:ln w="254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Freeform 56"/>
            <p:cNvSpPr>
              <a:spLocks/>
            </p:cNvSpPr>
            <p:nvPr/>
          </p:nvSpPr>
          <p:spPr bwMode="auto">
            <a:xfrm>
              <a:off x="4887912" y="2149475"/>
              <a:ext cx="2568575" cy="1146175"/>
            </a:xfrm>
            <a:custGeom>
              <a:avLst/>
              <a:gdLst>
                <a:gd name="T0" fmla="*/ 0 w 6318"/>
                <a:gd name="T1" fmla="*/ 0 h 2232"/>
                <a:gd name="T2" fmla="*/ 79336770 w 6318"/>
                <a:gd name="T3" fmla="*/ 274361541 h 2232"/>
                <a:gd name="T4" fmla="*/ 343627195 w 6318"/>
                <a:gd name="T5" fmla="*/ 538170650 h 2232"/>
                <a:gd name="T6" fmla="*/ 752211103 w 6318"/>
                <a:gd name="T7" fmla="*/ 557956667 h 2232"/>
                <a:gd name="T8" fmla="*/ 983443967 w 6318"/>
                <a:gd name="T9" fmla="*/ 352185351 h 2232"/>
                <a:gd name="T10" fmla="*/ 1044269333 w 6318"/>
                <a:gd name="T11" fmla="*/ 182028186 h 22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8"/>
                <a:gd name="T19" fmla="*/ 0 h 2232"/>
                <a:gd name="T20" fmla="*/ 6318 w 6318"/>
                <a:gd name="T21" fmla="*/ 2232 h 22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8" h="2232">
                  <a:moveTo>
                    <a:pt x="0" y="0"/>
                  </a:moveTo>
                  <a:cubicBezTo>
                    <a:pt x="80" y="173"/>
                    <a:pt x="133" y="700"/>
                    <a:pt x="480" y="1040"/>
                  </a:cubicBezTo>
                  <a:cubicBezTo>
                    <a:pt x="827" y="1380"/>
                    <a:pt x="1401" y="1861"/>
                    <a:pt x="2079" y="2040"/>
                  </a:cubicBezTo>
                  <a:cubicBezTo>
                    <a:pt x="2757" y="2219"/>
                    <a:pt x="3906" y="2232"/>
                    <a:pt x="4551" y="2115"/>
                  </a:cubicBezTo>
                  <a:cubicBezTo>
                    <a:pt x="5196" y="1998"/>
                    <a:pt x="5655" y="1573"/>
                    <a:pt x="5950" y="1335"/>
                  </a:cubicBezTo>
                  <a:cubicBezTo>
                    <a:pt x="6245" y="1097"/>
                    <a:pt x="6241" y="824"/>
                    <a:pt x="6318" y="690"/>
                  </a:cubicBezTo>
                </a:path>
              </a:pathLst>
            </a:custGeom>
            <a:noFill/>
            <a:ln w="381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7" name="Freeform 57"/>
            <p:cNvSpPr>
              <a:spLocks/>
            </p:cNvSpPr>
            <p:nvPr/>
          </p:nvSpPr>
          <p:spPr bwMode="auto">
            <a:xfrm>
              <a:off x="1362239" y="2139953"/>
              <a:ext cx="3151023" cy="1142218"/>
            </a:xfrm>
            <a:custGeom>
              <a:avLst/>
              <a:gdLst>
                <a:gd name="T0" fmla="*/ 1307284468 w 7953"/>
                <a:gd name="T1" fmla="*/ 0 h 2249"/>
                <a:gd name="T2" fmla="*/ 1003024012 w 7953"/>
                <a:gd name="T3" fmla="*/ 525548783 h 2249"/>
                <a:gd name="T4" fmla="*/ 0 w 7953"/>
                <a:gd name="T5" fmla="*/ 397385334 h 2249"/>
                <a:gd name="T6" fmla="*/ 0 60000 65536"/>
                <a:gd name="T7" fmla="*/ 0 60000 65536"/>
                <a:gd name="T8" fmla="*/ 0 60000 65536"/>
                <a:gd name="T9" fmla="*/ 0 w 7953"/>
                <a:gd name="T10" fmla="*/ 0 h 2249"/>
                <a:gd name="T11" fmla="*/ 7953 w 7953"/>
                <a:gd name="T12" fmla="*/ 2249 h 2249"/>
                <a:gd name="connsiteX0" fmla="*/ 10000 w 10000"/>
                <a:gd name="connsiteY0" fmla="*/ 0 h 10269"/>
                <a:gd name="connsiteX1" fmla="*/ 6440 w 10000"/>
                <a:gd name="connsiteY1" fmla="*/ 9901 h 10269"/>
                <a:gd name="connsiteX2" fmla="*/ 0 w 10000"/>
                <a:gd name="connsiteY2" fmla="*/ 6714 h 10269"/>
                <a:gd name="connsiteX0" fmla="*/ 10000 w 10000"/>
                <a:gd name="connsiteY0" fmla="*/ 0 h 10269"/>
                <a:gd name="connsiteX1" fmla="*/ 6440 w 10000"/>
                <a:gd name="connsiteY1" fmla="*/ 9901 h 10269"/>
                <a:gd name="connsiteX2" fmla="*/ 0 w 10000"/>
                <a:gd name="connsiteY2" fmla="*/ 6714 h 10269"/>
                <a:gd name="connsiteX0" fmla="*/ 10000 w 10000"/>
                <a:gd name="connsiteY0" fmla="*/ 0 h 10307"/>
                <a:gd name="connsiteX1" fmla="*/ 6440 w 10000"/>
                <a:gd name="connsiteY1" fmla="*/ 9901 h 10307"/>
                <a:gd name="connsiteX2" fmla="*/ 0 w 10000"/>
                <a:gd name="connsiteY2" fmla="*/ 6714 h 10307"/>
                <a:gd name="connsiteX0" fmla="*/ 10000 w 10000"/>
                <a:gd name="connsiteY0" fmla="*/ 0 h 10210"/>
                <a:gd name="connsiteX1" fmla="*/ 6440 w 10000"/>
                <a:gd name="connsiteY1" fmla="*/ 9901 h 10210"/>
                <a:gd name="connsiteX2" fmla="*/ 1036 w 10000"/>
                <a:gd name="connsiteY2" fmla="*/ 8050 h 10210"/>
                <a:gd name="connsiteX3" fmla="*/ 0 w 10000"/>
                <a:gd name="connsiteY3" fmla="*/ 6714 h 10210"/>
                <a:gd name="connsiteX0" fmla="*/ 10000 w 10000"/>
                <a:gd name="connsiteY0" fmla="*/ 0 h 10210"/>
                <a:gd name="connsiteX1" fmla="*/ 6440 w 10000"/>
                <a:gd name="connsiteY1" fmla="*/ 9901 h 10210"/>
                <a:gd name="connsiteX2" fmla="*/ 1036 w 10000"/>
                <a:gd name="connsiteY2" fmla="*/ 8050 h 10210"/>
                <a:gd name="connsiteX3" fmla="*/ 0 w 10000"/>
                <a:gd name="connsiteY3" fmla="*/ 6714 h 10210"/>
                <a:gd name="connsiteX0" fmla="*/ 10000 w 10000"/>
                <a:gd name="connsiteY0" fmla="*/ 0 h 10113"/>
                <a:gd name="connsiteX1" fmla="*/ 6440 w 10000"/>
                <a:gd name="connsiteY1" fmla="*/ 9901 h 10113"/>
                <a:gd name="connsiteX2" fmla="*/ 0 w 10000"/>
                <a:gd name="connsiteY2" fmla="*/ 6714 h 10113"/>
                <a:gd name="connsiteX0" fmla="*/ 10000 w 10000"/>
                <a:gd name="connsiteY0" fmla="*/ 0 h 10229"/>
                <a:gd name="connsiteX1" fmla="*/ 6440 w 10000"/>
                <a:gd name="connsiteY1" fmla="*/ 9901 h 10229"/>
                <a:gd name="connsiteX2" fmla="*/ 0 w 10000"/>
                <a:gd name="connsiteY2" fmla="*/ 6714 h 10229"/>
                <a:gd name="connsiteX0" fmla="*/ 9773 w 9773"/>
                <a:gd name="connsiteY0" fmla="*/ 0 h 10258"/>
                <a:gd name="connsiteX1" fmla="*/ 6213 w 9773"/>
                <a:gd name="connsiteY1" fmla="*/ 9901 h 10258"/>
                <a:gd name="connsiteX2" fmla="*/ 0 w 9773"/>
                <a:gd name="connsiteY2" fmla="*/ 6967 h 10258"/>
                <a:gd name="connsiteX0" fmla="*/ 10000 w 10000"/>
                <a:gd name="connsiteY0" fmla="*/ 0 h 9648"/>
                <a:gd name="connsiteX1" fmla="*/ 6261 w 10000"/>
                <a:gd name="connsiteY1" fmla="*/ 9242 h 9648"/>
                <a:gd name="connsiteX2" fmla="*/ 0 w 10000"/>
                <a:gd name="connsiteY2" fmla="*/ 6792 h 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648">
                  <a:moveTo>
                    <a:pt x="10000" y="0"/>
                  </a:moveTo>
                  <a:cubicBezTo>
                    <a:pt x="9946" y="1023"/>
                    <a:pt x="9518" y="7553"/>
                    <a:pt x="6261" y="9242"/>
                  </a:cubicBezTo>
                  <a:cubicBezTo>
                    <a:pt x="4556" y="10333"/>
                    <a:pt x="477" y="9129"/>
                    <a:pt x="0" y="6792"/>
                  </a:cubicBezTo>
                </a:path>
              </a:pathLst>
            </a:custGeom>
            <a:noFill/>
            <a:ln w="381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8" name="Freeform 66"/>
            <p:cNvSpPr>
              <a:spLocks/>
            </p:cNvSpPr>
            <p:nvPr/>
          </p:nvSpPr>
          <p:spPr bwMode="auto">
            <a:xfrm>
              <a:off x="7623175" y="504825"/>
              <a:ext cx="239712" cy="612775"/>
            </a:xfrm>
            <a:custGeom>
              <a:avLst/>
              <a:gdLst>
                <a:gd name="T0" fmla="*/ 0 w 292"/>
                <a:gd name="T1" fmla="*/ 236617305 h 583"/>
                <a:gd name="T2" fmla="*/ 100060862 w 292"/>
                <a:gd name="T3" fmla="*/ 96195157 h 583"/>
                <a:gd name="T4" fmla="*/ 170573128 w 292"/>
                <a:gd name="T5" fmla="*/ 87349338 h 583"/>
                <a:gd name="T6" fmla="*/ 153784265 w 292"/>
                <a:gd name="T7" fmla="*/ 623609452 h 583"/>
                <a:gd name="T8" fmla="*/ 113491322 w 292"/>
                <a:gd name="T9" fmla="*/ 602600633 h 583"/>
                <a:gd name="T10" fmla="*/ 93344825 w 292"/>
                <a:gd name="T11" fmla="*/ 591544411 h 583"/>
                <a:gd name="T12" fmla="*/ 73198353 w 292"/>
                <a:gd name="T13" fmla="*/ 559479370 h 583"/>
                <a:gd name="T14" fmla="*/ 60439441 w 292"/>
                <a:gd name="T15" fmla="*/ 527414197 h 583"/>
                <a:gd name="T16" fmla="*/ 40292956 w 292"/>
                <a:gd name="T17" fmla="*/ 505299650 h 583"/>
                <a:gd name="T18" fmla="*/ 20146478 w 292"/>
                <a:gd name="T19" fmla="*/ 494243428 h 5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2"/>
                <a:gd name="T31" fmla="*/ 0 h 583"/>
                <a:gd name="T32" fmla="*/ 292 w 292"/>
                <a:gd name="T33" fmla="*/ 583 h 5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2" h="583">
                  <a:moveTo>
                    <a:pt x="0" y="214"/>
                  </a:moveTo>
                  <a:cubicBezTo>
                    <a:pt x="50" y="165"/>
                    <a:pt x="80" y="110"/>
                    <a:pt x="149" y="87"/>
                  </a:cubicBezTo>
                  <a:cubicBezTo>
                    <a:pt x="215" y="149"/>
                    <a:pt x="240" y="0"/>
                    <a:pt x="254" y="79"/>
                  </a:cubicBezTo>
                  <a:cubicBezTo>
                    <a:pt x="212" y="131"/>
                    <a:pt x="292" y="583"/>
                    <a:pt x="229" y="564"/>
                  </a:cubicBezTo>
                  <a:cubicBezTo>
                    <a:pt x="209" y="559"/>
                    <a:pt x="189" y="551"/>
                    <a:pt x="169" y="545"/>
                  </a:cubicBezTo>
                  <a:cubicBezTo>
                    <a:pt x="159" y="542"/>
                    <a:pt x="139" y="535"/>
                    <a:pt x="139" y="535"/>
                  </a:cubicBezTo>
                  <a:cubicBezTo>
                    <a:pt x="129" y="525"/>
                    <a:pt x="118" y="517"/>
                    <a:pt x="109" y="506"/>
                  </a:cubicBezTo>
                  <a:cubicBezTo>
                    <a:pt x="102" y="497"/>
                    <a:pt x="98" y="485"/>
                    <a:pt x="90" y="477"/>
                  </a:cubicBezTo>
                  <a:cubicBezTo>
                    <a:pt x="81" y="468"/>
                    <a:pt x="70" y="463"/>
                    <a:pt x="60" y="457"/>
                  </a:cubicBezTo>
                  <a:cubicBezTo>
                    <a:pt x="50" y="453"/>
                    <a:pt x="30" y="447"/>
                    <a:pt x="30" y="447"/>
                  </a:cubicBez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9" name="Freeform 67"/>
            <p:cNvSpPr>
              <a:spLocks/>
            </p:cNvSpPr>
            <p:nvPr/>
          </p:nvSpPr>
          <p:spPr bwMode="auto">
            <a:xfrm>
              <a:off x="7031037" y="792163"/>
              <a:ext cx="414338" cy="522287"/>
            </a:xfrm>
            <a:custGeom>
              <a:avLst/>
              <a:gdLst>
                <a:gd name="T0" fmla="*/ 0 w 1018"/>
                <a:gd name="T1" fmla="*/ 68239884 h 1020"/>
                <a:gd name="T2" fmla="*/ 49648113 w 1018"/>
                <a:gd name="T3" fmla="*/ 0 h 1020"/>
                <a:gd name="T4" fmla="*/ 125774803 w 1018"/>
                <a:gd name="T5" fmla="*/ 5248985 h 1020"/>
                <a:gd name="T6" fmla="*/ 142323899 w 1018"/>
                <a:gd name="T7" fmla="*/ 31495443 h 1020"/>
                <a:gd name="T8" fmla="*/ 162183220 w 1018"/>
                <a:gd name="T9" fmla="*/ 120732276 h 1020"/>
                <a:gd name="T10" fmla="*/ 132394442 w 1018"/>
                <a:gd name="T11" fmla="*/ 267711003 h 1020"/>
                <a:gd name="T12" fmla="*/ 76126678 w 1018"/>
                <a:gd name="T13" fmla="*/ 257212525 h 1020"/>
                <a:gd name="T14" fmla="*/ 56267764 w 1018"/>
                <a:gd name="T15" fmla="*/ 246714046 h 1020"/>
                <a:gd name="T16" fmla="*/ 46337887 w 1018"/>
                <a:gd name="T17" fmla="*/ 241465063 h 1020"/>
                <a:gd name="T18" fmla="*/ 36408429 w 1018"/>
                <a:gd name="T19" fmla="*/ 225717090 h 1020"/>
                <a:gd name="T20" fmla="*/ 29788791 w 1018"/>
                <a:gd name="T21" fmla="*/ 209969629 h 1020"/>
                <a:gd name="T22" fmla="*/ 19859328 w 1018"/>
                <a:gd name="T23" fmla="*/ 199471150 h 1020"/>
                <a:gd name="T24" fmla="*/ 9929460 w 1018"/>
                <a:gd name="T25" fmla="*/ 194221655 h 10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18"/>
                <a:gd name="T40" fmla="*/ 0 h 1020"/>
                <a:gd name="T41" fmla="*/ 1018 w 1018"/>
                <a:gd name="T42" fmla="*/ 1020 h 10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18" h="1020">
                  <a:moveTo>
                    <a:pt x="0" y="260"/>
                  </a:moveTo>
                  <a:cubicBezTo>
                    <a:pt x="100" y="160"/>
                    <a:pt x="160" y="47"/>
                    <a:pt x="300" y="0"/>
                  </a:cubicBezTo>
                  <a:cubicBezTo>
                    <a:pt x="453" y="7"/>
                    <a:pt x="608" y="2"/>
                    <a:pt x="760" y="20"/>
                  </a:cubicBezTo>
                  <a:cubicBezTo>
                    <a:pt x="805" y="25"/>
                    <a:pt x="842" y="88"/>
                    <a:pt x="860" y="120"/>
                  </a:cubicBezTo>
                  <a:cubicBezTo>
                    <a:pt x="921" y="227"/>
                    <a:pt x="942" y="345"/>
                    <a:pt x="980" y="460"/>
                  </a:cubicBezTo>
                  <a:cubicBezTo>
                    <a:pt x="971" y="623"/>
                    <a:pt x="1018" y="947"/>
                    <a:pt x="800" y="1020"/>
                  </a:cubicBezTo>
                  <a:cubicBezTo>
                    <a:pt x="629" y="1007"/>
                    <a:pt x="587" y="1018"/>
                    <a:pt x="460" y="980"/>
                  </a:cubicBezTo>
                  <a:cubicBezTo>
                    <a:pt x="420" y="968"/>
                    <a:pt x="380" y="953"/>
                    <a:pt x="340" y="940"/>
                  </a:cubicBezTo>
                  <a:cubicBezTo>
                    <a:pt x="320" y="933"/>
                    <a:pt x="280" y="920"/>
                    <a:pt x="280" y="920"/>
                  </a:cubicBezTo>
                  <a:cubicBezTo>
                    <a:pt x="260" y="900"/>
                    <a:pt x="238" y="882"/>
                    <a:pt x="220" y="860"/>
                  </a:cubicBezTo>
                  <a:cubicBezTo>
                    <a:pt x="205" y="842"/>
                    <a:pt x="197" y="817"/>
                    <a:pt x="180" y="800"/>
                  </a:cubicBezTo>
                  <a:cubicBezTo>
                    <a:pt x="163" y="783"/>
                    <a:pt x="141" y="771"/>
                    <a:pt x="120" y="760"/>
                  </a:cubicBezTo>
                  <a:cubicBezTo>
                    <a:pt x="101" y="751"/>
                    <a:pt x="60" y="740"/>
                    <a:pt x="60" y="740"/>
                  </a:cubicBez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0" name="Freeform 68"/>
            <p:cNvSpPr>
              <a:spLocks/>
            </p:cNvSpPr>
            <p:nvPr/>
          </p:nvSpPr>
          <p:spPr bwMode="auto">
            <a:xfrm>
              <a:off x="6800850" y="760413"/>
              <a:ext cx="423862" cy="442912"/>
            </a:xfrm>
            <a:custGeom>
              <a:avLst/>
              <a:gdLst>
                <a:gd name="T0" fmla="*/ 42170171 w 518"/>
                <a:gd name="T1" fmla="*/ 162687593 h 421"/>
                <a:gd name="T2" fmla="*/ 89695074 w 518"/>
                <a:gd name="T3" fmla="*/ 33201566 h 421"/>
                <a:gd name="T4" fmla="*/ 125171841 w 518"/>
                <a:gd name="T5" fmla="*/ 12174294 h 421"/>
                <a:gd name="T6" fmla="*/ 278457667 w 518"/>
                <a:gd name="T7" fmla="*/ 55335595 h 421"/>
                <a:gd name="T8" fmla="*/ 325982557 w 518"/>
                <a:gd name="T9" fmla="*/ 206955635 h 421"/>
                <a:gd name="T10" fmla="*/ 338030706 w 518"/>
                <a:gd name="T11" fmla="*/ 250117975 h 421"/>
                <a:gd name="T12" fmla="*/ 325982557 w 518"/>
                <a:gd name="T13" fmla="*/ 411698815 h 421"/>
                <a:gd name="T14" fmla="*/ 219553150 w 518"/>
                <a:gd name="T15" fmla="*/ 465927640 h 421"/>
                <a:gd name="T16" fmla="*/ 0 w 518"/>
                <a:gd name="T17" fmla="*/ 336441670 h 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8"/>
                <a:gd name="T28" fmla="*/ 0 h 421"/>
                <a:gd name="T29" fmla="*/ 518 w 518"/>
                <a:gd name="T30" fmla="*/ 421 h 4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8" h="421">
                  <a:moveTo>
                    <a:pt x="63" y="147"/>
                  </a:moveTo>
                  <a:cubicBezTo>
                    <a:pt x="87" y="108"/>
                    <a:pt x="110" y="69"/>
                    <a:pt x="134" y="30"/>
                  </a:cubicBezTo>
                  <a:cubicBezTo>
                    <a:pt x="141" y="19"/>
                    <a:pt x="169" y="17"/>
                    <a:pt x="187" y="11"/>
                  </a:cubicBezTo>
                  <a:cubicBezTo>
                    <a:pt x="282" y="16"/>
                    <a:pt x="366" y="0"/>
                    <a:pt x="416" y="50"/>
                  </a:cubicBezTo>
                  <a:cubicBezTo>
                    <a:pt x="439" y="73"/>
                    <a:pt x="479" y="168"/>
                    <a:pt x="487" y="187"/>
                  </a:cubicBezTo>
                  <a:cubicBezTo>
                    <a:pt x="493" y="200"/>
                    <a:pt x="505" y="226"/>
                    <a:pt x="505" y="226"/>
                  </a:cubicBezTo>
                  <a:cubicBezTo>
                    <a:pt x="499" y="274"/>
                    <a:pt x="518" y="326"/>
                    <a:pt x="487" y="372"/>
                  </a:cubicBezTo>
                  <a:cubicBezTo>
                    <a:pt x="470" y="398"/>
                    <a:pt x="376" y="412"/>
                    <a:pt x="328" y="421"/>
                  </a:cubicBezTo>
                  <a:cubicBezTo>
                    <a:pt x="246" y="418"/>
                    <a:pt x="109" y="405"/>
                    <a:pt x="0" y="304"/>
                  </a:cubicBez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64646"/>
                </a:gs>
              </a:gsLst>
              <a:lin ang="5400000" scaled="1"/>
            </a:gradFill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Freeform 69"/>
            <p:cNvSpPr>
              <a:spLocks/>
            </p:cNvSpPr>
            <p:nvPr/>
          </p:nvSpPr>
          <p:spPr bwMode="auto">
            <a:xfrm>
              <a:off x="7308850" y="611188"/>
              <a:ext cx="395287" cy="441325"/>
            </a:xfrm>
            <a:custGeom>
              <a:avLst/>
              <a:gdLst>
                <a:gd name="T0" fmla="*/ 48302104 w 482"/>
                <a:gd name="T1" fmla="*/ 236550197 h 420"/>
                <a:gd name="T2" fmla="*/ 65744766 w 482"/>
                <a:gd name="T3" fmla="*/ 33161369 h 420"/>
                <a:gd name="T4" fmla="*/ 101300905 w 482"/>
                <a:gd name="T5" fmla="*/ 12159555 h 420"/>
                <a:gd name="T6" fmla="*/ 255599829 w 482"/>
                <a:gd name="T7" fmla="*/ 55268601 h 420"/>
                <a:gd name="T8" fmla="*/ 302560241 w 482"/>
                <a:gd name="T9" fmla="*/ 205599663 h 420"/>
                <a:gd name="T10" fmla="*/ 314636173 w 482"/>
                <a:gd name="T11" fmla="*/ 248709748 h 420"/>
                <a:gd name="T12" fmla="*/ 302560241 w 482"/>
                <a:gd name="T13" fmla="*/ 410094964 h 420"/>
                <a:gd name="T14" fmla="*/ 195892593 w 482"/>
                <a:gd name="T15" fmla="*/ 464258135 h 420"/>
                <a:gd name="T16" fmla="*/ 46960425 w 482"/>
                <a:gd name="T17" fmla="*/ 413411205 h 420"/>
                <a:gd name="T18" fmla="*/ 11405096 w 482"/>
                <a:gd name="T19" fmla="*/ 275238627 h 4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2"/>
                <a:gd name="T31" fmla="*/ 0 h 420"/>
                <a:gd name="T32" fmla="*/ 482 w 482"/>
                <a:gd name="T33" fmla="*/ 420 h 4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2" h="420">
                  <a:moveTo>
                    <a:pt x="72" y="214"/>
                  </a:moveTo>
                  <a:cubicBezTo>
                    <a:pt x="8" y="210"/>
                    <a:pt x="74" y="69"/>
                    <a:pt x="98" y="30"/>
                  </a:cubicBezTo>
                  <a:cubicBezTo>
                    <a:pt x="105" y="19"/>
                    <a:pt x="133" y="17"/>
                    <a:pt x="151" y="11"/>
                  </a:cubicBezTo>
                  <a:cubicBezTo>
                    <a:pt x="246" y="16"/>
                    <a:pt x="330" y="0"/>
                    <a:pt x="381" y="50"/>
                  </a:cubicBezTo>
                  <a:cubicBezTo>
                    <a:pt x="403" y="73"/>
                    <a:pt x="443" y="168"/>
                    <a:pt x="451" y="186"/>
                  </a:cubicBezTo>
                  <a:cubicBezTo>
                    <a:pt x="457" y="199"/>
                    <a:pt x="469" y="225"/>
                    <a:pt x="469" y="225"/>
                  </a:cubicBezTo>
                  <a:cubicBezTo>
                    <a:pt x="463" y="274"/>
                    <a:pt x="482" y="325"/>
                    <a:pt x="451" y="371"/>
                  </a:cubicBezTo>
                  <a:cubicBezTo>
                    <a:pt x="434" y="397"/>
                    <a:pt x="340" y="411"/>
                    <a:pt x="292" y="420"/>
                  </a:cubicBezTo>
                  <a:cubicBezTo>
                    <a:pt x="234" y="411"/>
                    <a:pt x="115" y="402"/>
                    <a:pt x="70" y="374"/>
                  </a:cubicBezTo>
                  <a:cubicBezTo>
                    <a:pt x="24" y="345"/>
                    <a:pt x="0" y="282"/>
                    <a:pt x="17" y="249"/>
                  </a:cubicBez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64646"/>
                </a:gs>
              </a:gsLst>
              <a:lin ang="5400000" scaled="1"/>
            </a:gradFill>
            <a:ln w="19050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Freeform 57"/>
            <p:cNvSpPr>
              <a:spLocks/>
            </p:cNvSpPr>
            <p:nvPr/>
          </p:nvSpPr>
          <p:spPr bwMode="auto">
            <a:xfrm>
              <a:off x="1279526" y="2136773"/>
              <a:ext cx="2549526" cy="794465"/>
            </a:xfrm>
            <a:custGeom>
              <a:avLst/>
              <a:gdLst>
                <a:gd name="T0" fmla="*/ 1033727425 w 6286"/>
                <a:gd name="T1" fmla="*/ 0 h 1698"/>
                <a:gd name="T2" fmla="*/ 668485775 w 6286"/>
                <a:gd name="T3" fmla="*/ 480569354 h 1698"/>
                <a:gd name="T4" fmla="*/ 0 w 6286"/>
                <a:gd name="T5" fmla="*/ 330476579 h 1698"/>
                <a:gd name="T6" fmla="*/ 0 60000 65536"/>
                <a:gd name="T7" fmla="*/ 0 60000 65536"/>
                <a:gd name="T8" fmla="*/ 0 60000 65536"/>
                <a:gd name="T9" fmla="*/ 0 w 6286"/>
                <a:gd name="T10" fmla="*/ 0 h 1698"/>
                <a:gd name="T11" fmla="*/ 6286 w 6286"/>
                <a:gd name="T12" fmla="*/ 1698 h 1698"/>
                <a:gd name="connsiteX0" fmla="*/ 10000 w 10000"/>
                <a:gd name="connsiteY0" fmla="*/ 0 h 8623"/>
                <a:gd name="connsiteX1" fmla="*/ 6259 w 10000"/>
                <a:gd name="connsiteY1" fmla="*/ 7899 h 8623"/>
                <a:gd name="connsiteX2" fmla="*/ 0 w 10000"/>
                <a:gd name="connsiteY2" fmla="*/ 5718 h 8623"/>
                <a:gd name="connsiteX0" fmla="*/ 10000 w 10000"/>
                <a:gd name="connsiteY0" fmla="*/ 0 h 10000"/>
                <a:gd name="connsiteX1" fmla="*/ 6259 w 10000"/>
                <a:gd name="connsiteY1" fmla="*/ 9160 h 10000"/>
                <a:gd name="connsiteX2" fmla="*/ 0 w 10000"/>
                <a:gd name="connsiteY2" fmla="*/ 6631 h 10000"/>
                <a:gd name="connsiteX0" fmla="*/ 10000 w 10000"/>
                <a:gd name="connsiteY0" fmla="*/ 0 h 10000"/>
                <a:gd name="connsiteX1" fmla="*/ 6259 w 10000"/>
                <a:gd name="connsiteY1" fmla="*/ 9160 h 10000"/>
                <a:gd name="connsiteX2" fmla="*/ 0 w 10000"/>
                <a:gd name="connsiteY2" fmla="*/ 6631 h 10000"/>
                <a:gd name="connsiteX0" fmla="*/ 10000 w 10000"/>
                <a:gd name="connsiteY0" fmla="*/ 0 h 10000"/>
                <a:gd name="connsiteX1" fmla="*/ 6259 w 10000"/>
                <a:gd name="connsiteY1" fmla="*/ 9160 h 10000"/>
                <a:gd name="connsiteX2" fmla="*/ 0 w 10000"/>
                <a:gd name="connsiteY2" fmla="*/ 6631 h 10000"/>
                <a:gd name="connsiteX0" fmla="*/ 10000 w 10000"/>
                <a:gd name="connsiteY0" fmla="*/ 0 h 9887"/>
                <a:gd name="connsiteX1" fmla="*/ 6605 w 10000"/>
                <a:gd name="connsiteY1" fmla="*/ 9015 h 9887"/>
                <a:gd name="connsiteX2" fmla="*/ 0 w 10000"/>
                <a:gd name="connsiteY2" fmla="*/ 6631 h 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887">
                  <a:moveTo>
                    <a:pt x="10000" y="0"/>
                  </a:moveTo>
                  <a:cubicBezTo>
                    <a:pt x="9486" y="5551"/>
                    <a:pt x="8670" y="7061"/>
                    <a:pt x="6605" y="9015"/>
                  </a:cubicBezTo>
                  <a:cubicBezTo>
                    <a:pt x="4540" y="10968"/>
                    <a:pt x="1457" y="9411"/>
                    <a:pt x="0" y="6631"/>
                  </a:cubicBezTo>
                </a:path>
              </a:pathLst>
            </a:custGeom>
            <a:noFill/>
            <a:ln w="381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4530725" y="1462088"/>
              <a:ext cx="69042" cy="566608"/>
            </a:xfrm>
            <a:custGeom>
              <a:avLst/>
              <a:gdLst>
                <a:gd name="T0" fmla="*/ 8731798 w 58"/>
                <a:gd name="T1" fmla="*/ 0 h 595"/>
                <a:gd name="T2" fmla="*/ 38958895 w 58"/>
                <a:gd name="T3" fmla="*/ 275355072 h 595"/>
                <a:gd name="T4" fmla="*/ 6716767 w 58"/>
                <a:gd name="T5" fmla="*/ 388151886 h 595"/>
                <a:gd name="T6" fmla="*/ 12762679 w 58"/>
                <a:gd name="T7" fmla="*/ 497629940 h 595"/>
                <a:gd name="T8" fmla="*/ 20151124 w 58"/>
                <a:gd name="T9" fmla="*/ 657977617 h 5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5"/>
                <a:gd name="T17" fmla="*/ 58 w 58"/>
                <a:gd name="T18" fmla="*/ 595 h 5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5">
                  <a:moveTo>
                    <a:pt x="13" y="0"/>
                  </a:moveTo>
                  <a:cubicBezTo>
                    <a:pt x="20" y="41"/>
                    <a:pt x="58" y="191"/>
                    <a:pt x="58" y="249"/>
                  </a:cubicBezTo>
                  <a:cubicBezTo>
                    <a:pt x="51" y="298"/>
                    <a:pt x="15" y="293"/>
                    <a:pt x="10" y="351"/>
                  </a:cubicBezTo>
                  <a:cubicBezTo>
                    <a:pt x="0" y="385"/>
                    <a:pt x="16" y="409"/>
                    <a:pt x="19" y="450"/>
                  </a:cubicBezTo>
                  <a:cubicBezTo>
                    <a:pt x="22" y="491"/>
                    <a:pt x="28" y="565"/>
                    <a:pt x="30" y="595"/>
                  </a:cubicBezTo>
                </a:path>
              </a:pathLst>
            </a:custGeom>
            <a:noFill/>
            <a:ln w="381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5942012" y="1795463"/>
              <a:ext cx="19050" cy="363537"/>
            </a:xfrm>
            <a:custGeom>
              <a:avLst/>
              <a:gdLst>
                <a:gd name="T0" fmla="*/ 6374822 w 22"/>
                <a:gd name="T1" fmla="*/ 0 h 345"/>
                <a:gd name="T2" fmla="*/ 12750510 w 22"/>
                <a:gd name="T3" fmla="*/ 99764034 h 345"/>
                <a:gd name="T4" fmla="*/ 0 w 22"/>
                <a:gd name="T5" fmla="*/ 182900208 h 345"/>
                <a:gd name="T6" fmla="*/ 15583767 w 22"/>
                <a:gd name="T7" fmla="*/ 382428276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345"/>
                <a:gd name="T14" fmla="*/ 22 w 22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345">
                  <a:moveTo>
                    <a:pt x="9" y="0"/>
                  </a:moveTo>
                  <a:cubicBezTo>
                    <a:pt x="10" y="14"/>
                    <a:pt x="19" y="63"/>
                    <a:pt x="18" y="90"/>
                  </a:cubicBezTo>
                  <a:cubicBezTo>
                    <a:pt x="17" y="114"/>
                    <a:pt x="1" y="127"/>
                    <a:pt x="0" y="165"/>
                  </a:cubicBezTo>
                  <a:lnTo>
                    <a:pt x="22" y="345"/>
                  </a:lnTo>
                </a:path>
              </a:pathLst>
            </a:custGeom>
            <a:noFill/>
            <a:ln w="381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3567112" y="1697038"/>
              <a:ext cx="17463" cy="363537"/>
            </a:xfrm>
            <a:custGeom>
              <a:avLst/>
              <a:gdLst>
                <a:gd name="T0" fmla="*/ 5843754 w 22"/>
                <a:gd name="T1" fmla="*/ 0 h 345"/>
                <a:gd name="T2" fmla="*/ 11688302 w 22"/>
                <a:gd name="T3" fmla="*/ 99764034 h 345"/>
                <a:gd name="T4" fmla="*/ 0 w 22"/>
                <a:gd name="T5" fmla="*/ 182900208 h 345"/>
                <a:gd name="T6" fmla="*/ 14285529 w 22"/>
                <a:gd name="T7" fmla="*/ 382428276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345"/>
                <a:gd name="T14" fmla="*/ 22 w 22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345">
                  <a:moveTo>
                    <a:pt x="9" y="0"/>
                  </a:moveTo>
                  <a:cubicBezTo>
                    <a:pt x="10" y="14"/>
                    <a:pt x="19" y="63"/>
                    <a:pt x="18" y="90"/>
                  </a:cubicBezTo>
                  <a:cubicBezTo>
                    <a:pt x="17" y="114"/>
                    <a:pt x="1" y="127"/>
                    <a:pt x="0" y="165"/>
                  </a:cubicBezTo>
                  <a:lnTo>
                    <a:pt x="22" y="345"/>
                  </a:lnTo>
                </a:path>
              </a:pathLst>
            </a:custGeom>
            <a:noFill/>
            <a:ln w="381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881312" y="1773238"/>
              <a:ext cx="17463" cy="363537"/>
            </a:xfrm>
            <a:custGeom>
              <a:avLst/>
              <a:gdLst>
                <a:gd name="T0" fmla="*/ 5843754 w 22"/>
                <a:gd name="T1" fmla="*/ 0 h 345"/>
                <a:gd name="T2" fmla="*/ 11688302 w 22"/>
                <a:gd name="T3" fmla="*/ 99764034 h 345"/>
                <a:gd name="T4" fmla="*/ 0 w 22"/>
                <a:gd name="T5" fmla="*/ 182900208 h 345"/>
                <a:gd name="T6" fmla="*/ 14285529 w 22"/>
                <a:gd name="T7" fmla="*/ 382428276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345"/>
                <a:gd name="T14" fmla="*/ 22 w 22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345">
                  <a:moveTo>
                    <a:pt x="9" y="0"/>
                  </a:moveTo>
                  <a:cubicBezTo>
                    <a:pt x="10" y="14"/>
                    <a:pt x="19" y="63"/>
                    <a:pt x="18" y="90"/>
                  </a:cubicBezTo>
                  <a:cubicBezTo>
                    <a:pt x="17" y="114"/>
                    <a:pt x="1" y="127"/>
                    <a:pt x="0" y="165"/>
                  </a:cubicBezTo>
                  <a:lnTo>
                    <a:pt x="22" y="345"/>
                  </a:lnTo>
                </a:path>
              </a:pathLst>
            </a:custGeom>
            <a:noFill/>
            <a:ln w="38100">
              <a:solidFill>
                <a:srgbClr val="CCFF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7" name="Freeform 52"/>
            <p:cNvSpPr>
              <a:spLocks/>
            </p:cNvSpPr>
            <p:nvPr/>
          </p:nvSpPr>
          <p:spPr bwMode="auto">
            <a:xfrm>
              <a:off x="7224712" y="2306638"/>
              <a:ext cx="330200" cy="107950"/>
            </a:xfrm>
            <a:custGeom>
              <a:avLst/>
              <a:gdLst>
                <a:gd name="T0" fmla="*/ 0 w 404"/>
                <a:gd name="T1" fmla="*/ 0 h 102"/>
                <a:gd name="T2" fmla="*/ 270114246 w 404"/>
                <a:gd name="T3" fmla="*/ 2226734 h 102"/>
                <a:gd name="T4" fmla="*/ 243370506 w 404"/>
                <a:gd name="T5" fmla="*/ 113559166 h 102"/>
                <a:gd name="T6" fmla="*/ 50813200 w 404"/>
                <a:gd name="T7" fmla="*/ 113559166 h 102"/>
                <a:gd name="T8" fmla="*/ 0 w 404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4"/>
                <a:gd name="T16" fmla="*/ 0 h 102"/>
                <a:gd name="T17" fmla="*/ 404 w 404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4" h="102">
                  <a:moveTo>
                    <a:pt x="0" y="0"/>
                  </a:moveTo>
                  <a:lnTo>
                    <a:pt x="404" y="2"/>
                  </a:lnTo>
                  <a:lnTo>
                    <a:pt x="364" y="102"/>
                  </a:lnTo>
                  <a:lnTo>
                    <a:pt x="76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auto">
            <a:xfrm>
              <a:off x="1128712" y="2459038"/>
              <a:ext cx="330200" cy="107950"/>
            </a:xfrm>
            <a:custGeom>
              <a:avLst/>
              <a:gdLst>
                <a:gd name="T0" fmla="*/ 0 w 404"/>
                <a:gd name="T1" fmla="*/ 0 h 102"/>
                <a:gd name="T2" fmla="*/ 270114246 w 404"/>
                <a:gd name="T3" fmla="*/ 2226734 h 102"/>
                <a:gd name="T4" fmla="*/ 243370506 w 404"/>
                <a:gd name="T5" fmla="*/ 113559166 h 102"/>
                <a:gd name="T6" fmla="*/ 50813200 w 404"/>
                <a:gd name="T7" fmla="*/ 113559166 h 102"/>
                <a:gd name="T8" fmla="*/ 0 w 404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4"/>
                <a:gd name="T16" fmla="*/ 0 h 102"/>
                <a:gd name="T17" fmla="*/ 404 w 404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4" h="102">
                  <a:moveTo>
                    <a:pt x="0" y="0"/>
                  </a:moveTo>
                  <a:lnTo>
                    <a:pt x="404" y="2"/>
                  </a:lnTo>
                  <a:lnTo>
                    <a:pt x="364" y="102"/>
                  </a:lnTo>
                  <a:lnTo>
                    <a:pt x="76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28600" y="6501968"/>
            <a:ext cx="1930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http://flyadvisor.blogspot.com/2011/08/legendary-big-wave-surfing.html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78" y="969827"/>
            <a:ext cx="2190091" cy="250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4" y="2384263"/>
            <a:ext cx="2926826" cy="205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5800" y="646662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http://news.nationalgeographic.com/news/2012/03/pictures/120309-japan-tsunami-earthquake-anniversary-fukushima/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9" b="50000"/>
          <a:stretch/>
        </p:blipFill>
        <p:spPr bwMode="auto">
          <a:xfrm>
            <a:off x="609600" y="4817243"/>
            <a:ext cx="2590800" cy="16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" y="2084060"/>
            <a:ext cx="200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Ripples from a water drop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3581399" y="2910409"/>
            <a:ext cx="2464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Wake behind a boat, drag resistance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6442609" y="3475291"/>
            <a:ext cx="2472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Sloshing in a tank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609600" y="4527273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Flow over seawall during tsunami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3368936" y="6188838"/>
            <a:ext cx="3099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Flow over seawall during Katrina storm surge</a:t>
            </a:r>
            <a:endParaRPr lang="en-US" sz="1200" dirty="0"/>
          </a:p>
        </p:txBody>
      </p:sp>
      <p:sp>
        <p:nvSpPr>
          <p:cNvPr id="10240" name="TextBox 10239"/>
          <p:cNvSpPr txBox="1"/>
          <p:nvPr/>
        </p:nvSpPr>
        <p:spPr>
          <a:xfrm>
            <a:off x="6002763" y="5764947"/>
            <a:ext cx="2157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Displacement of water table</a:t>
            </a:r>
            <a:endParaRPr lang="en-US" sz="12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191" y="3344132"/>
            <a:ext cx="2642161" cy="164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2174" y="662507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http://news.monstersandcritics.com/usa/features/article_1573085.php/In-Pictures-USA-Iowa-Dam-Break</a:t>
            </a:r>
          </a:p>
        </p:txBody>
      </p:sp>
      <p:sp>
        <p:nvSpPr>
          <p:cNvPr id="44032" name="TextBox 44031"/>
          <p:cNvSpPr txBox="1"/>
          <p:nvPr/>
        </p:nvSpPr>
        <p:spPr>
          <a:xfrm>
            <a:off x="3650354" y="5019930"/>
            <a:ext cx="188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Dam failure on Maquoketa River, Iowa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52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Level set</a:t>
            </a:r>
          </a:p>
          <a:p>
            <a:pPr lvl="1"/>
            <a:r>
              <a:rPr lang="en-US" dirty="0" smtClean="0"/>
              <a:t>Second fluid is air</a:t>
            </a:r>
          </a:p>
          <a:p>
            <a:r>
              <a:rPr lang="en-US" dirty="0" smtClean="0"/>
              <a:t>Moving Mesh</a:t>
            </a:r>
          </a:p>
          <a:p>
            <a:pPr lvl="1"/>
            <a:r>
              <a:rPr lang="en-US" dirty="0" smtClean="0"/>
              <a:t>Move upper boundary with fluid</a:t>
            </a:r>
          </a:p>
          <a:p>
            <a:pPr lvl="1"/>
            <a:r>
              <a:rPr lang="en-US" dirty="0" smtClean="0"/>
              <a:t>Arbitrary </a:t>
            </a:r>
            <a:r>
              <a:rPr lang="en-US" dirty="0" err="1" smtClean="0"/>
              <a:t>Lagrangian</a:t>
            </a:r>
            <a:r>
              <a:rPr lang="en-US" dirty="0" smtClean="0"/>
              <a:t> </a:t>
            </a:r>
            <a:r>
              <a:rPr lang="en-US" dirty="0" err="1" smtClean="0"/>
              <a:t>Eulerian</a:t>
            </a:r>
            <a:r>
              <a:rPr lang="en-US" dirty="0" smtClean="0"/>
              <a:t> (ALE) method</a:t>
            </a:r>
          </a:p>
          <a:p>
            <a:r>
              <a:rPr lang="en-US" dirty="0" smtClean="0"/>
              <a:t>Shallow water </a:t>
            </a:r>
            <a:r>
              <a:rPr lang="en-US" dirty="0" err="1" smtClean="0"/>
              <a:t>eqns</a:t>
            </a:r>
            <a:endParaRPr lang="en-US" dirty="0"/>
          </a:p>
          <a:p>
            <a:pPr lvl="1"/>
            <a:r>
              <a:rPr lang="en-US" dirty="0" smtClean="0"/>
              <a:t>Average NS over depth</a:t>
            </a:r>
          </a:p>
          <a:p>
            <a:pPr lvl="1"/>
            <a:r>
              <a:rPr lang="en-US" dirty="0" smtClean="0"/>
              <a:t>Solve directly for depth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0"/>
            <a:ext cx="2501586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5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ALE Method</a:t>
            </a:r>
            <a:br>
              <a:rPr lang="en-US" dirty="0" smtClean="0"/>
            </a:br>
            <a:r>
              <a:rPr lang="en-US" sz="2700" dirty="0" smtClean="0"/>
              <a:t>Moving Mesh</a:t>
            </a:r>
            <a:endParaRPr lang="en-US" sz="2700" dirty="0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3352800"/>
            <a:ext cx="4387849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352800"/>
            <a:ext cx="4286250" cy="32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524000"/>
            <a:ext cx="6315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Use boundary condition so boundary moves with fluid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e.g.  Velocity of boundary = u*</a:t>
            </a:r>
            <a:r>
              <a:rPr lang="en-US" dirty="0" err="1" smtClean="0"/>
              <a:t>nx+v</a:t>
            </a:r>
            <a:r>
              <a:rPr lang="en-US" dirty="0" smtClean="0"/>
              <a:t>*</a:t>
            </a:r>
            <a:r>
              <a:rPr lang="en-US" dirty="0" err="1" smtClean="0"/>
              <a:t>ny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Boundary moves, entire mesh readjusts.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Problems with large displacements, distorted mesh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Possible to pause, regenerate mesh, restart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3001328"/>
            <a:ext cx="426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Pull plug,  tsunami.gif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782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water equations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276286"/>
              </p:ext>
            </p:extLst>
          </p:nvPr>
        </p:nvGraphicFramePr>
        <p:xfrm>
          <a:off x="2133600" y="1595437"/>
          <a:ext cx="21526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9" name="Equation" r:id="rId3" imgW="1130040" imgH="393480" progId="Equation.DSMT4">
                  <p:embed/>
                </p:oleObj>
              </mc:Choice>
              <mc:Fallback>
                <p:oleObj name="Equation" r:id="rId3" imgW="1130040" imgH="39348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95437"/>
                        <a:ext cx="21526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5" t="11450" r="32125" b="74734"/>
          <a:stretch/>
        </p:blipFill>
        <p:spPr bwMode="auto">
          <a:xfrm>
            <a:off x="6019800" y="1295400"/>
            <a:ext cx="27241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522771"/>
              </p:ext>
            </p:extLst>
          </p:nvPr>
        </p:nvGraphicFramePr>
        <p:xfrm>
          <a:off x="1760538" y="2895600"/>
          <a:ext cx="3654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0" name="Equation" r:id="rId6" imgW="1917360" imgH="393480" progId="Equation.DSMT4">
                  <p:embed/>
                </p:oleObj>
              </mc:Choice>
              <mc:Fallback>
                <p:oleObj name="Equation" r:id="rId6" imgW="1917360" imgH="393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38" y="2895600"/>
                        <a:ext cx="36544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899521"/>
              </p:ext>
            </p:extLst>
          </p:nvPr>
        </p:nvGraphicFramePr>
        <p:xfrm>
          <a:off x="6477000" y="3733800"/>
          <a:ext cx="1789113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1" name="Equation" r:id="rId8" imgW="939600" imgH="253800" progId="Equation.DSMT4">
                  <p:embed/>
                </p:oleObj>
              </mc:Choice>
              <mc:Fallback>
                <p:oleObj name="Equation" r:id="rId8" imgW="939600" imgH="253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733800"/>
                        <a:ext cx="1789113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477358"/>
              </p:ext>
            </p:extLst>
          </p:nvPr>
        </p:nvGraphicFramePr>
        <p:xfrm>
          <a:off x="1976438" y="3810000"/>
          <a:ext cx="34337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2" name="Equation" r:id="rId10" imgW="1803240" imgH="419040" progId="Equation.DSMT4">
                  <p:embed/>
                </p:oleObj>
              </mc:Choice>
              <mc:Fallback>
                <p:oleObj name="Equation" r:id="rId10" imgW="1803240" imgH="419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38" y="3810000"/>
                        <a:ext cx="3433762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861342"/>
              </p:ext>
            </p:extLst>
          </p:nvPr>
        </p:nvGraphicFramePr>
        <p:xfrm>
          <a:off x="1824038" y="4876800"/>
          <a:ext cx="394176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3" name="Equation" r:id="rId12" imgW="2070000" imgH="393480" progId="Equation.DSMT4">
                  <p:embed/>
                </p:oleObj>
              </mc:Choice>
              <mc:Fallback>
                <p:oleObj name="Equation" r:id="rId12" imgW="207000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038" y="4876800"/>
                        <a:ext cx="394176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77000" y="3200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Shallow water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19875" y="436754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ymbol" pitchFamily="18" charset="2"/>
                <a:cs typeface="Times New Roman" pitchFamily="18" charset="0"/>
              </a:rPr>
              <a:t>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976437"/>
            <a:ext cx="7873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err="1" smtClean="0">
                <a:latin typeface="Symbol" pitchFamily="18" charset="2"/>
                <a:cs typeface="Times New Roman" pitchFamily="18" charset="0"/>
              </a:rPr>
              <a:t>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M/A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err="1">
                <a:latin typeface="Symbol" pitchFamily="18" charset="2"/>
                <a:cs typeface="Times New Roman" pitchFamily="18" charset="0"/>
              </a:rPr>
              <a:t>r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 t="30666" r="21309" b="45143"/>
          <a:stretch/>
        </p:blipFill>
        <p:spPr bwMode="auto">
          <a:xfrm>
            <a:off x="381000" y="1752600"/>
            <a:ext cx="47244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: surface water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6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Porous media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16" y="2002631"/>
            <a:ext cx="26638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48575-G8 image"/>
          <p:cNvPicPr>
            <a:picLocks noChangeAspect="1" noChangeArrowheads="1"/>
          </p:cNvPicPr>
          <p:nvPr/>
        </p:nvPicPr>
        <p:blipFill>
          <a:blip r:embed="rId3" cstate="print"/>
          <a:srcRect b="9091"/>
          <a:stretch>
            <a:fillRect/>
          </a:stretch>
        </p:blipFill>
        <p:spPr bwMode="auto">
          <a:xfrm>
            <a:off x="117359" y="3674474"/>
            <a:ext cx="3896358" cy="11603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64529" y="657701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hlinkClick r:id="rId4"/>
              </a:rPr>
              <a:t>http://acswebcontent.acs.org/prfar/2009/G8.html</a:t>
            </a:r>
            <a:endParaRPr lang="en-US" sz="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0"/>
          <a:stretch/>
        </p:blipFill>
        <p:spPr bwMode="auto">
          <a:xfrm>
            <a:off x="269242" y="2002631"/>
            <a:ext cx="3401575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8442" y="657701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https://www.agronomy.org/publications/sssaj/articles/66/2/347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242" y="3112293"/>
            <a:ext cx="3949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Infiltration of dyed water into Hanford sandy loam, even wetting front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2" y="15240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Variable saturation with water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679316" y="1476741"/>
            <a:ext cx="390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Multiple fluids, pore to field scale</a:t>
            </a:r>
          </a:p>
          <a:p>
            <a:pPr algn="ctr"/>
            <a:r>
              <a:rPr lang="en-US" sz="1600" dirty="0" smtClean="0"/>
              <a:t>NAPL-water-gas-supercritical</a:t>
            </a:r>
            <a:endParaRPr lang="en-US" sz="1600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59"/>
          <a:stretch/>
        </p:blipFill>
        <p:spPr bwMode="auto">
          <a:xfrm>
            <a:off x="5410200" y="3635512"/>
            <a:ext cx="3384126" cy="294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117341" y="2079307"/>
            <a:ext cx="22383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1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http://www.sciencedirect.com/science/article/pii/S0920410500000905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16" y="5324587"/>
            <a:ext cx="1255713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18441" y="5000519"/>
            <a:ext cx="8370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Infiltration of dyed water into sand. Preferential flow</a:t>
            </a:r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r>
              <a:rPr lang="en-US" sz="1200" dirty="0"/>
              <a:t> </a:t>
            </a:r>
            <a:r>
              <a:rPr lang="en-US" sz="1200" dirty="0" smtClean="0"/>
              <a:t>                                                    Infiltration tracer test</a:t>
            </a:r>
          </a:p>
          <a:p>
            <a:endParaRPr lang="en-US" sz="1200" dirty="0"/>
          </a:p>
          <a:p>
            <a:r>
              <a:rPr lang="en-US" sz="1200" dirty="0" smtClean="0"/>
              <a:t>                                                                                                                                                                                    NAPL  in lab experiment                                                                                      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24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5216631"/>
              </p:ext>
            </p:extLst>
          </p:nvPr>
        </p:nvGraphicFramePr>
        <p:xfrm>
          <a:off x="3160713" y="868363"/>
          <a:ext cx="14478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3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713" y="868363"/>
                        <a:ext cx="14478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815025"/>
              </p:ext>
            </p:extLst>
          </p:nvPr>
        </p:nvGraphicFramePr>
        <p:xfrm>
          <a:off x="1409700" y="1676400"/>
          <a:ext cx="990600" cy="874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4" name="Equation" r:id="rId5" imgW="482391" imgH="431613" progId="Equation.DSMT4">
                  <p:embed/>
                </p:oleObj>
              </mc:Choice>
              <mc:Fallback>
                <p:oleObj name="Equation" r:id="rId5" imgW="482391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1676400"/>
                        <a:ext cx="990600" cy="8748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0739" y="24516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Conservation of Mass</a:t>
            </a:r>
            <a:endParaRPr lang="en-US" sz="2800" dirty="0"/>
          </a:p>
        </p:txBody>
      </p:sp>
      <p:sp>
        <p:nvSpPr>
          <p:cNvPr id="9" name="Freeform 8"/>
          <p:cNvSpPr/>
          <p:nvPr/>
        </p:nvSpPr>
        <p:spPr>
          <a:xfrm>
            <a:off x="7010400" y="304800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96200" y="990600"/>
            <a:ext cx="152400" cy="152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752600" y="2901649"/>
            <a:ext cx="49858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lang="en-US" sz="2000" dirty="0" err="1">
                <a:latin typeface="Symbol" pitchFamily="18" charset="2"/>
                <a:ea typeface="Times New Roman" pitchFamily="18" charset="0"/>
                <a:cs typeface="Times New Roman" pitchFamily="18" charset="0"/>
              </a:rPr>
              <a:t>rf</a:t>
            </a:r>
            <a:r>
              <a:rPr lang="en-US" sz="2000" i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en-US" sz="2000" baseline="-300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lang="en-US" sz="2000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861608"/>
              </p:ext>
            </p:extLst>
          </p:nvPr>
        </p:nvGraphicFramePr>
        <p:xfrm>
          <a:off x="3429000" y="2853753"/>
          <a:ext cx="1720984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5" name="Equation" r:id="rId7" imgW="1231366" imgH="507780" progId="Equation.DSMT4">
                  <p:embed/>
                </p:oleObj>
              </mc:Choice>
              <mc:Fallback>
                <p:oleObj name="Equation" r:id="rId7" imgW="1231366" imgH="507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853753"/>
                        <a:ext cx="1720984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38453"/>
              </p:ext>
            </p:extLst>
          </p:nvPr>
        </p:nvGraphicFramePr>
        <p:xfrm>
          <a:off x="4278200" y="3501104"/>
          <a:ext cx="2722245" cy="77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6" name="Equation" r:id="rId9" imgW="1790700" imgH="508000" progId="Equation.DSMT4">
                  <p:embed/>
                </p:oleObj>
              </mc:Choice>
              <mc:Fallback>
                <p:oleObj name="Equation" r:id="rId9" imgW="17907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8200" y="3501104"/>
                        <a:ext cx="2722245" cy="772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2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2"/>
          <a:stretch/>
        </p:blipFill>
        <p:spPr bwMode="auto">
          <a:xfrm>
            <a:off x="914400" y="3501104"/>
            <a:ext cx="3352800" cy="52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831605"/>
              </p:ext>
            </p:extLst>
          </p:nvPr>
        </p:nvGraphicFramePr>
        <p:xfrm>
          <a:off x="3187699" y="5562600"/>
          <a:ext cx="2636761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7" name="Equation" r:id="rId12" imgW="1384200" imgH="393480" progId="Equation.DSMT4">
                  <p:embed/>
                </p:oleObj>
              </mc:Choice>
              <mc:Fallback>
                <p:oleObj name="Equation" r:id="rId12" imgW="1384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699" y="5562600"/>
                        <a:ext cx="2636761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5" name="Picture 1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75"/>
          <a:stretch/>
        </p:blipFill>
        <p:spPr bwMode="auto">
          <a:xfrm>
            <a:off x="1143000" y="4999604"/>
            <a:ext cx="1787339" cy="37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2408"/>
              </p:ext>
            </p:extLst>
          </p:nvPr>
        </p:nvGraphicFramePr>
        <p:xfrm>
          <a:off x="5445125" y="2901649"/>
          <a:ext cx="1301750" cy="661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8" name="Equation" r:id="rId15" imgW="774360" imgH="393480" progId="Equation.DSMT4">
                  <p:embed/>
                </p:oleObj>
              </mc:Choice>
              <mc:Fallback>
                <p:oleObj name="Equation" r:id="rId15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45125" y="2901649"/>
                        <a:ext cx="1301750" cy="661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2911810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Advective</a:t>
            </a:r>
            <a:r>
              <a:rPr lang="en-US" dirty="0" smtClean="0"/>
              <a:t> Flux</a:t>
            </a:r>
          </a:p>
          <a:p>
            <a:endParaRPr lang="en-US" dirty="0"/>
          </a:p>
          <a:p>
            <a:r>
              <a:rPr lang="en-US" dirty="0" smtClean="0"/>
              <a:t>No Diffusive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Governing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Freeform 10247"/>
          <p:cNvSpPr/>
          <p:nvPr/>
        </p:nvSpPr>
        <p:spPr>
          <a:xfrm>
            <a:off x="7068457" y="1538514"/>
            <a:ext cx="914400" cy="420915"/>
          </a:xfrm>
          <a:custGeom>
            <a:avLst/>
            <a:gdLst>
              <a:gd name="connsiteX0" fmla="*/ 0 w 914400"/>
              <a:gd name="connsiteY0" fmla="*/ 420915 h 420915"/>
              <a:gd name="connsiteX1" fmla="*/ 899886 w 914400"/>
              <a:gd name="connsiteY1" fmla="*/ 420915 h 420915"/>
              <a:gd name="connsiteX2" fmla="*/ 914400 w 914400"/>
              <a:gd name="connsiteY2" fmla="*/ 14515 h 420915"/>
              <a:gd name="connsiteX3" fmla="*/ 29029 w 914400"/>
              <a:gd name="connsiteY3" fmla="*/ 0 h 420915"/>
              <a:gd name="connsiteX4" fmla="*/ 0 w 914400"/>
              <a:gd name="connsiteY4" fmla="*/ 420915 h 42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420915">
                <a:moveTo>
                  <a:pt x="0" y="420915"/>
                </a:moveTo>
                <a:lnTo>
                  <a:pt x="899886" y="420915"/>
                </a:lnTo>
                <a:lnTo>
                  <a:pt x="914400" y="14515"/>
                </a:lnTo>
                <a:lnTo>
                  <a:pt x="29029" y="0"/>
                </a:lnTo>
                <a:lnTo>
                  <a:pt x="0" y="420915"/>
                </a:lnTo>
                <a:close/>
              </a:path>
            </a:pathLst>
          </a:custGeom>
          <a:solidFill>
            <a:srgbClr val="C0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916128" y="1503363"/>
            <a:ext cx="152400" cy="4572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7" name="Freeform 10246"/>
          <p:cNvSpPr/>
          <p:nvPr/>
        </p:nvSpPr>
        <p:spPr>
          <a:xfrm>
            <a:off x="7772400" y="1209675"/>
            <a:ext cx="9525" cy="700088"/>
          </a:xfrm>
          <a:custGeom>
            <a:avLst/>
            <a:gdLst>
              <a:gd name="connsiteX0" fmla="*/ 9525 w 9525"/>
              <a:gd name="connsiteY0" fmla="*/ 0 h 700088"/>
              <a:gd name="connsiteX1" fmla="*/ 0 w 9525"/>
              <a:gd name="connsiteY1" fmla="*/ 700088 h 7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700088">
                <a:moveTo>
                  <a:pt x="9525" y="0"/>
                </a:moveTo>
                <a:lnTo>
                  <a:pt x="0" y="70008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6" name="Freeform 10245"/>
          <p:cNvSpPr/>
          <p:nvPr/>
        </p:nvSpPr>
        <p:spPr>
          <a:xfrm>
            <a:off x="6938963" y="1909763"/>
            <a:ext cx="1247775" cy="376237"/>
          </a:xfrm>
          <a:custGeom>
            <a:avLst/>
            <a:gdLst>
              <a:gd name="connsiteX0" fmla="*/ 0 w 1247775"/>
              <a:gd name="connsiteY0" fmla="*/ 0 h 376237"/>
              <a:gd name="connsiteX1" fmla="*/ 771525 w 1247775"/>
              <a:gd name="connsiteY1" fmla="*/ 4762 h 376237"/>
              <a:gd name="connsiteX2" fmla="*/ 1247775 w 1247775"/>
              <a:gd name="connsiteY2" fmla="*/ 376237 h 376237"/>
              <a:gd name="connsiteX0" fmla="*/ 0 w 1247775"/>
              <a:gd name="connsiteY0" fmla="*/ 0 h 376237"/>
              <a:gd name="connsiteX1" fmla="*/ 833438 w 1247775"/>
              <a:gd name="connsiteY1" fmla="*/ 4762 h 376237"/>
              <a:gd name="connsiteX2" fmla="*/ 1247775 w 1247775"/>
              <a:gd name="connsiteY2" fmla="*/ 376237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7775" h="376237">
                <a:moveTo>
                  <a:pt x="0" y="0"/>
                </a:moveTo>
                <a:lnTo>
                  <a:pt x="833438" y="4762"/>
                </a:lnTo>
                <a:lnTo>
                  <a:pt x="1247775" y="37623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10241"/>
          <p:cNvSpPr/>
          <p:nvPr/>
        </p:nvSpPr>
        <p:spPr>
          <a:xfrm>
            <a:off x="7253712" y="1524000"/>
            <a:ext cx="943826" cy="762000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739804"/>
              </p:ext>
            </p:extLst>
          </p:nvPr>
        </p:nvGraphicFramePr>
        <p:xfrm>
          <a:off x="3160713" y="868363"/>
          <a:ext cx="14478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0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713" y="868363"/>
                        <a:ext cx="14478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72955" y="245164"/>
            <a:ext cx="453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Conservation of Momentum</a:t>
            </a:r>
            <a:endParaRPr lang="en-US" sz="2800" dirty="0"/>
          </a:p>
        </p:txBody>
      </p:sp>
      <p:sp>
        <p:nvSpPr>
          <p:cNvPr id="9" name="Freeform 8"/>
          <p:cNvSpPr/>
          <p:nvPr/>
        </p:nvSpPr>
        <p:spPr>
          <a:xfrm>
            <a:off x="7010400" y="139631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234293"/>
              </p:ext>
            </p:extLst>
          </p:nvPr>
        </p:nvGraphicFramePr>
        <p:xfrm>
          <a:off x="2240886" y="5566130"/>
          <a:ext cx="28543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1" name="Equation" r:id="rId5" imgW="1498320" imgH="393480" progId="Equation.DSMT4">
                  <p:embed/>
                </p:oleObj>
              </mc:Choice>
              <mc:Fallback>
                <p:oleObj name="Equation" r:id="rId5" imgW="1498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0886" y="5566130"/>
                        <a:ext cx="2854325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939082"/>
              </p:ext>
            </p:extLst>
          </p:nvPr>
        </p:nvGraphicFramePr>
        <p:xfrm>
          <a:off x="1427614" y="1828529"/>
          <a:ext cx="10160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2" name="Equation" r:id="rId7" imgW="495000" imgH="431640" progId="Equation.DSMT4">
                  <p:embed/>
                </p:oleObj>
              </mc:Choice>
              <mc:Fallback>
                <p:oleObj name="Equation" r:id="rId7" imgW="4950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614" y="1828529"/>
                        <a:ext cx="1016000" cy="874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407428" y="2901378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b="1" i="1" dirty="0" err="1" smtClean="0"/>
              <a:t>v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370673"/>
              </p:ext>
            </p:extLst>
          </p:nvPr>
        </p:nvGraphicFramePr>
        <p:xfrm>
          <a:off x="4149725" y="2771775"/>
          <a:ext cx="157956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3" name="Equation" r:id="rId9" imgW="1130040" imgH="507960" progId="Equation.DSMT4">
                  <p:embed/>
                </p:oleObj>
              </mc:Choice>
              <mc:Fallback>
                <p:oleObj name="Equation" r:id="rId9" imgW="11300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725" y="2771775"/>
                        <a:ext cx="1579563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667792"/>
              </p:ext>
            </p:extLst>
          </p:nvPr>
        </p:nvGraphicFramePr>
        <p:xfrm>
          <a:off x="6729413" y="2770188"/>
          <a:ext cx="1087437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4" name="Equation" r:id="rId11" imgW="647640" imgH="393480" progId="Equation.DSMT4">
                  <p:embed/>
                </p:oleObj>
              </mc:Choice>
              <mc:Fallback>
                <p:oleObj name="Equation" r:id="rId11" imgW="647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413" y="2770188"/>
                        <a:ext cx="1087437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2240886" y="3764327"/>
            <a:ext cx="1492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ESSTIXThirteen"/>
                <a:ea typeface="Times New Roman"/>
                <a:cs typeface="Times New Roman"/>
              </a:rPr>
              <a:t>A</a:t>
            </a:r>
            <a:r>
              <a:rPr lang="en-US" i="1" dirty="0">
                <a:latin typeface="Times New Roman"/>
                <a:ea typeface="Times New Roman"/>
              </a:rPr>
              <a:t>=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latin typeface="Times New Roman"/>
                <a:ea typeface="Times New Roman"/>
              </a:rPr>
              <a:t>v</a:t>
            </a:r>
            <a:r>
              <a:rPr lang="en-US" i="1" dirty="0" err="1" smtClean="0">
                <a:latin typeface="Times New Roman"/>
                <a:ea typeface="Times New Roman"/>
              </a:rPr>
              <a:t>c</a:t>
            </a:r>
            <a:r>
              <a:rPr lang="en-US" b="1" dirty="0" smtClean="0">
                <a:latin typeface="Times New Roman"/>
                <a:ea typeface="Times New Roman"/>
              </a:rPr>
              <a:t>= </a:t>
            </a:r>
            <a:r>
              <a:rPr lang="en-US" b="1" dirty="0" err="1" smtClean="0">
                <a:latin typeface="Times New Roman"/>
                <a:ea typeface="Times New Roman"/>
              </a:rPr>
              <a:t>vv</a:t>
            </a:r>
            <a:r>
              <a:rPr lang="en-US" dirty="0" err="1" smtClean="0">
                <a:latin typeface="Symbol"/>
                <a:ea typeface="Times New Roman"/>
                <a:cs typeface="Times New Roman"/>
              </a:rPr>
              <a:t>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2911810"/>
            <a:ext cx="1920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Advective</a:t>
            </a:r>
            <a:r>
              <a:rPr lang="en-US" dirty="0" smtClean="0"/>
              <a:t> Flux</a:t>
            </a:r>
          </a:p>
          <a:p>
            <a:endParaRPr lang="en-US" dirty="0"/>
          </a:p>
          <a:p>
            <a:r>
              <a:rPr lang="en-US" dirty="0" smtClean="0"/>
              <a:t>Diffusive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Governing</a:t>
            </a:r>
            <a:endParaRPr lang="en-US" dirty="0"/>
          </a:p>
        </p:txBody>
      </p:sp>
      <p:sp>
        <p:nvSpPr>
          <p:cNvPr id="26" name="Flowchart: Direct Access Storage 25"/>
          <p:cNvSpPr/>
          <p:nvPr/>
        </p:nvSpPr>
        <p:spPr>
          <a:xfrm rot="10800000">
            <a:off x="7611324" y="762000"/>
            <a:ext cx="228601" cy="152400"/>
          </a:xfrm>
          <a:prstGeom prst="flowChartMagneticDrum">
            <a:avLst/>
          </a:prstGeom>
          <a:solidFill>
            <a:srgbClr val="C0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574985"/>
              </p:ext>
            </p:extLst>
          </p:nvPr>
        </p:nvGraphicFramePr>
        <p:xfrm>
          <a:off x="4374242" y="3764326"/>
          <a:ext cx="1464714" cy="579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5" name="Equation" r:id="rId13" imgW="1091880" imgH="431640" progId="Equation.DSMT4">
                  <p:embed/>
                </p:oleObj>
              </mc:Choice>
              <mc:Fallback>
                <p:oleObj name="Equation" r:id="rId13" imgW="1091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74242" y="3764326"/>
                        <a:ext cx="1464714" cy="579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96000" y="3948993"/>
            <a:ext cx="287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Units of stress or pressure</a:t>
            </a:r>
            <a:endParaRPr lang="en-US" dirty="0"/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063302"/>
              </p:ext>
            </p:extLst>
          </p:nvPr>
        </p:nvGraphicFramePr>
        <p:xfrm>
          <a:off x="2334528" y="4300656"/>
          <a:ext cx="977900" cy="337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6" name="Equation" r:id="rId15" imgW="520248" imgH="177646" progId="Equation.DSMT4">
                  <p:embed/>
                </p:oleObj>
              </mc:Choice>
              <mc:Fallback>
                <p:oleObj name="Equation" r:id="rId15" imgW="520248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528" y="4300656"/>
                        <a:ext cx="977900" cy="337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241" name="Object 102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723961"/>
              </p:ext>
            </p:extLst>
          </p:nvPr>
        </p:nvGraphicFramePr>
        <p:xfrm>
          <a:off x="2311912" y="4876800"/>
          <a:ext cx="84221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7" name="Equation" r:id="rId17" imgW="393359" imgH="177646" progId="Equation.DSMT4">
                  <p:embed/>
                </p:oleObj>
              </mc:Choice>
              <mc:Fallback>
                <p:oleObj name="Equation" r:id="rId17" imgW="393359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912" y="4876800"/>
                        <a:ext cx="842210" cy="38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Freeform 10242"/>
          <p:cNvSpPr/>
          <p:nvPr/>
        </p:nvSpPr>
        <p:spPr>
          <a:xfrm>
            <a:off x="6937830" y="1214212"/>
            <a:ext cx="319314" cy="1064532"/>
          </a:xfrm>
          <a:custGeom>
            <a:avLst/>
            <a:gdLst>
              <a:gd name="connsiteX0" fmla="*/ 333829 w 333829"/>
              <a:gd name="connsiteY0" fmla="*/ 319314 h 1074057"/>
              <a:gd name="connsiteX1" fmla="*/ 290286 w 333829"/>
              <a:gd name="connsiteY1" fmla="*/ 275771 h 1074057"/>
              <a:gd name="connsiteX2" fmla="*/ 0 w 333829"/>
              <a:gd name="connsiteY2" fmla="*/ 0 h 1074057"/>
              <a:gd name="connsiteX3" fmla="*/ 14515 w 333829"/>
              <a:gd name="connsiteY3" fmla="*/ 711200 h 1074057"/>
              <a:gd name="connsiteX4" fmla="*/ 333829 w 333829"/>
              <a:gd name="connsiteY4" fmla="*/ 1074057 h 1074057"/>
              <a:gd name="connsiteX5" fmla="*/ 333829 w 333829"/>
              <a:gd name="connsiteY5" fmla="*/ 319314 h 1074057"/>
              <a:gd name="connsiteX0" fmla="*/ 329066 w 329066"/>
              <a:gd name="connsiteY0" fmla="*/ 319314 h 1074057"/>
              <a:gd name="connsiteX1" fmla="*/ 285523 w 329066"/>
              <a:gd name="connsiteY1" fmla="*/ 275771 h 1074057"/>
              <a:gd name="connsiteX2" fmla="*/ 0 w 329066"/>
              <a:gd name="connsiteY2" fmla="*/ 0 h 1074057"/>
              <a:gd name="connsiteX3" fmla="*/ 9752 w 329066"/>
              <a:gd name="connsiteY3" fmla="*/ 711200 h 1074057"/>
              <a:gd name="connsiteX4" fmla="*/ 329066 w 329066"/>
              <a:gd name="connsiteY4" fmla="*/ 1074057 h 1074057"/>
              <a:gd name="connsiteX5" fmla="*/ 329066 w 329066"/>
              <a:gd name="connsiteY5" fmla="*/ 319314 h 1074057"/>
              <a:gd name="connsiteX0" fmla="*/ 319314 w 319314"/>
              <a:gd name="connsiteY0" fmla="*/ 305027 h 1059770"/>
              <a:gd name="connsiteX1" fmla="*/ 275771 w 319314"/>
              <a:gd name="connsiteY1" fmla="*/ 261484 h 1059770"/>
              <a:gd name="connsiteX2" fmla="*/ 9298 w 319314"/>
              <a:gd name="connsiteY2" fmla="*/ 0 h 1059770"/>
              <a:gd name="connsiteX3" fmla="*/ 0 w 319314"/>
              <a:gd name="connsiteY3" fmla="*/ 696913 h 1059770"/>
              <a:gd name="connsiteX4" fmla="*/ 319314 w 319314"/>
              <a:gd name="connsiteY4" fmla="*/ 1059770 h 1059770"/>
              <a:gd name="connsiteX5" fmla="*/ 319314 w 319314"/>
              <a:gd name="connsiteY5" fmla="*/ 305027 h 1059770"/>
              <a:gd name="connsiteX0" fmla="*/ 319314 w 319314"/>
              <a:gd name="connsiteY0" fmla="*/ 309789 h 1064532"/>
              <a:gd name="connsiteX1" fmla="*/ 275771 w 319314"/>
              <a:gd name="connsiteY1" fmla="*/ 266246 h 1064532"/>
              <a:gd name="connsiteX2" fmla="*/ 4536 w 319314"/>
              <a:gd name="connsiteY2" fmla="*/ 0 h 1064532"/>
              <a:gd name="connsiteX3" fmla="*/ 0 w 319314"/>
              <a:gd name="connsiteY3" fmla="*/ 701675 h 1064532"/>
              <a:gd name="connsiteX4" fmla="*/ 319314 w 319314"/>
              <a:gd name="connsiteY4" fmla="*/ 1064532 h 1064532"/>
              <a:gd name="connsiteX5" fmla="*/ 319314 w 319314"/>
              <a:gd name="connsiteY5" fmla="*/ 309789 h 106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314" h="1064532">
                <a:moveTo>
                  <a:pt x="319314" y="309789"/>
                </a:moveTo>
                <a:cubicBezTo>
                  <a:pt x="304800" y="295275"/>
                  <a:pt x="328234" y="317877"/>
                  <a:pt x="275771" y="266246"/>
                </a:cubicBezTo>
                <a:lnTo>
                  <a:pt x="4536" y="0"/>
                </a:lnTo>
                <a:lnTo>
                  <a:pt x="0" y="701675"/>
                </a:lnTo>
                <a:lnTo>
                  <a:pt x="319314" y="1064532"/>
                </a:lnTo>
                <a:lnTo>
                  <a:pt x="319314" y="309789"/>
                </a:lnTo>
                <a:close/>
              </a:path>
            </a:pathLst>
          </a:custGeom>
          <a:solidFill>
            <a:schemeClr val="accent6">
              <a:lumMod val="75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Freeform 10243"/>
          <p:cNvSpPr/>
          <p:nvPr/>
        </p:nvSpPr>
        <p:spPr>
          <a:xfrm>
            <a:off x="6937829" y="1219200"/>
            <a:ext cx="1248228" cy="304800"/>
          </a:xfrm>
          <a:custGeom>
            <a:avLst/>
            <a:gdLst>
              <a:gd name="connsiteX0" fmla="*/ 1248228 w 1248228"/>
              <a:gd name="connsiteY0" fmla="*/ 290286 h 304800"/>
              <a:gd name="connsiteX1" fmla="*/ 841828 w 1248228"/>
              <a:gd name="connsiteY1" fmla="*/ 0 h 304800"/>
              <a:gd name="connsiteX2" fmla="*/ 0 w 1248228"/>
              <a:gd name="connsiteY2" fmla="*/ 0 h 304800"/>
              <a:gd name="connsiteX3" fmla="*/ 333828 w 1248228"/>
              <a:gd name="connsiteY3" fmla="*/ 304800 h 304800"/>
              <a:gd name="connsiteX4" fmla="*/ 1248228 w 1248228"/>
              <a:gd name="connsiteY4" fmla="*/ 290286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28" h="304800">
                <a:moveTo>
                  <a:pt x="1248228" y="290286"/>
                </a:moveTo>
                <a:lnTo>
                  <a:pt x="841828" y="0"/>
                </a:lnTo>
                <a:lnTo>
                  <a:pt x="0" y="0"/>
                </a:lnTo>
                <a:lnTo>
                  <a:pt x="333828" y="304800"/>
                </a:lnTo>
                <a:lnTo>
                  <a:pt x="1248228" y="290286"/>
                </a:lnTo>
                <a:close/>
              </a:path>
            </a:pathLst>
          </a:custGeom>
          <a:solidFill>
            <a:schemeClr val="accent6">
              <a:lumMod val="75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Oval 10244"/>
          <p:cNvSpPr/>
          <p:nvPr/>
        </p:nvSpPr>
        <p:spPr>
          <a:xfrm>
            <a:off x="7010400" y="1524000"/>
            <a:ext cx="152400" cy="4572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065177"/>
              </p:ext>
            </p:extLst>
          </p:nvPr>
        </p:nvGraphicFramePr>
        <p:xfrm>
          <a:off x="6096000" y="5638800"/>
          <a:ext cx="2817813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8" name="Equation" r:id="rId19" imgW="1333440" imgH="419040" progId="Equation.DSMT4">
                  <p:embed/>
                </p:oleObj>
              </mc:Choice>
              <mc:Fallback>
                <p:oleObj name="Equation" r:id="rId19" imgW="133344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638800"/>
                        <a:ext cx="2817813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5410200" y="586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0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6926262" cy="5410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Many small discrete particles in fluid </a:t>
            </a:r>
          </a:p>
          <a:p>
            <a:pPr marL="457200" lvl="1" indent="0">
              <a:buNone/>
            </a:pPr>
            <a:r>
              <a:rPr lang="en-US" i="1" dirty="0" err="1" smtClean="0"/>
              <a:t>Vol</a:t>
            </a:r>
            <a:r>
              <a:rPr lang="en-US" i="1" dirty="0" smtClean="0"/>
              <a:t> fraction controls </a:t>
            </a:r>
            <a:r>
              <a:rPr lang="en-US" i="1" dirty="0" err="1" smtClean="0"/>
              <a:t>visc</a:t>
            </a:r>
            <a:r>
              <a:rPr lang="en-US" i="1" dirty="0" smtClean="0"/>
              <a:t>/density of mixture, </a:t>
            </a:r>
          </a:p>
          <a:p>
            <a:pPr marL="457200" lvl="1" indent="0">
              <a:buNone/>
            </a:pPr>
            <a:r>
              <a:rPr lang="en-US" i="1" dirty="0" smtClean="0"/>
              <a:t>Momentum transfer between solid and gas</a:t>
            </a:r>
          </a:p>
          <a:p>
            <a:pPr lvl="1"/>
            <a:r>
              <a:rPr lang="en-US" dirty="0" smtClean="0"/>
              <a:t>Mixture model, </a:t>
            </a:r>
            <a:r>
              <a:rPr lang="en-US" dirty="0"/>
              <a:t>Euler-Euler </a:t>
            </a:r>
            <a:r>
              <a:rPr lang="en-US" dirty="0" smtClean="0"/>
              <a:t> method </a:t>
            </a:r>
            <a:r>
              <a:rPr lang="en-US" dirty="0"/>
              <a:t>1 continuous, 1 dispersed phase </a:t>
            </a:r>
            <a:endParaRPr lang="en-US" dirty="0" smtClean="0"/>
          </a:p>
          <a:p>
            <a:pPr lvl="1"/>
            <a:r>
              <a:rPr lang="en-US" dirty="0" smtClean="0"/>
              <a:t>Particle tracking </a:t>
            </a:r>
          </a:p>
          <a:p>
            <a:r>
              <a:rPr lang="en-US" dirty="0" smtClean="0"/>
              <a:t>Free surface</a:t>
            </a:r>
          </a:p>
          <a:p>
            <a:pPr marL="0" indent="457200">
              <a:buNone/>
            </a:pPr>
            <a:r>
              <a:rPr lang="en-US" sz="2900" i="1" dirty="0" smtClean="0"/>
              <a:t>One fluid with moving interface</a:t>
            </a:r>
          </a:p>
          <a:p>
            <a:pPr lvl="1"/>
            <a:r>
              <a:rPr lang="en-US" dirty="0" smtClean="0"/>
              <a:t>Moving mesh, Alternative Lagrange Euler (ALE) </a:t>
            </a:r>
          </a:p>
          <a:p>
            <a:pPr lvl="1"/>
            <a:r>
              <a:rPr lang="en-US" dirty="0" smtClean="0"/>
              <a:t>Level set or phase field.  </a:t>
            </a:r>
          </a:p>
          <a:p>
            <a:pPr lvl="1"/>
            <a:r>
              <a:rPr lang="en-US" dirty="0" smtClean="0"/>
              <a:t>Shallow water eqns.</a:t>
            </a:r>
          </a:p>
          <a:p>
            <a:r>
              <a:rPr lang="en-US" dirty="0" smtClean="0"/>
              <a:t>Multiple fluids</a:t>
            </a:r>
          </a:p>
          <a:p>
            <a:pPr marL="457200" lvl="1" indent="0">
              <a:buNone/>
            </a:pPr>
            <a:r>
              <a:rPr lang="en-US" i="1" dirty="0" smtClean="0"/>
              <a:t>Two fluids with interface</a:t>
            </a:r>
          </a:p>
          <a:p>
            <a:pPr lvl="1"/>
            <a:r>
              <a:rPr lang="en-US" dirty="0" smtClean="0"/>
              <a:t>Level set or phase field to track interface, surface tension, adhesion</a:t>
            </a:r>
          </a:p>
          <a:p>
            <a:r>
              <a:rPr lang="en-US" dirty="0" smtClean="0"/>
              <a:t>Porous media </a:t>
            </a:r>
          </a:p>
          <a:p>
            <a:pPr marL="457200" lvl="1" indent="0">
              <a:buNone/>
            </a:pPr>
            <a:r>
              <a:rPr lang="en-US" i="1" dirty="0" smtClean="0"/>
              <a:t>Fluid saturation varies</a:t>
            </a:r>
          </a:p>
          <a:p>
            <a:pPr lvl="1"/>
            <a:r>
              <a:rPr lang="en-US" dirty="0" smtClean="0"/>
              <a:t>Richard’s equation, variable water saturation</a:t>
            </a:r>
          </a:p>
          <a:p>
            <a:pPr lvl="1"/>
            <a:r>
              <a:rPr lang="en-US" dirty="0" smtClean="0"/>
              <a:t>Two-three phase Darcy, two or more fluids.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28071"/>
            <a:ext cx="1600200" cy="113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2" y="2667000"/>
            <a:ext cx="1158875" cy="79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446" y="5215770"/>
            <a:ext cx="1255554" cy="101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36" y="3733800"/>
            <a:ext cx="169545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7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Porous Media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318944"/>
              </p:ext>
            </p:extLst>
          </p:nvPr>
        </p:nvGraphicFramePr>
        <p:xfrm>
          <a:off x="2819400" y="1600200"/>
          <a:ext cx="26368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0" name="Equation" r:id="rId3" imgW="1384200" imgH="393480" progId="Equation.DSMT4">
                  <p:embed/>
                </p:oleObj>
              </mc:Choice>
              <mc:Fallback>
                <p:oleObj name="Equation" r:id="rId3" imgW="1384200" imgH="39348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00200"/>
                        <a:ext cx="263683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654911"/>
              </p:ext>
            </p:extLst>
          </p:nvPr>
        </p:nvGraphicFramePr>
        <p:xfrm>
          <a:off x="2895600" y="2667000"/>
          <a:ext cx="2817813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1" name="Equation" r:id="rId5" imgW="1333440" imgH="419040" progId="Equation.DSMT4">
                  <p:embed/>
                </p:oleObj>
              </mc:Choice>
              <mc:Fallback>
                <p:oleObj name="Equation" r:id="rId5" imgW="133344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667000"/>
                        <a:ext cx="2817813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05600" y="1905000"/>
            <a:ext cx="182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Momentum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Constitutive</a:t>
            </a:r>
            <a:endParaRPr lang="en-US" dirty="0"/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34769"/>
            <a:ext cx="2540000" cy="197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264774"/>
              </p:ext>
            </p:extLst>
          </p:nvPr>
        </p:nvGraphicFramePr>
        <p:xfrm>
          <a:off x="2998788" y="3983038"/>
          <a:ext cx="3392487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2" name="Equation" r:id="rId8" imgW="1765080" imgH="507960" progId="Equation.DSMT4">
                  <p:embed/>
                </p:oleObj>
              </mc:Choice>
              <mc:Fallback>
                <p:oleObj name="Equation" r:id="rId8" imgW="1765080" imgH="5079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788" y="3983038"/>
                        <a:ext cx="3392487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635913"/>
              </p:ext>
            </p:extLst>
          </p:nvPr>
        </p:nvGraphicFramePr>
        <p:xfrm>
          <a:off x="3124200" y="4901263"/>
          <a:ext cx="3811587" cy="1112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3" name="Equation" r:id="rId10" imgW="2349360" imgH="685800" progId="Equation.DSMT4">
                  <p:embed/>
                </p:oleObj>
              </mc:Choice>
              <mc:Fallback>
                <p:oleObj name="Equation" r:id="rId10" imgW="2349360" imgH="685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901263"/>
                        <a:ext cx="3811587" cy="11123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19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5007134"/>
            <a:ext cx="2314575" cy="185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40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approach for single phase fluid</a:t>
            </a:r>
          </a:p>
          <a:p>
            <a:r>
              <a:rPr lang="en-US" dirty="0" smtClean="0"/>
              <a:t>Variations</a:t>
            </a:r>
          </a:p>
          <a:p>
            <a:pPr lvl="1"/>
            <a:r>
              <a:rPr lang="en-US" dirty="0"/>
              <a:t>Two </a:t>
            </a:r>
            <a:r>
              <a:rPr lang="en-US" dirty="0" smtClean="0"/>
              <a:t>fluids</a:t>
            </a:r>
          </a:p>
          <a:p>
            <a:pPr lvl="1"/>
            <a:r>
              <a:rPr lang="en-US" dirty="0" smtClean="0"/>
              <a:t>Mixtures</a:t>
            </a:r>
          </a:p>
          <a:p>
            <a:pPr lvl="1"/>
            <a:r>
              <a:rPr lang="en-US" dirty="0" smtClean="0"/>
              <a:t>Free surface</a:t>
            </a:r>
          </a:p>
          <a:p>
            <a:pPr lvl="1"/>
            <a:r>
              <a:rPr lang="en-US" dirty="0" smtClean="0"/>
              <a:t>Porous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8996699"/>
              </p:ext>
            </p:extLst>
          </p:nvPr>
        </p:nvGraphicFramePr>
        <p:xfrm>
          <a:off x="3160713" y="868363"/>
          <a:ext cx="14478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1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713" y="868363"/>
                        <a:ext cx="14478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712695"/>
              </p:ext>
            </p:extLst>
          </p:nvPr>
        </p:nvGraphicFramePr>
        <p:xfrm>
          <a:off x="1409700" y="1676400"/>
          <a:ext cx="990600" cy="874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2" name="Equation" r:id="rId5" imgW="482391" imgH="431613" progId="Equation.DSMT4">
                  <p:embed/>
                </p:oleObj>
              </mc:Choice>
              <mc:Fallback>
                <p:oleObj name="Equation" r:id="rId5" imgW="482391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1676400"/>
                        <a:ext cx="990600" cy="8748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0739" y="24516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Conservation of Mass</a:t>
            </a:r>
            <a:endParaRPr lang="en-US" sz="2800" dirty="0"/>
          </a:p>
        </p:txBody>
      </p:sp>
      <p:sp>
        <p:nvSpPr>
          <p:cNvPr id="9" name="Freeform 8"/>
          <p:cNvSpPr/>
          <p:nvPr/>
        </p:nvSpPr>
        <p:spPr>
          <a:xfrm>
            <a:off x="7010400" y="304800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96200" y="990600"/>
            <a:ext cx="152400" cy="152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656596" y="2911810"/>
            <a:ext cx="49858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lang="en-US" sz="2000" dirty="0" smtClean="0">
                <a:latin typeface="Symbol" pitchFamily="18" charset="2"/>
                <a:ea typeface="Times New Roman" pitchFamily="18" charset="0"/>
                <a:cs typeface="Times New Roman" pitchFamily="18" charset="0"/>
              </a:rPr>
              <a:t>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74484"/>
              </p:ext>
            </p:extLst>
          </p:nvPr>
        </p:nvGraphicFramePr>
        <p:xfrm>
          <a:off x="3429000" y="2853753"/>
          <a:ext cx="1720984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3" name="Equation" r:id="rId7" imgW="1231366" imgH="507780" progId="Equation.DSMT4">
                  <p:embed/>
                </p:oleObj>
              </mc:Choice>
              <mc:Fallback>
                <p:oleObj name="Equation" r:id="rId7" imgW="1231366" imgH="507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853753"/>
                        <a:ext cx="1720984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950928"/>
              </p:ext>
            </p:extLst>
          </p:nvPr>
        </p:nvGraphicFramePr>
        <p:xfrm>
          <a:off x="4724400" y="3992394"/>
          <a:ext cx="2722245" cy="77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4" name="Equation" r:id="rId9" imgW="1790640" imgH="507960" progId="Equation.DSMT4">
                  <p:embed/>
                </p:oleObj>
              </mc:Choice>
              <mc:Fallback>
                <p:oleObj name="Equation" r:id="rId9" imgW="17906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992394"/>
                        <a:ext cx="2722245" cy="772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263137"/>
              </p:ext>
            </p:extLst>
          </p:nvPr>
        </p:nvGraphicFramePr>
        <p:xfrm>
          <a:off x="3392488" y="5562600"/>
          <a:ext cx="22256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5" name="Equation" r:id="rId11" imgW="1168200" imgH="393480" progId="Equation.DSMT4">
                  <p:embed/>
                </p:oleObj>
              </mc:Choice>
              <mc:Fallback>
                <p:oleObj name="Equation" r:id="rId11" imgW="11682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488" y="5562600"/>
                        <a:ext cx="2225675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5" name="Picture 1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75"/>
          <a:stretch/>
        </p:blipFill>
        <p:spPr bwMode="auto">
          <a:xfrm>
            <a:off x="1143000" y="4999604"/>
            <a:ext cx="1787339" cy="37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911810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Advective</a:t>
            </a:r>
            <a:r>
              <a:rPr lang="en-US" dirty="0" smtClean="0"/>
              <a:t> Flux</a:t>
            </a:r>
          </a:p>
          <a:p>
            <a:endParaRPr lang="en-US" dirty="0"/>
          </a:p>
          <a:p>
            <a:r>
              <a:rPr lang="en-US" dirty="0" smtClean="0"/>
              <a:t>No Diffusive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Governing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091009"/>
              </p:ext>
            </p:extLst>
          </p:nvPr>
        </p:nvGraphicFramePr>
        <p:xfrm>
          <a:off x="5978339" y="2826416"/>
          <a:ext cx="938212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6" name="Equation" r:id="rId14" imgW="558720" imgH="393480" progId="Equation.DSMT4">
                  <p:embed/>
                </p:oleObj>
              </mc:Choice>
              <mc:Fallback>
                <p:oleObj name="Equation" r:id="rId14" imgW="558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339" y="2826416"/>
                        <a:ext cx="938212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2174832" y="3810000"/>
            <a:ext cx="148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ESSTIXThirteen"/>
                <a:ea typeface="Times New Roman"/>
                <a:cs typeface="Times New Roman"/>
              </a:rPr>
              <a:t>A</a:t>
            </a:r>
            <a:r>
              <a:rPr lang="en-US" i="1" dirty="0">
                <a:latin typeface="Times New Roman"/>
                <a:ea typeface="Times New Roman"/>
              </a:rPr>
              <a:t>=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latin typeface="Times New Roman"/>
                <a:ea typeface="Times New Roman"/>
              </a:rPr>
              <a:t>u</a:t>
            </a:r>
            <a:r>
              <a:rPr lang="en-US" i="1" dirty="0" err="1" smtClean="0">
                <a:latin typeface="Times New Roman"/>
                <a:ea typeface="Times New Roman"/>
              </a:rPr>
              <a:t>c</a:t>
            </a:r>
            <a:r>
              <a:rPr lang="en-US" b="1" dirty="0" smtClean="0">
                <a:latin typeface="Times New Roman"/>
                <a:ea typeface="Times New Roman"/>
              </a:rPr>
              <a:t> =</a:t>
            </a:r>
            <a:r>
              <a:rPr lang="en-US" b="1" dirty="0" err="1">
                <a:latin typeface="Times New Roman"/>
                <a:ea typeface="Times New Roman"/>
              </a:rPr>
              <a:t>u</a:t>
            </a:r>
            <a:r>
              <a:rPr lang="en-US" dirty="0" err="1" smtClean="0">
                <a:latin typeface="Symbol"/>
                <a:ea typeface="Times New Roman"/>
                <a:cs typeface="Times New Roman"/>
              </a:rPr>
              <a:t>r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689101"/>
              </p:ext>
            </p:extLst>
          </p:nvPr>
        </p:nvGraphicFramePr>
        <p:xfrm>
          <a:off x="2819400" y="4820409"/>
          <a:ext cx="6381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7" name="Equation" r:id="rId16" imgW="419040" imgH="482400" progId="Equation.DSMT4">
                  <p:embed/>
                </p:oleObj>
              </mc:Choice>
              <mc:Fallback>
                <p:oleObj name="Equation" r:id="rId16" imgW="4190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820409"/>
                        <a:ext cx="638175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30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424868"/>
              </p:ext>
            </p:extLst>
          </p:nvPr>
        </p:nvGraphicFramePr>
        <p:xfrm>
          <a:off x="3160713" y="868363"/>
          <a:ext cx="14478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1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713" y="868363"/>
                        <a:ext cx="14478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72955" y="245164"/>
            <a:ext cx="453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Conservation of Momentum</a:t>
            </a:r>
            <a:endParaRPr lang="en-US" sz="2800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283980"/>
              </p:ext>
            </p:extLst>
          </p:nvPr>
        </p:nvGraphicFramePr>
        <p:xfrm>
          <a:off x="3067050" y="5562600"/>
          <a:ext cx="28797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2" name="Equation" r:id="rId5" imgW="1511280" imgH="393480" progId="Equation.DSMT4">
                  <p:embed/>
                </p:oleObj>
              </mc:Choice>
              <mc:Fallback>
                <p:oleObj name="Equation" r:id="rId5" imgW="1511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5562600"/>
                        <a:ext cx="2879725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119579"/>
              </p:ext>
            </p:extLst>
          </p:nvPr>
        </p:nvGraphicFramePr>
        <p:xfrm>
          <a:off x="1427614" y="1828529"/>
          <a:ext cx="10160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3" name="Equation" r:id="rId7" imgW="495000" imgH="431640" progId="Equation.DSMT4">
                  <p:embed/>
                </p:oleObj>
              </mc:Choice>
              <mc:Fallback>
                <p:oleObj name="Equation" r:id="rId7" imgW="4950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614" y="1828529"/>
                        <a:ext cx="1016000" cy="874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407428" y="2901378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b="1" dirty="0" err="1"/>
              <a:t>u</a:t>
            </a:r>
            <a:endParaRPr kumimoji="0" lang="en-US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542920"/>
              </p:ext>
            </p:extLst>
          </p:nvPr>
        </p:nvGraphicFramePr>
        <p:xfrm>
          <a:off x="4149725" y="2771775"/>
          <a:ext cx="157956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4" name="Equation" r:id="rId9" imgW="1130040" imgH="507960" progId="Equation.DSMT4">
                  <p:embed/>
                </p:oleObj>
              </mc:Choice>
              <mc:Fallback>
                <p:oleObj name="Equation" r:id="rId9" imgW="11300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725" y="2771775"/>
                        <a:ext cx="1579563" cy="660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783289"/>
              </p:ext>
            </p:extLst>
          </p:nvPr>
        </p:nvGraphicFramePr>
        <p:xfrm>
          <a:off x="6740525" y="2770188"/>
          <a:ext cx="1065213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5" name="Equation" r:id="rId11" imgW="634680" imgH="393480" progId="Equation.DSMT4">
                  <p:embed/>
                </p:oleObj>
              </mc:Choice>
              <mc:Fallback>
                <p:oleObj name="Equation" r:id="rId11" imgW="634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0525" y="2770188"/>
                        <a:ext cx="1065213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2240886" y="3764327"/>
            <a:ext cx="1492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ESSTIXThirteen"/>
                <a:ea typeface="Times New Roman"/>
                <a:cs typeface="Times New Roman"/>
              </a:rPr>
              <a:t>A</a:t>
            </a:r>
            <a:r>
              <a:rPr lang="en-US" i="1" dirty="0">
                <a:latin typeface="Times New Roman"/>
                <a:ea typeface="Times New Roman"/>
              </a:rPr>
              <a:t>=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</a:rPr>
              <a:t>u</a:t>
            </a:r>
            <a:r>
              <a:rPr lang="en-US" i="1" dirty="0" err="1" smtClean="0">
                <a:latin typeface="Times New Roman"/>
                <a:ea typeface="Times New Roman"/>
              </a:rPr>
              <a:t>c</a:t>
            </a:r>
            <a:r>
              <a:rPr lang="en-US" b="1" dirty="0" smtClean="0">
                <a:latin typeface="Times New Roman"/>
                <a:ea typeface="Times New Roman"/>
              </a:rPr>
              <a:t>= </a:t>
            </a:r>
            <a:r>
              <a:rPr lang="en-US" b="1" dirty="0" err="1" smtClean="0">
                <a:latin typeface="Times New Roman"/>
                <a:ea typeface="Times New Roman"/>
              </a:rPr>
              <a:t>uu</a:t>
            </a:r>
            <a:r>
              <a:rPr lang="en-US" dirty="0" err="1" smtClean="0">
                <a:latin typeface="Symbol"/>
                <a:ea typeface="Times New Roman"/>
                <a:cs typeface="Times New Roman"/>
              </a:rPr>
              <a:t>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2911810"/>
            <a:ext cx="1920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Advective</a:t>
            </a:r>
            <a:r>
              <a:rPr lang="en-US" dirty="0" smtClean="0"/>
              <a:t> Flux</a:t>
            </a:r>
          </a:p>
          <a:p>
            <a:endParaRPr lang="en-US" dirty="0"/>
          </a:p>
          <a:p>
            <a:r>
              <a:rPr lang="en-US" dirty="0" smtClean="0"/>
              <a:t>Diffusive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Governing</a:t>
            </a:r>
            <a:endParaRPr lang="en-US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967473"/>
              </p:ext>
            </p:extLst>
          </p:nvPr>
        </p:nvGraphicFramePr>
        <p:xfrm>
          <a:off x="4374242" y="3764326"/>
          <a:ext cx="1464714" cy="579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6" name="Equation" r:id="rId13" imgW="1091880" imgH="431640" progId="Equation.DSMT4">
                  <p:embed/>
                </p:oleObj>
              </mc:Choice>
              <mc:Fallback>
                <p:oleObj name="Equation" r:id="rId13" imgW="1091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74242" y="3764326"/>
                        <a:ext cx="1464714" cy="579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96000" y="3948993"/>
            <a:ext cx="287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Units of stress or pressure</a:t>
            </a:r>
            <a:endParaRPr lang="en-US" dirty="0"/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78555"/>
              </p:ext>
            </p:extLst>
          </p:nvPr>
        </p:nvGraphicFramePr>
        <p:xfrm>
          <a:off x="1985629" y="4318325"/>
          <a:ext cx="2003425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7" name="Equation" r:id="rId15" imgW="1066680" imgH="177480" progId="Equation.DSMT4">
                  <p:embed/>
                </p:oleObj>
              </mc:Choice>
              <mc:Fallback>
                <p:oleObj name="Equation" r:id="rId15" imgW="1066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629" y="4318325"/>
                        <a:ext cx="2003425" cy="338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241" name="Object 102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445658"/>
              </p:ext>
            </p:extLst>
          </p:nvPr>
        </p:nvGraphicFramePr>
        <p:xfrm>
          <a:off x="2151199" y="5029200"/>
          <a:ext cx="84221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8" name="Equation" r:id="rId17" imgW="393359" imgH="177646" progId="Equation.DSMT4">
                  <p:embed/>
                </p:oleObj>
              </mc:Choice>
              <mc:Fallback>
                <p:oleObj name="Equation" r:id="rId17" imgW="393359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199" y="5029200"/>
                        <a:ext cx="842210" cy="38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219652"/>
              </p:ext>
            </p:extLst>
          </p:nvPr>
        </p:nvGraphicFramePr>
        <p:xfrm>
          <a:off x="4341585" y="4800600"/>
          <a:ext cx="8699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9" name="Equation" r:id="rId19" imgW="647640" imgH="431640" progId="Equation.DSMT4">
                  <p:embed/>
                </p:oleObj>
              </mc:Choice>
              <mc:Fallback>
                <p:oleObj name="Equation" r:id="rId19" imgW="6476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585" y="4800600"/>
                        <a:ext cx="86995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Freeform 31"/>
          <p:cNvSpPr/>
          <p:nvPr/>
        </p:nvSpPr>
        <p:spPr>
          <a:xfrm>
            <a:off x="7010400" y="304800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696200" y="990600"/>
            <a:ext cx="152400" cy="152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Constitutive Equation (stress to strain rate)</a:t>
            </a:r>
            <a:endParaRPr lang="en-US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592718"/>
              </p:ext>
            </p:extLst>
          </p:nvPr>
        </p:nvGraphicFramePr>
        <p:xfrm>
          <a:off x="2590800" y="2895600"/>
          <a:ext cx="28575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0" name="Equation" r:id="rId3" imgW="1752480" imgH="393480" progId="Equation.DSMT4">
                  <p:embed/>
                </p:oleObj>
              </mc:Choice>
              <mc:Fallback>
                <p:oleObj name="Equation" r:id="rId3" imgW="1752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895600"/>
                        <a:ext cx="2857500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921393"/>
              </p:ext>
            </p:extLst>
          </p:nvPr>
        </p:nvGraphicFramePr>
        <p:xfrm>
          <a:off x="2971800" y="1219200"/>
          <a:ext cx="25622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1" name="Equation" r:id="rId5" imgW="1701800" imgH="508000" progId="Equation.DSMT4">
                  <p:embed/>
                </p:oleObj>
              </mc:Choice>
              <mc:Fallback>
                <p:oleObj name="Equation" r:id="rId5" imgW="17018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219200"/>
                        <a:ext cx="25622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273540"/>
              </p:ext>
            </p:extLst>
          </p:nvPr>
        </p:nvGraphicFramePr>
        <p:xfrm>
          <a:off x="1785937" y="4191000"/>
          <a:ext cx="51149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2" name="Equation" r:id="rId7" imgW="3136680" imgH="533160" progId="Equation.DSMT4">
                  <p:embed/>
                </p:oleObj>
              </mc:Choice>
              <mc:Fallback>
                <p:oleObj name="Equation" r:id="rId7" imgW="31366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7" y="4191000"/>
                        <a:ext cx="5114925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025885"/>
              </p:ext>
            </p:extLst>
          </p:nvPr>
        </p:nvGraphicFramePr>
        <p:xfrm>
          <a:off x="1805781" y="5654913"/>
          <a:ext cx="5075238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3" name="Equation" r:id="rId9" imgW="3111480" imgH="431640" progId="Equation.DSMT4">
                  <p:embed/>
                </p:oleObj>
              </mc:Choice>
              <mc:Fallback>
                <p:oleObj name="Equation" r:id="rId9" imgW="3111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5781" y="5654913"/>
                        <a:ext cx="5075238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37229" y="3707618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Navier</a:t>
            </a:r>
            <a:r>
              <a:rPr lang="en-US" sz="2000" dirty="0" smtClean="0"/>
              <a:t>-Stokes for Incompressible Fluid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21336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Momentum Equation Rearranged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039429" y="600813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 </a:t>
            </a:r>
            <a:r>
              <a:rPr lang="en-US" dirty="0" err="1" smtClean="0"/>
              <a:t>Comsol</a:t>
            </a:r>
            <a:r>
              <a:rPr lang="en-US" dirty="0" smtClean="0"/>
              <a:t> notation)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Boundary Conditions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685800" y="2667000"/>
            <a:ext cx="7848600" cy="3154363"/>
          </a:xfrm>
        </p:spPr>
        <p:txBody>
          <a:bodyPr/>
          <a:lstStyle/>
          <a:p>
            <a:r>
              <a:rPr lang="en-US" altLang="en-US" sz="2000" dirty="0" smtClean="0"/>
              <a:t>Specify pressure</a:t>
            </a:r>
            <a:endParaRPr lang="en-US" altLang="en-US" sz="2000" dirty="0" smtClean="0"/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Specify velocity</a:t>
            </a:r>
            <a:endParaRPr lang="en-US" altLang="en-US" sz="2400" dirty="0" smtClean="0"/>
          </a:p>
          <a:p>
            <a:endParaRPr lang="en-US" altLang="en-US" sz="2400" dirty="0" smtClean="0"/>
          </a:p>
          <a:p>
            <a:endParaRPr lang="en-US" altLang="en-US" sz="2400" dirty="0" smtClean="0"/>
          </a:p>
          <a:p>
            <a:pPr>
              <a:buFont typeface="Arial" charset="0"/>
              <a:buNone/>
            </a:pPr>
            <a:endParaRPr lang="en-US" altLang="en-US" dirty="0" smtClean="0"/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2286000" y="3124200"/>
          <a:ext cx="220821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2" name="Equation" r:id="rId3" imgW="1587500" imgH="241300" progId="Equation.DSMT4">
                  <p:embed/>
                </p:oleObj>
              </mc:Choice>
              <mc:Fallback>
                <p:oleObj name="Equation" r:id="rId3" imgW="158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124200"/>
                        <a:ext cx="2208213" cy="3365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2057400" y="3962400"/>
          <a:ext cx="5507038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" name="Equation" r:id="rId5" imgW="3962400" imgH="914400" progId="Equation.DSMT4">
                  <p:embed/>
                </p:oleObj>
              </mc:Choice>
              <mc:Fallback>
                <p:oleObj name="Equation" r:id="rId5" imgW="39624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962400"/>
                        <a:ext cx="5507038" cy="12906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TextBox 18"/>
          <p:cNvSpPr txBox="1">
            <a:spLocks noChangeArrowheads="1"/>
          </p:cNvSpPr>
          <p:nvPr/>
        </p:nvSpPr>
        <p:spPr bwMode="auto">
          <a:xfrm>
            <a:off x="4038600" y="5486400"/>
            <a:ext cx="3505200" cy="9239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</a:rPr>
              <a:t>n </a:t>
            </a:r>
            <a:r>
              <a:rPr lang="en-US" altLang="en-US">
                <a:solidFill>
                  <a:srgbClr val="000000"/>
                </a:solidFill>
              </a:rPr>
              <a:t> unit vector normal to boundary</a:t>
            </a:r>
          </a:p>
          <a:p>
            <a:r>
              <a:rPr lang="en-US" altLang="en-US" b="1">
                <a:solidFill>
                  <a:srgbClr val="000000"/>
                </a:solidFill>
              </a:rPr>
              <a:t>u</a:t>
            </a:r>
            <a:r>
              <a:rPr lang="en-US" altLang="en-US">
                <a:solidFill>
                  <a:srgbClr val="000000"/>
                </a:solidFill>
              </a:rPr>
              <a:t>   flux vector</a:t>
            </a:r>
          </a:p>
          <a:p>
            <a:r>
              <a:rPr lang="en-US" altLang="en-US" i="1">
                <a:solidFill>
                  <a:srgbClr val="000000"/>
                </a:solidFill>
              </a:rPr>
              <a:t>C</a:t>
            </a:r>
            <a:r>
              <a:rPr lang="en-US" altLang="en-US" baseline="-25000">
                <a:solidFill>
                  <a:srgbClr val="000000"/>
                </a:solidFill>
              </a:rPr>
              <a:t>1</a:t>
            </a:r>
            <a:r>
              <a:rPr lang="en-US" altLang="en-US">
                <a:solidFill>
                  <a:srgbClr val="000000"/>
                </a:solidFill>
              </a:rPr>
              <a:t>   known function</a:t>
            </a:r>
          </a:p>
        </p:txBody>
      </p:sp>
      <p:sp>
        <p:nvSpPr>
          <p:cNvPr id="31751" name="TextBox 17"/>
          <p:cNvSpPr txBox="1">
            <a:spLocks noChangeArrowheads="1"/>
          </p:cNvSpPr>
          <p:nvPr/>
        </p:nvSpPr>
        <p:spPr bwMode="auto">
          <a:xfrm>
            <a:off x="762000" y="1143000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</a:rPr>
              <a:t>Inlet, Outlet, Wall, Open, other </a:t>
            </a:r>
          </a:p>
        </p:txBody>
      </p:sp>
      <p:sp>
        <p:nvSpPr>
          <p:cNvPr id="31752" name="TextBox 19"/>
          <p:cNvSpPr txBox="1">
            <a:spLocks noChangeArrowheads="1"/>
          </p:cNvSpPr>
          <p:nvPr/>
        </p:nvSpPr>
        <p:spPr bwMode="auto">
          <a:xfrm>
            <a:off x="1676400" y="1676400"/>
            <a:ext cx="419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>
                <a:solidFill>
                  <a:srgbClr val="000000"/>
                </a:solidFill>
              </a:rPr>
              <a:t> No slip, wall = default</a:t>
            </a:r>
          </a:p>
          <a:p>
            <a:pPr>
              <a:buFont typeface="Arial" charset="0"/>
              <a:buChar char="•"/>
            </a:pPr>
            <a:r>
              <a:rPr lang="en-US" altLang="en-US">
                <a:solidFill>
                  <a:srgbClr val="000000"/>
                </a:solidFill>
              </a:rPr>
              <a:t> Specify inlet and outlet</a:t>
            </a:r>
          </a:p>
          <a:p>
            <a:pPr>
              <a:buFont typeface="Arial" charset="0"/>
              <a:buChar char="•"/>
            </a:pPr>
            <a:r>
              <a:rPr lang="en-US" altLang="en-US">
                <a:solidFill>
                  <a:srgbClr val="000000"/>
                </a:solidFill>
              </a:rPr>
              <a:t> Need to specify pressure somewhere</a:t>
            </a:r>
          </a:p>
        </p:txBody>
      </p:sp>
    </p:spTree>
    <p:extLst>
      <p:ext uri="{BB962C8B-B14F-4D97-AF65-F5344CB8AC3E}">
        <p14:creationId xmlns:p14="http://schemas.microsoft.com/office/powerpoint/2010/main" val="7470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21079</TotalTime>
  <Words>1088</Words>
  <Application>Microsoft Office PowerPoint</Application>
  <PresentationFormat>On-screen Show (4:3)</PresentationFormat>
  <Paragraphs>410</Paragraphs>
  <Slides>40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2_Office Theme</vt:lpstr>
      <vt:lpstr>Equation</vt:lpstr>
      <vt:lpstr>Multi-phase flow</vt:lpstr>
      <vt:lpstr>Important</vt:lpstr>
      <vt:lpstr>Types of flow</vt:lpstr>
      <vt:lpstr>Simulation Methods</vt:lpstr>
      <vt:lpstr>Outline</vt:lpstr>
      <vt:lpstr>PowerPoint Presentation</vt:lpstr>
      <vt:lpstr>PowerPoint Presentation</vt:lpstr>
      <vt:lpstr>Constitutive Equation (stress to strain rate)</vt:lpstr>
      <vt:lpstr>Boundary Conditions</vt:lpstr>
      <vt:lpstr>Options for boundary conditions</vt:lpstr>
      <vt:lpstr>Discrete Fluid Phases Small scale</vt:lpstr>
      <vt:lpstr>PowerPoint Presentation</vt:lpstr>
      <vt:lpstr>Oil in water Macro-mega scale</vt:lpstr>
      <vt:lpstr>Algae</vt:lpstr>
      <vt:lpstr>PowerPoint Presentation</vt:lpstr>
      <vt:lpstr>Instability with two fluids</vt:lpstr>
      <vt:lpstr>Large-scale Instability Salt Dome in Sediments</vt:lpstr>
      <vt:lpstr>Analyzing Two separate fluids</vt:lpstr>
      <vt:lpstr>Level Set Method</vt:lpstr>
      <vt:lpstr>Applications of Level Set Method</vt:lpstr>
      <vt:lpstr>Moving Mesh</vt:lpstr>
      <vt:lpstr>Mixtures of fluids and particles Particles in gas</vt:lpstr>
      <vt:lpstr>Solid particles in fluid</vt:lpstr>
      <vt:lpstr>Gas-liquid mixtures</vt:lpstr>
      <vt:lpstr>Particles in fluid</vt:lpstr>
      <vt:lpstr>PowerPoint Presentation</vt:lpstr>
      <vt:lpstr>PowerPoint Presentation</vt:lpstr>
      <vt:lpstr>Key aspects</vt:lpstr>
      <vt:lpstr>Alternative Approach: Particle Tracking</vt:lpstr>
      <vt:lpstr>Example  Flow regimes during two phase flow in a vertical microtube</vt:lpstr>
      <vt:lpstr>PowerPoint Presentation</vt:lpstr>
      <vt:lpstr>Free-surface flow</vt:lpstr>
      <vt:lpstr>Free surface</vt:lpstr>
      <vt:lpstr>ALE Method Moving Mesh</vt:lpstr>
      <vt:lpstr>Shallow water equations</vt:lpstr>
      <vt:lpstr>Examples</vt:lpstr>
      <vt:lpstr>Porous media</vt:lpstr>
      <vt:lpstr>PowerPoint Presentation</vt:lpstr>
      <vt:lpstr>PowerPoint Presentation</vt:lpstr>
      <vt:lpstr>Flow in Porous Media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Murdoch</dc:creator>
  <cp:lastModifiedBy>Larry Murdoch</cp:lastModifiedBy>
  <cp:revision>95</cp:revision>
  <cp:lastPrinted>2013-02-07T12:52:16Z</cp:lastPrinted>
  <dcterms:created xsi:type="dcterms:W3CDTF">2013-01-25T13:50:25Z</dcterms:created>
  <dcterms:modified xsi:type="dcterms:W3CDTF">2015-02-05T13:24:38Z</dcterms:modified>
</cp:coreProperties>
</file>