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66" r:id="rId11"/>
    <p:sldId id="265" r:id="rId12"/>
    <p:sldId id="270" r:id="rId13"/>
    <p:sldId id="264" r:id="rId14"/>
    <p:sldId id="280" r:id="rId15"/>
    <p:sldId id="291" r:id="rId16"/>
    <p:sldId id="273" r:id="rId17"/>
    <p:sldId id="274" r:id="rId18"/>
    <p:sldId id="296" r:id="rId19"/>
    <p:sldId id="275" r:id="rId20"/>
    <p:sldId id="278" r:id="rId21"/>
    <p:sldId id="276" r:id="rId22"/>
    <p:sldId id="277" r:id="rId23"/>
    <p:sldId id="281" r:id="rId24"/>
    <p:sldId id="279" r:id="rId25"/>
    <p:sldId id="290" r:id="rId26"/>
    <p:sldId id="288" r:id="rId27"/>
    <p:sldId id="282" r:id="rId28"/>
    <p:sldId id="268" r:id="rId29"/>
    <p:sldId id="271" r:id="rId30"/>
    <p:sldId id="269" r:id="rId31"/>
    <p:sldId id="272" r:id="rId32"/>
    <p:sldId id="284" r:id="rId33"/>
    <p:sldId id="285" r:id="rId34"/>
    <p:sldId id="283" r:id="rId35"/>
    <p:sldId id="294" r:id="rId36"/>
    <p:sldId id="289" r:id="rId37"/>
    <p:sldId id="286" r:id="rId38"/>
    <p:sldId id="287" r:id="rId39"/>
    <p:sldId id="292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66" d="100"/>
          <a:sy n="66" d="100"/>
        </p:scale>
        <p:origin x="2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1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F2ACAC-C71E-45AE-99AB-26A31AF37F9D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0C225B-5919-4CAE-8405-764613D7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5FF1B3-3CC0-4A32-83D8-3D72F78C343B}" type="datetimeFigureOut">
              <a:rPr lang="en-US" smtClean="0"/>
              <a:t>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CB00DA-DBD3-47F6-9B1B-66E51217A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B00DA-DBD3-47F6-9B1B-66E51217AD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1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9C29-D0BE-474E-A477-C39A8AA40EBB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0C3D-3D96-43B6-9489-81ADEF6D69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6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9C29-D0BE-474E-A477-C39A8AA40EBB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0C3D-3D96-43B6-9489-81ADEF6D69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8"/>
          <a:stretch/>
        </p:blipFill>
        <p:spPr bwMode="auto">
          <a:xfrm>
            <a:off x="0" y="6448424"/>
            <a:ext cx="91440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11" Type="http://schemas.openxmlformats.org/officeDocument/2006/relationships/image" Target="../media/image22.wmf"/><Relationship Id="rId5" Type="http://schemas.openxmlformats.org/officeDocument/2006/relationships/image" Target="../media/image27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6.emf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2.emf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40.png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45.gif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ol.com/product-download/4.4/macosx" TargetMode="External"/><Relationship Id="rId2" Type="http://schemas.openxmlformats.org/officeDocument/2006/relationships/hyperlink" Target="http://www.comsol.com/product-download/4.4/window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Applied Process Simulation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b="41100"/>
          <a:stretch/>
        </p:blipFill>
        <p:spPr>
          <a:xfrm>
            <a:off x="0" y="152400"/>
            <a:ext cx="9144000" cy="40393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7907852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4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16764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Grading</a:t>
            </a:r>
            <a:r>
              <a:rPr lang="en-US" dirty="0"/>
              <a:t>:       Homework:  </a:t>
            </a:r>
            <a:r>
              <a:rPr lang="en-US" dirty="0" smtClean="0"/>
              <a:t>0.75; final </a:t>
            </a:r>
            <a:r>
              <a:rPr lang="en-US" dirty="0"/>
              <a:t>project: </a:t>
            </a:r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8956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cycle.  </a:t>
            </a:r>
            <a:r>
              <a:rPr lang="en-US" dirty="0" err="1" smtClean="0"/>
              <a:t>Th</a:t>
            </a:r>
            <a:r>
              <a:rPr lang="en-US" dirty="0" smtClean="0"/>
              <a:t> lecture, View video, do readings </a:t>
            </a:r>
            <a:r>
              <a:rPr lang="en-US" dirty="0" err="1" smtClean="0"/>
              <a:t>Th</a:t>
            </a:r>
            <a:r>
              <a:rPr lang="en-US" dirty="0" smtClean="0"/>
              <a:t>-T, meet T in lab, homework due Th.  </a:t>
            </a:r>
          </a:p>
          <a:p>
            <a:endParaRPr lang="en-US" dirty="0"/>
          </a:p>
          <a:p>
            <a:r>
              <a:rPr lang="en-US" dirty="0" smtClean="0"/>
              <a:t>                                     ~14 </a:t>
            </a:r>
            <a:r>
              <a:rPr lang="en-US" dirty="0" err="1" smtClean="0"/>
              <a:t>homeworks</a:t>
            </a:r>
            <a:r>
              <a:rPr lang="en-US" dirty="0" smtClean="0"/>
              <a:t>, ~5% of final grade each</a:t>
            </a:r>
          </a:p>
          <a:p>
            <a:endParaRPr lang="en-US" dirty="0"/>
          </a:p>
          <a:p>
            <a:r>
              <a:rPr lang="en-US" dirty="0" smtClean="0"/>
              <a:t>Projects:  Pick a topic, conduct analysis, describe it, present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8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6096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to suggestions for topics, examples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103313"/>
            <a:ext cx="6375400" cy="464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Translate Conceptual</a:t>
            </a:r>
            <a:r>
              <a:rPr lang="en-US" smtClean="0">
                <a:sym typeface="Wingdings" pitchFamily="2" charset="2"/>
              </a:rPr>
              <a:t>Analysis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b="79166"/>
          <a:stretch/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67" y="1066800"/>
            <a:ext cx="2961333" cy="22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48598" r="69610" b="44702"/>
          <a:stretch/>
        </p:blipFill>
        <p:spPr bwMode="auto">
          <a:xfrm>
            <a:off x="5780315" y="3124200"/>
            <a:ext cx="2228361" cy="9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9" b="12810"/>
          <a:stretch/>
        </p:blipFill>
        <p:spPr bwMode="auto">
          <a:xfrm>
            <a:off x="5751286" y="5075297"/>
            <a:ext cx="2478314" cy="135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9812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Geometry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Governing Equations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Boundary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Initial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Parameters, dimensionless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Constraints, other 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Discretization/mesh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92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533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Process</a:t>
            </a:r>
            <a:r>
              <a:rPr lang="en-US" sz="3600" dirty="0" err="1" smtClean="0">
                <a:sym typeface="Wingdings" pitchFamily="2" charset="2"/>
              </a:rPr>
              <a:t>Analysis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09678" y="1752600"/>
            <a:ext cx="68247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Governing Equations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expression of assumed principles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physical basis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based on conservation of basic quantities</a:t>
            </a:r>
          </a:p>
          <a:p>
            <a:r>
              <a:rPr lang="en-US" sz="2400" b="1" dirty="0" smtClean="0"/>
              <a:t>Boundary Conditions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equation expressing process on boundary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070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of nomenclature and operations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975" y="1676400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Units:</a:t>
            </a:r>
          </a:p>
          <a:p>
            <a:endParaRPr lang="en-US" sz="2400" dirty="0" smtClean="0"/>
          </a:p>
          <a:p>
            <a:r>
              <a:rPr lang="en-US" dirty="0" smtClean="0"/>
              <a:t>Basic units:  Mass: M, length: L,  time:  T,  temperature: </a:t>
            </a:r>
            <a:r>
              <a:rPr lang="en-US" dirty="0" smtClean="0">
                <a:latin typeface="Symbol" pitchFamily="18" charset="2"/>
              </a:rPr>
              <a:t>q</a:t>
            </a:r>
          </a:p>
          <a:p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Square brackets used to indicate basic units</a:t>
            </a:r>
            <a:endParaRPr lang="en-US" dirty="0" smtClean="0">
              <a:latin typeface="Symbol" pitchFamily="18" charset="2"/>
            </a:endParaRPr>
          </a:p>
          <a:p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F= force  </a:t>
            </a:r>
            <a:r>
              <a:rPr lang="en-US" i="1" dirty="0" smtClean="0"/>
              <a:t>F</a:t>
            </a:r>
            <a:r>
              <a:rPr lang="en-US" dirty="0" smtClean="0"/>
              <a:t>=</a:t>
            </a:r>
            <a:r>
              <a:rPr lang="en-US" i="1" dirty="0" smtClean="0"/>
              <a:t>Ma</a:t>
            </a:r>
            <a:r>
              <a:rPr lang="en-US" dirty="0" smtClean="0"/>
              <a:t>; </a:t>
            </a:r>
          </a:p>
          <a:p>
            <a:endParaRPr lang="en-US" dirty="0" smtClean="0"/>
          </a:p>
          <a:p>
            <a:r>
              <a:rPr lang="en-US" dirty="0" smtClean="0"/>
              <a:t>P=Pressure [F/L</a:t>
            </a:r>
            <a:r>
              <a:rPr lang="en-US" baseline="30000" dirty="0" smtClean="0"/>
              <a:t>2</a:t>
            </a:r>
            <a:r>
              <a:rPr lang="en-US" dirty="0"/>
              <a:t>]</a:t>
            </a:r>
            <a:r>
              <a:rPr lang="en-US" dirty="0" smtClean="0"/>
              <a:t> same as stress, </a:t>
            </a:r>
            <a:r>
              <a:rPr lang="en-US" dirty="0" smtClean="0">
                <a:latin typeface="Symbol" pitchFamily="18" charset="2"/>
              </a:rPr>
              <a:t>s</a:t>
            </a:r>
            <a:endParaRPr lang="en-US" baseline="30000" dirty="0" smtClean="0">
              <a:latin typeface="Symbol" pitchFamily="18" charset="2"/>
            </a:endParaRPr>
          </a:p>
          <a:p>
            <a:endParaRPr lang="en-US" dirty="0"/>
          </a:p>
          <a:p>
            <a:r>
              <a:rPr lang="en-US" dirty="0" smtClean="0"/>
              <a:t>E</a:t>
            </a:r>
            <a:r>
              <a:rPr lang="en-US" dirty="0"/>
              <a:t>= </a:t>
            </a:r>
            <a:r>
              <a:rPr lang="en-US" dirty="0" smtClean="0"/>
              <a:t>energy,  E=[FL]                       Power [E/T]  [ML</a:t>
            </a:r>
            <a:r>
              <a:rPr lang="en-US" baseline="30000" dirty="0" smtClean="0"/>
              <a:t>2</a:t>
            </a:r>
            <a:r>
              <a:rPr lang="en-US" dirty="0" smtClean="0"/>
              <a:t>/T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Concentration,   by mass [M/L</a:t>
            </a:r>
            <a:r>
              <a:rPr lang="en-US" baseline="30000" dirty="0" smtClean="0"/>
              <a:t>3</a:t>
            </a:r>
            <a:r>
              <a:rPr lang="en-US" dirty="0"/>
              <a:t>]</a:t>
            </a:r>
            <a:r>
              <a:rPr lang="en-US" baseline="30000" dirty="0" smtClean="0"/>
              <a:t>  </a:t>
            </a:r>
            <a:r>
              <a:rPr lang="en-US" dirty="0"/>
              <a:t>; 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molarity</a:t>
            </a:r>
            <a:r>
              <a:rPr lang="en-US" baseline="30000" dirty="0" smtClean="0"/>
              <a:t>  </a:t>
            </a:r>
            <a:r>
              <a:rPr lang="en-US" dirty="0" err="1"/>
              <a:t>Mol</a:t>
            </a:r>
            <a:r>
              <a:rPr lang="en-US" dirty="0"/>
              <a:t>/L</a:t>
            </a:r>
            <a:r>
              <a:rPr lang="en-US" baseline="30000" dirty="0"/>
              <a:t>3</a:t>
            </a:r>
            <a:r>
              <a:rPr lang="en-US" dirty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Actual units.  Usually SI.  m, kg, s, N[</a:t>
            </a:r>
            <a:r>
              <a:rPr lang="en-US" dirty="0" err="1"/>
              <a:t>mkg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 smtClean="0"/>
              <a:t>], Pa [N/m</a:t>
            </a:r>
            <a:r>
              <a:rPr lang="en-US" baseline="30000" dirty="0" smtClean="0"/>
              <a:t>2</a:t>
            </a:r>
            <a:r>
              <a:rPr lang="en-US" dirty="0" smtClean="0"/>
              <a:t>], J [Nm]  			W[J/s]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361879"/>
              </p:ext>
            </p:extLst>
          </p:nvPr>
        </p:nvGraphicFramePr>
        <p:xfrm>
          <a:off x="5334000" y="2895600"/>
          <a:ext cx="406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3" imgW="406080" imgH="431640" progId="Equation.DSMT4">
                  <p:embed/>
                </p:oleObj>
              </mc:Choice>
              <mc:Fallback>
                <p:oleObj name="Equation" r:id="rId3" imgW="406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2895600"/>
                        <a:ext cx="406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42063"/>
              </p:ext>
            </p:extLst>
          </p:nvPr>
        </p:nvGraphicFramePr>
        <p:xfrm>
          <a:off x="2743200" y="4572000"/>
          <a:ext cx="73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Equation" r:id="rId5" imgW="736560" imgH="482400" progId="Equation.DSMT4">
                  <p:embed/>
                </p:oleObj>
              </mc:Choice>
              <mc:Fallback>
                <p:oleObj name="Equation" r:id="rId5" imgW="73656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572000"/>
                        <a:ext cx="736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50715"/>
              </p:ext>
            </p:extLst>
          </p:nvPr>
        </p:nvGraphicFramePr>
        <p:xfrm>
          <a:off x="2743200" y="3460591"/>
          <a:ext cx="685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Equation" r:id="rId7" imgW="685800" imgH="431640" progId="Equation.DSMT4">
                  <p:embed/>
                </p:oleObj>
              </mc:Choice>
              <mc:Fallback>
                <p:oleObj name="Equation" r:id="rId7" imgW="6858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460591"/>
                        <a:ext cx="685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47982"/>
              </p:ext>
            </p:extLst>
          </p:nvPr>
        </p:nvGraphicFramePr>
        <p:xfrm>
          <a:off x="4467225" y="4038600"/>
          <a:ext cx="97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9" imgW="977760" imgH="431640" progId="Equation.DSMT4">
                  <p:embed/>
                </p:oleObj>
              </mc:Choice>
              <mc:Fallback>
                <p:oleObj name="Equation" r:id="rId9" imgW="9777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4038600"/>
                        <a:ext cx="977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07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alphabet</a:t>
            </a:r>
            <a:endParaRPr lang="en-US" dirty="0"/>
          </a:p>
        </p:txBody>
      </p:sp>
      <p:pic>
        <p:nvPicPr>
          <p:cNvPr id="23554" name="Picture 2" descr="http://0.tqn.com/d/gogreece/1/0/u/n/Greek-Alphabet-Chart-Let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4149906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0491" y="1976668"/>
            <a:ext cx="2619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Addition/subtraction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Dot product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Review, Notation and operations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0" b="12992"/>
          <a:stretch/>
        </p:blipFill>
        <p:spPr bwMode="auto">
          <a:xfrm>
            <a:off x="1900873" y="1409633"/>
            <a:ext cx="1516061" cy="154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5"/>
          <a:stretch/>
        </p:blipFill>
        <p:spPr bwMode="auto">
          <a:xfrm>
            <a:off x="4267200" y="1143000"/>
            <a:ext cx="2895601" cy="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37" y="3646881"/>
            <a:ext cx="1076854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4" y="3646882"/>
            <a:ext cx="5842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t="5734" r="57657" b="20788"/>
          <a:stretch/>
        </p:blipFill>
        <p:spPr bwMode="auto">
          <a:xfrm>
            <a:off x="1121987" y="4961767"/>
            <a:ext cx="153691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0" y="1632660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7085"/>
              </p:ext>
            </p:extLst>
          </p:nvPr>
        </p:nvGraphicFramePr>
        <p:xfrm>
          <a:off x="5029200" y="2362200"/>
          <a:ext cx="19510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8" imgW="1218960" imgH="253800" progId="Equation.DSMT4">
                  <p:embed/>
                </p:oleObj>
              </mc:Choice>
              <mc:Fallback>
                <p:oleObj name="Equation" r:id="rId8" imgW="12189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362200"/>
                        <a:ext cx="19510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55705"/>
              </p:ext>
            </p:extLst>
          </p:nvPr>
        </p:nvGraphicFramePr>
        <p:xfrm>
          <a:off x="5257800" y="2895600"/>
          <a:ext cx="11382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10" imgW="711000" imgH="279360" progId="Equation.DSMT4">
                  <p:embed/>
                </p:oleObj>
              </mc:Choice>
              <mc:Fallback>
                <p:oleObj name="Equation" r:id="rId10" imgW="71100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95600"/>
                        <a:ext cx="11382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31841"/>
              </p:ext>
            </p:extLst>
          </p:nvPr>
        </p:nvGraphicFramePr>
        <p:xfrm>
          <a:off x="6972301" y="4967688"/>
          <a:ext cx="1143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12" imgW="1143000" imgH="291960" progId="Equation.DSMT4">
                  <p:embed/>
                </p:oleObj>
              </mc:Choice>
              <mc:Fallback>
                <p:oleObj name="Equation" r:id="rId12" imgW="1143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72301" y="4967688"/>
                        <a:ext cx="11430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05600" y="441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Vector magnitude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73902"/>
              </p:ext>
            </p:extLst>
          </p:nvPr>
        </p:nvGraphicFramePr>
        <p:xfrm>
          <a:off x="3016250" y="5257800"/>
          <a:ext cx="263008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14" imgW="1396800" imgH="482400" progId="Equation.DSMT4">
                  <p:embed/>
                </p:oleObj>
              </mc:Choice>
              <mc:Fallback>
                <p:oleObj name="Equation" r:id="rId14" imgW="1396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16250" y="5257800"/>
                        <a:ext cx="2630082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6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3860" r="32205" b="13052"/>
          <a:stretch/>
        </p:blipFill>
        <p:spPr bwMode="auto">
          <a:xfrm>
            <a:off x="1464528" y="1143000"/>
            <a:ext cx="303627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" r="66304" b="-33133"/>
          <a:stretch/>
        </p:blipFill>
        <p:spPr bwMode="auto">
          <a:xfrm>
            <a:off x="5586216" y="1951037"/>
            <a:ext cx="157658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" r="30109" b="-29748"/>
          <a:stretch/>
        </p:blipFill>
        <p:spPr bwMode="auto">
          <a:xfrm>
            <a:off x="4729126" y="2720181"/>
            <a:ext cx="404343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94873" y="4362450"/>
            <a:ext cx="1767792" cy="1877457"/>
            <a:chOff x="910317" y="3667125"/>
            <a:chExt cx="1767792" cy="1877457"/>
          </a:xfrm>
        </p:grpSpPr>
        <p:sp>
          <p:nvSpPr>
            <p:cNvPr id="3" name="Freeform 2"/>
            <p:cNvSpPr/>
            <p:nvPr/>
          </p:nvSpPr>
          <p:spPr>
            <a:xfrm>
              <a:off x="910317" y="4128762"/>
              <a:ext cx="1767792" cy="1415820"/>
            </a:xfrm>
            <a:custGeom>
              <a:avLst/>
              <a:gdLst>
                <a:gd name="connsiteX0" fmla="*/ 13608 w 1767792"/>
                <a:gd name="connsiteY0" fmla="*/ 967113 h 1415820"/>
                <a:gd name="connsiteX1" fmla="*/ 404133 w 1767792"/>
                <a:gd name="connsiteY1" fmla="*/ 367038 h 1415820"/>
                <a:gd name="connsiteX2" fmla="*/ 1756683 w 1767792"/>
                <a:gd name="connsiteY2" fmla="*/ 14613 h 1415820"/>
                <a:gd name="connsiteX3" fmla="*/ 1032783 w 1767792"/>
                <a:gd name="connsiteY3" fmla="*/ 852813 h 1415820"/>
                <a:gd name="connsiteX4" fmla="*/ 785133 w 1767792"/>
                <a:gd name="connsiteY4" fmla="*/ 1414788 h 1415820"/>
                <a:gd name="connsiteX5" fmla="*/ 13608 w 1767792"/>
                <a:gd name="connsiteY5" fmla="*/ 967113 h 141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792" h="1415820">
                  <a:moveTo>
                    <a:pt x="13608" y="967113"/>
                  </a:moveTo>
                  <a:cubicBezTo>
                    <a:pt x="-49892" y="792488"/>
                    <a:pt x="113621" y="525788"/>
                    <a:pt x="404133" y="367038"/>
                  </a:cubicBezTo>
                  <a:cubicBezTo>
                    <a:pt x="694646" y="208288"/>
                    <a:pt x="1651908" y="-66349"/>
                    <a:pt x="1756683" y="14613"/>
                  </a:cubicBezTo>
                  <a:cubicBezTo>
                    <a:pt x="1861458" y="95575"/>
                    <a:pt x="1194708" y="619450"/>
                    <a:pt x="1032783" y="852813"/>
                  </a:cubicBezTo>
                  <a:cubicBezTo>
                    <a:pt x="870858" y="1086176"/>
                    <a:pt x="947058" y="1394151"/>
                    <a:pt x="785133" y="1414788"/>
                  </a:cubicBezTo>
                  <a:cubicBezTo>
                    <a:pt x="623208" y="1435425"/>
                    <a:pt x="77108" y="1141738"/>
                    <a:pt x="13608" y="967113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00175" y="3667125"/>
              <a:ext cx="228600" cy="695325"/>
            </a:xfrm>
            <a:custGeom>
              <a:avLst/>
              <a:gdLst>
                <a:gd name="connsiteX0" fmla="*/ 228600 w 228600"/>
                <a:gd name="connsiteY0" fmla="*/ 714375 h 714375"/>
                <a:gd name="connsiteX1" fmla="*/ 0 w 228600"/>
                <a:gd name="connsiteY1" fmla="*/ 19050 h 714375"/>
                <a:gd name="connsiteX2" fmla="*/ 57150 w 228600"/>
                <a:gd name="connsiteY2" fmla="*/ 0 h 714375"/>
                <a:gd name="connsiteX0" fmla="*/ 228600 w 228600"/>
                <a:gd name="connsiteY0" fmla="*/ 695325 h 695325"/>
                <a:gd name="connsiteX1" fmla="*/ 0 w 228600"/>
                <a:gd name="connsiteY1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695325">
                  <a:moveTo>
                    <a:pt x="228600" y="695325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78769" y="4143375"/>
              <a:ext cx="202406" cy="171450"/>
            </a:xfrm>
            <a:custGeom>
              <a:avLst/>
              <a:gdLst>
                <a:gd name="connsiteX0" fmla="*/ 0 w 190500"/>
                <a:gd name="connsiteY0" fmla="*/ 47625 h 171450"/>
                <a:gd name="connsiteX1" fmla="*/ 152400 w 190500"/>
                <a:gd name="connsiteY1" fmla="*/ 0 h 171450"/>
                <a:gd name="connsiteX2" fmla="*/ 190500 w 190500"/>
                <a:gd name="connsiteY2" fmla="*/ 171450 h 171450"/>
                <a:gd name="connsiteX0" fmla="*/ 0 w 202406"/>
                <a:gd name="connsiteY0" fmla="*/ 52387 h 171450"/>
                <a:gd name="connsiteX1" fmla="*/ 164306 w 202406"/>
                <a:gd name="connsiteY1" fmla="*/ 0 h 171450"/>
                <a:gd name="connsiteX2" fmla="*/ 202406 w 202406"/>
                <a:gd name="connsiteY2" fmla="*/ 171450 h 171450"/>
                <a:gd name="connsiteX0" fmla="*/ 0 w 202406"/>
                <a:gd name="connsiteY0" fmla="*/ 52387 h 171450"/>
                <a:gd name="connsiteX1" fmla="*/ 154781 w 202406"/>
                <a:gd name="connsiteY1" fmla="*/ 0 h 171450"/>
                <a:gd name="connsiteX2" fmla="*/ 202406 w 202406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6" h="171450">
                  <a:moveTo>
                    <a:pt x="0" y="52387"/>
                  </a:moveTo>
                  <a:lnTo>
                    <a:pt x="154781" y="0"/>
                  </a:lnTo>
                  <a:lnTo>
                    <a:pt x="202406" y="171450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53073" y="4229100"/>
            <a:ext cx="1767792" cy="1877457"/>
            <a:chOff x="910317" y="3667125"/>
            <a:chExt cx="1767792" cy="1877457"/>
          </a:xfrm>
        </p:grpSpPr>
        <p:sp>
          <p:nvSpPr>
            <p:cNvPr id="13" name="Freeform 12"/>
            <p:cNvSpPr/>
            <p:nvPr/>
          </p:nvSpPr>
          <p:spPr>
            <a:xfrm>
              <a:off x="910317" y="4128762"/>
              <a:ext cx="1767792" cy="1415820"/>
            </a:xfrm>
            <a:custGeom>
              <a:avLst/>
              <a:gdLst>
                <a:gd name="connsiteX0" fmla="*/ 13608 w 1767792"/>
                <a:gd name="connsiteY0" fmla="*/ 967113 h 1415820"/>
                <a:gd name="connsiteX1" fmla="*/ 404133 w 1767792"/>
                <a:gd name="connsiteY1" fmla="*/ 367038 h 1415820"/>
                <a:gd name="connsiteX2" fmla="*/ 1756683 w 1767792"/>
                <a:gd name="connsiteY2" fmla="*/ 14613 h 1415820"/>
                <a:gd name="connsiteX3" fmla="*/ 1032783 w 1767792"/>
                <a:gd name="connsiteY3" fmla="*/ 852813 h 1415820"/>
                <a:gd name="connsiteX4" fmla="*/ 785133 w 1767792"/>
                <a:gd name="connsiteY4" fmla="*/ 1414788 h 1415820"/>
                <a:gd name="connsiteX5" fmla="*/ 13608 w 1767792"/>
                <a:gd name="connsiteY5" fmla="*/ 967113 h 141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792" h="1415820">
                  <a:moveTo>
                    <a:pt x="13608" y="967113"/>
                  </a:moveTo>
                  <a:cubicBezTo>
                    <a:pt x="-49892" y="792488"/>
                    <a:pt x="113621" y="525788"/>
                    <a:pt x="404133" y="367038"/>
                  </a:cubicBezTo>
                  <a:cubicBezTo>
                    <a:pt x="694646" y="208288"/>
                    <a:pt x="1651908" y="-66349"/>
                    <a:pt x="1756683" y="14613"/>
                  </a:cubicBezTo>
                  <a:cubicBezTo>
                    <a:pt x="1861458" y="95575"/>
                    <a:pt x="1194708" y="619450"/>
                    <a:pt x="1032783" y="852813"/>
                  </a:cubicBezTo>
                  <a:cubicBezTo>
                    <a:pt x="870858" y="1086176"/>
                    <a:pt x="947058" y="1394151"/>
                    <a:pt x="785133" y="1414788"/>
                  </a:cubicBezTo>
                  <a:cubicBezTo>
                    <a:pt x="623208" y="1435425"/>
                    <a:pt x="77108" y="1141738"/>
                    <a:pt x="13608" y="967113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00175" y="3667125"/>
              <a:ext cx="228600" cy="695325"/>
            </a:xfrm>
            <a:custGeom>
              <a:avLst/>
              <a:gdLst>
                <a:gd name="connsiteX0" fmla="*/ 228600 w 228600"/>
                <a:gd name="connsiteY0" fmla="*/ 714375 h 714375"/>
                <a:gd name="connsiteX1" fmla="*/ 0 w 228600"/>
                <a:gd name="connsiteY1" fmla="*/ 19050 h 714375"/>
                <a:gd name="connsiteX2" fmla="*/ 57150 w 228600"/>
                <a:gd name="connsiteY2" fmla="*/ 0 h 714375"/>
                <a:gd name="connsiteX0" fmla="*/ 228600 w 228600"/>
                <a:gd name="connsiteY0" fmla="*/ 695325 h 695325"/>
                <a:gd name="connsiteX1" fmla="*/ 0 w 228600"/>
                <a:gd name="connsiteY1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695325">
                  <a:moveTo>
                    <a:pt x="228600" y="695325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78769" y="4143375"/>
              <a:ext cx="202406" cy="171450"/>
            </a:xfrm>
            <a:custGeom>
              <a:avLst/>
              <a:gdLst>
                <a:gd name="connsiteX0" fmla="*/ 0 w 190500"/>
                <a:gd name="connsiteY0" fmla="*/ 47625 h 171450"/>
                <a:gd name="connsiteX1" fmla="*/ 152400 w 190500"/>
                <a:gd name="connsiteY1" fmla="*/ 0 h 171450"/>
                <a:gd name="connsiteX2" fmla="*/ 190500 w 190500"/>
                <a:gd name="connsiteY2" fmla="*/ 171450 h 171450"/>
                <a:gd name="connsiteX0" fmla="*/ 0 w 202406"/>
                <a:gd name="connsiteY0" fmla="*/ 52387 h 171450"/>
                <a:gd name="connsiteX1" fmla="*/ 164306 w 202406"/>
                <a:gd name="connsiteY1" fmla="*/ 0 h 171450"/>
                <a:gd name="connsiteX2" fmla="*/ 202406 w 202406"/>
                <a:gd name="connsiteY2" fmla="*/ 171450 h 171450"/>
                <a:gd name="connsiteX0" fmla="*/ 0 w 202406"/>
                <a:gd name="connsiteY0" fmla="*/ 52387 h 171450"/>
                <a:gd name="connsiteX1" fmla="*/ 154781 w 202406"/>
                <a:gd name="connsiteY1" fmla="*/ 0 h 171450"/>
                <a:gd name="connsiteX2" fmla="*/ 202406 w 202406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6" h="171450">
                  <a:moveTo>
                    <a:pt x="0" y="52387"/>
                  </a:moveTo>
                  <a:lnTo>
                    <a:pt x="154781" y="0"/>
                  </a:lnTo>
                  <a:lnTo>
                    <a:pt x="202406" y="171450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6367463" y="3686173"/>
            <a:ext cx="438151" cy="1233489"/>
          </a:xfrm>
          <a:custGeom>
            <a:avLst/>
            <a:gdLst>
              <a:gd name="connsiteX0" fmla="*/ 0 w 523875"/>
              <a:gd name="connsiteY0" fmla="*/ 947738 h 947738"/>
              <a:gd name="connsiteX1" fmla="*/ 523875 w 523875"/>
              <a:gd name="connsiteY1" fmla="*/ 0 h 947738"/>
              <a:gd name="connsiteX0" fmla="*/ 0 w 338138"/>
              <a:gd name="connsiteY0" fmla="*/ 971551 h 971551"/>
              <a:gd name="connsiteX1" fmla="*/ 338138 w 338138"/>
              <a:gd name="connsiteY1" fmla="*/ 0 h 971551"/>
              <a:gd name="connsiteX0" fmla="*/ 0 w 438151"/>
              <a:gd name="connsiteY0" fmla="*/ 1233489 h 1233489"/>
              <a:gd name="connsiteX1" fmla="*/ 438151 w 438151"/>
              <a:gd name="connsiteY1" fmla="*/ 0 h 123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1" h="1233489">
                <a:moveTo>
                  <a:pt x="0" y="1233489"/>
                </a:moveTo>
                <a:lnTo>
                  <a:pt x="438151" y="0"/>
                </a:lnTo>
              </a:path>
            </a:pathLst>
          </a:custGeom>
          <a:noFill/>
          <a:ln w="444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057900" y="3943349"/>
            <a:ext cx="309562" cy="976313"/>
          </a:xfrm>
          <a:custGeom>
            <a:avLst/>
            <a:gdLst>
              <a:gd name="connsiteX0" fmla="*/ 0 w 523875"/>
              <a:gd name="connsiteY0" fmla="*/ 947738 h 947738"/>
              <a:gd name="connsiteX1" fmla="*/ 523875 w 523875"/>
              <a:gd name="connsiteY1" fmla="*/ 0 h 947738"/>
              <a:gd name="connsiteX0" fmla="*/ 0 w 338138"/>
              <a:gd name="connsiteY0" fmla="*/ 971551 h 971551"/>
              <a:gd name="connsiteX1" fmla="*/ 338138 w 338138"/>
              <a:gd name="connsiteY1" fmla="*/ 0 h 971551"/>
              <a:gd name="connsiteX0" fmla="*/ 0 w 190501"/>
              <a:gd name="connsiteY0" fmla="*/ 1104901 h 1104901"/>
              <a:gd name="connsiteX1" fmla="*/ 190501 w 190501"/>
              <a:gd name="connsiteY1" fmla="*/ 0 h 1104901"/>
              <a:gd name="connsiteX0" fmla="*/ 176212 w 176212"/>
              <a:gd name="connsiteY0" fmla="*/ 800101 h 800101"/>
              <a:gd name="connsiteX1" fmla="*/ 0 w 176212"/>
              <a:gd name="connsiteY1" fmla="*/ 0 h 800101"/>
              <a:gd name="connsiteX0" fmla="*/ 242887 w 242887"/>
              <a:gd name="connsiteY0" fmla="*/ 776288 h 776288"/>
              <a:gd name="connsiteX1" fmla="*/ 0 w 242887"/>
              <a:gd name="connsiteY1" fmla="*/ 0 h 776288"/>
              <a:gd name="connsiteX0" fmla="*/ 309562 w 309562"/>
              <a:gd name="connsiteY0" fmla="*/ 976313 h 976313"/>
              <a:gd name="connsiteX1" fmla="*/ 0 w 309562"/>
              <a:gd name="connsiteY1" fmla="*/ 0 h 97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562" h="976313">
                <a:moveTo>
                  <a:pt x="309562" y="976313"/>
                </a:moveTo>
                <a:lnTo>
                  <a:pt x="0" y="0"/>
                </a:lnTo>
              </a:path>
            </a:pathLst>
          </a:custGeom>
          <a:noFill/>
          <a:ln w="44450">
            <a:solidFill>
              <a:srgbClr val="C00000">
                <a:alpha val="51000"/>
              </a:srgb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62700" y="4652961"/>
            <a:ext cx="776287" cy="257176"/>
          </a:xfrm>
          <a:custGeom>
            <a:avLst/>
            <a:gdLst>
              <a:gd name="connsiteX0" fmla="*/ 0 w 523875"/>
              <a:gd name="connsiteY0" fmla="*/ 947738 h 947738"/>
              <a:gd name="connsiteX1" fmla="*/ 523875 w 523875"/>
              <a:gd name="connsiteY1" fmla="*/ 0 h 947738"/>
              <a:gd name="connsiteX0" fmla="*/ 0 w 338138"/>
              <a:gd name="connsiteY0" fmla="*/ 971551 h 971551"/>
              <a:gd name="connsiteX1" fmla="*/ 338138 w 338138"/>
              <a:gd name="connsiteY1" fmla="*/ 0 h 971551"/>
              <a:gd name="connsiteX0" fmla="*/ 0 w 190501"/>
              <a:gd name="connsiteY0" fmla="*/ 1104901 h 1104901"/>
              <a:gd name="connsiteX1" fmla="*/ 190501 w 190501"/>
              <a:gd name="connsiteY1" fmla="*/ 0 h 1104901"/>
              <a:gd name="connsiteX0" fmla="*/ 176212 w 176212"/>
              <a:gd name="connsiteY0" fmla="*/ 800101 h 800101"/>
              <a:gd name="connsiteX1" fmla="*/ 0 w 176212"/>
              <a:gd name="connsiteY1" fmla="*/ 0 h 800101"/>
              <a:gd name="connsiteX0" fmla="*/ 242887 w 242887"/>
              <a:gd name="connsiteY0" fmla="*/ 776288 h 776288"/>
              <a:gd name="connsiteX1" fmla="*/ 0 w 242887"/>
              <a:gd name="connsiteY1" fmla="*/ 0 h 776288"/>
              <a:gd name="connsiteX0" fmla="*/ 309562 w 309562"/>
              <a:gd name="connsiteY0" fmla="*/ 976313 h 976313"/>
              <a:gd name="connsiteX1" fmla="*/ 0 w 309562"/>
              <a:gd name="connsiteY1" fmla="*/ 0 h 976313"/>
              <a:gd name="connsiteX0" fmla="*/ 152400 w 152400"/>
              <a:gd name="connsiteY0" fmla="*/ 814388 h 814388"/>
              <a:gd name="connsiteX1" fmla="*/ 0 w 152400"/>
              <a:gd name="connsiteY1" fmla="*/ 0 h 814388"/>
              <a:gd name="connsiteX0" fmla="*/ 0 w 666750"/>
              <a:gd name="connsiteY0" fmla="*/ 242888 h 242888"/>
              <a:gd name="connsiteX1" fmla="*/ 666750 w 666750"/>
              <a:gd name="connsiteY1" fmla="*/ 0 h 242888"/>
              <a:gd name="connsiteX0" fmla="*/ 0 w 776287"/>
              <a:gd name="connsiteY0" fmla="*/ 257176 h 257176"/>
              <a:gd name="connsiteX1" fmla="*/ 776287 w 776287"/>
              <a:gd name="connsiteY1" fmla="*/ 0 h 25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287" h="257176">
                <a:moveTo>
                  <a:pt x="0" y="257176"/>
                </a:moveTo>
                <a:lnTo>
                  <a:pt x="776287" y="0"/>
                </a:lnTo>
              </a:path>
            </a:pathLst>
          </a:custGeom>
          <a:noFill/>
          <a:ln w="44450">
            <a:solidFill>
              <a:srgbClr val="C00000">
                <a:alpha val="51000"/>
              </a:srgb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05614" y="3403600"/>
            <a:ext cx="50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q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1845" y="3363007"/>
            <a:ext cx="63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q</a:t>
            </a:r>
            <a:r>
              <a:rPr lang="en-US" sz="3600" b="1" baseline="-25000" dirty="0" err="1" smtClean="0">
                <a:solidFill>
                  <a:srgbClr val="C00000"/>
                </a:solidFill>
              </a:rPr>
              <a:t>n</a:t>
            </a:r>
            <a:endParaRPr lang="en-US" sz="3600" b="1" baseline="-25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432979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q</a:t>
            </a:r>
            <a:r>
              <a:rPr lang="en-US" sz="3600" b="1" baseline="-25000" dirty="0" err="1" smtClean="0">
                <a:solidFill>
                  <a:srgbClr val="C00000"/>
                </a:solidFill>
              </a:rPr>
              <a:t>t</a:t>
            </a:r>
            <a:endParaRPr lang="en-US" sz="3600" b="1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39787"/>
              </p:ext>
            </p:extLst>
          </p:nvPr>
        </p:nvGraphicFramePr>
        <p:xfrm>
          <a:off x="3669999" y="4652961"/>
          <a:ext cx="21986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6" imgW="1218960" imgH="431640" progId="Equation.DSMT4">
                  <p:embed/>
                </p:oleObj>
              </mc:Choice>
              <mc:Fallback>
                <p:oleObj name="Equation" r:id="rId6" imgW="121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9999" y="4652961"/>
                        <a:ext cx="2198688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1000" y="1066800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Product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Vector normal to boundary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10300" y="4098962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a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59678"/>
              </p:ext>
            </p:extLst>
          </p:nvPr>
        </p:nvGraphicFramePr>
        <p:xfrm>
          <a:off x="1981200" y="3744913"/>
          <a:ext cx="291306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8" imgW="1485720" imgH="495000" progId="Equation.DSMT4">
                  <p:embed/>
                </p:oleObj>
              </mc:Choice>
              <mc:Fallback>
                <p:oleObj name="Equation" r:id="rId8" imgW="1485720" imgH="49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44913"/>
                        <a:ext cx="291306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4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1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20459333">
            <a:off x="7451500" y="1863439"/>
            <a:ext cx="189518" cy="188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5702571" y="5057775"/>
            <a:ext cx="1767792" cy="1877457"/>
            <a:chOff x="910317" y="3667125"/>
            <a:chExt cx="1767792" cy="1877457"/>
          </a:xfrm>
        </p:grpSpPr>
        <p:sp>
          <p:nvSpPr>
            <p:cNvPr id="3" name="Freeform 2"/>
            <p:cNvSpPr/>
            <p:nvPr/>
          </p:nvSpPr>
          <p:spPr>
            <a:xfrm>
              <a:off x="910317" y="4128762"/>
              <a:ext cx="1767792" cy="1415820"/>
            </a:xfrm>
            <a:custGeom>
              <a:avLst/>
              <a:gdLst>
                <a:gd name="connsiteX0" fmla="*/ 13608 w 1767792"/>
                <a:gd name="connsiteY0" fmla="*/ 967113 h 1415820"/>
                <a:gd name="connsiteX1" fmla="*/ 404133 w 1767792"/>
                <a:gd name="connsiteY1" fmla="*/ 367038 h 1415820"/>
                <a:gd name="connsiteX2" fmla="*/ 1756683 w 1767792"/>
                <a:gd name="connsiteY2" fmla="*/ 14613 h 1415820"/>
                <a:gd name="connsiteX3" fmla="*/ 1032783 w 1767792"/>
                <a:gd name="connsiteY3" fmla="*/ 852813 h 1415820"/>
                <a:gd name="connsiteX4" fmla="*/ 785133 w 1767792"/>
                <a:gd name="connsiteY4" fmla="*/ 1414788 h 1415820"/>
                <a:gd name="connsiteX5" fmla="*/ 13608 w 1767792"/>
                <a:gd name="connsiteY5" fmla="*/ 967113 h 141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7792" h="1415820">
                  <a:moveTo>
                    <a:pt x="13608" y="967113"/>
                  </a:moveTo>
                  <a:cubicBezTo>
                    <a:pt x="-49892" y="792488"/>
                    <a:pt x="113621" y="525788"/>
                    <a:pt x="404133" y="367038"/>
                  </a:cubicBezTo>
                  <a:cubicBezTo>
                    <a:pt x="694646" y="208288"/>
                    <a:pt x="1651908" y="-66349"/>
                    <a:pt x="1756683" y="14613"/>
                  </a:cubicBezTo>
                  <a:cubicBezTo>
                    <a:pt x="1861458" y="95575"/>
                    <a:pt x="1194708" y="619450"/>
                    <a:pt x="1032783" y="852813"/>
                  </a:cubicBezTo>
                  <a:cubicBezTo>
                    <a:pt x="870858" y="1086176"/>
                    <a:pt x="947058" y="1394151"/>
                    <a:pt x="785133" y="1414788"/>
                  </a:cubicBezTo>
                  <a:cubicBezTo>
                    <a:pt x="623208" y="1435425"/>
                    <a:pt x="77108" y="1141738"/>
                    <a:pt x="13608" y="967113"/>
                  </a:cubicBez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00175" y="3667125"/>
              <a:ext cx="228600" cy="695325"/>
            </a:xfrm>
            <a:custGeom>
              <a:avLst/>
              <a:gdLst>
                <a:gd name="connsiteX0" fmla="*/ 228600 w 228600"/>
                <a:gd name="connsiteY0" fmla="*/ 714375 h 714375"/>
                <a:gd name="connsiteX1" fmla="*/ 0 w 228600"/>
                <a:gd name="connsiteY1" fmla="*/ 19050 h 714375"/>
                <a:gd name="connsiteX2" fmla="*/ 57150 w 228600"/>
                <a:gd name="connsiteY2" fmla="*/ 0 h 714375"/>
                <a:gd name="connsiteX0" fmla="*/ 228600 w 228600"/>
                <a:gd name="connsiteY0" fmla="*/ 695325 h 695325"/>
                <a:gd name="connsiteX1" fmla="*/ 0 w 228600"/>
                <a:gd name="connsiteY1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695325">
                  <a:moveTo>
                    <a:pt x="228600" y="695325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78769" y="4143375"/>
              <a:ext cx="202406" cy="171450"/>
            </a:xfrm>
            <a:custGeom>
              <a:avLst/>
              <a:gdLst>
                <a:gd name="connsiteX0" fmla="*/ 0 w 190500"/>
                <a:gd name="connsiteY0" fmla="*/ 47625 h 171450"/>
                <a:gd name="connsiteX1" fmla="*/ 152400 w 190500"/>
                <a:gd name="connsiteY1" fmla="*/ 0 h 171450"/>
                <a:gd name="connsiteX2" fmla="*/ 190500 w 190500"/>
                <a:gd name="connsiteY2" fmla="*/ 171450 h 171450"/>
                <a:gd name="connsiteX0" fmla="*/ 0 w 202406"/>
                <a:gd name="connsiteY0" fmla="*/ 52387 h 171450"/>
                <a:gd name="connsiteX1" fmla="*/ 164306 w 202406"/>
                <a:gd name="connsiteY1" fmla="*/ 0 h 171450"/>
                <a:gd name="connsiteX2" fmla="*/ 202406 w 202406"/>
                <a:gd name="connsiteY2" fmla="*/ 171450 h 171450"/>
                <a:gd name="connsiteX0" fmla="*/ 0 w 202406"/>
                <a:gd name="connsiteY0" fmla="*/ 52387 h 171450"/>
                <a:gd name="connsiteX1" fmla="*/ 154781 w 202406"/>
                <a:gd name="connsiteY1" fmla="*/ 0 h 171450"/>
                <a:gd name="connsiteX2" fmla="*/ 202406 w 202406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6" h="171450">
                  <a:moveTo>
                    <a:pt x="0" y="52387"/>
                  </a:moveTo>
                  <a:lnTo>
                    <a:pt x="154781" y="0"/>
                  </a:lnTo>
                  <a:lnTo>
                    <a:pt x="202406" y="171450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" y="1446575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Gradient of a scalar field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Divergence of a vector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36120"/>
              </p:ext>
            </p:extLst>
          </p:nvPr>
        </p:nvGraphicFramePr>
        <p:xfrm>
          <a:off x="-8929507" y="5965270"/>
          <a:ext cx="291306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3" imgW="1485720" imgH="495000" progId="Equation.DSMT4">
                  <p:embed/>
                </p:oleObj>
              </mc:Choice>
              <mc:Fallback>
                <p:oleObj name="Equation" r:id="rId3" imgW="14857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929507" y="5965270"/>
                        <a:ext cx="291306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66772"/>
              </p:ext>
            </p:extLst>
          </p:nvPr>
        </p:nvGraphicFramePr>
        <p:xfrm>
          <a:off x="838200" y="2077701"/>
          <a:ext cx="34131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5" imgW="1981080" imgH="431640" progId="Equation.DSMT4">
                  <p:embed/>
                </p:oleObj>
              </mc:Choice>
              <mc:Fallback>
                <p:oleObj name="Equation" r:id="rId5" imgW="1981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7701"/>
                        <a:ext cx="34131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6"/>
          <p:cNvSpPr/>
          <p:nvPr/>
        </p:nvSpPr>
        <p:spPr>
          <a:xfrm>
            <a:off x="5819887" y="1629008"/>
            <a:ext cx="1434164" cy="1183907"/>
          </a:xfrm>
          <a:custGeom>
            <a:avLst/>
            <a:gdLst>
              <a:gd name="connsiteX0" fmla="*/ 0 w 1434164"/>
              <a:gd name="connsiteY0" fmla="*/ 0 h 1183907"/>
              <a:gd name="connsiteX1" fmla="*/ 856648 w 1434164"/>
              <a:gd name="connsiteY1" fmla="*/ 259882 h 1183907"/>
              <a:gd name="connsiteX2" fmla="*/ 1434164 w 1434164"/>
              <a:gd name="connsiteY2" fmla="*/ 1183907 h 118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164" h="1183907">
                <a:moveTo>
                  <a:pt x="0" y="0"/>
                </a:moveTo>
                <a:cubicBezTo>
                  <a:pt x="308810" y="31282"/>
                  <a:pt x="617621" y="62564"/>
                  <a:pt x="856648" y="259882"/>
                </a:cubicBezTo>
                <a:cubicBezTo>
                  <a:pt x="1095675" y="457200"/>
                  <a:pt x="1264919" y="820553"/>
                  <a:pt x="1434164" y="118390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62700" y="1143582"/>
            <a:ext cx="1557989" cy="1616193"/>
          </a:xfrm>
          <a:custGeom>
            <a:avLst/>
            <a:gdLst>
              <a:gd name="connsiteX0" fmla="*/ 0 w 1434164"/>
              <a:gd name="connsiteY0" fmla="*/ 0 h 1183907"/>
              <a:gd name="connsiteX1" fmla="*/ 856648 w 1434164"/>
              <a:gd name="connsiteY1" fmla="*/ 259882 h 1183907"/>
              <a:gd name="connsiteX2" fmla="*/ 1434164 w 1434164"/>
              <a:gd name="connsiteY2" fmla="*/ 1183907 h 1183907"/>
              <a:gd name="connsiteX0" fmla="*/ 0 w 1434164"/>
              <a:gd name="connsiteY0" fmla="*/ 0 h 1183907"/>
              <a:gd name="connsiteX1" fmla="*/ 943275 w 1434164"/>
              <a:gd name="connsiteY1" fmla="*/ 125128 h 1183907"/>
              <a:gd name="connsiteX2" fmla="*/ 1434164 w 1434164"/>
              <a:gd name="connsiteY2" fmla="*/ 1183907 h 1183907"/>
              <a:gd name="connsiteX0" fmla="*/ 0 w 1551639"/>
              <a:gd name="connsiteY0" fmla="*/ 19517 h 1514574"/>
              <a:gd name="connsiteX1" fmla="*/ 943275 w 1551639"/>
              <a:gd name="connsiteY1" fmla="*/ 144645 h 1514574"/>
              <a:gd name="connsiteX2" fmla="*/ 1551639 w 1551639"/>
              <a:gd name="connsiteY2" fmla="*/ 1514574 h 1514574"/>
              <a:gd name="connsiteX0" fmla="*/ 0 w 1557989"/>
              <a:gd name="connsiteY0" fmla="*/ 25886 h 1616193"/>
              <a:gd name="connsiteX1" fmla="*/ 943275 w 1557989"/>
              <a:gd name="connsiteY1" fmla="*/ 151014 h 1616193"/>
              <a:gd name="connsiteX2" fmla="*/ 1557989 w 1557989"/>
              <a:gd name="connsiteY2" fmla="*/ 1616193 h 1616193"/>
              <a:gd name="connsiteX0" fmla="*/ 0 w 1557989"/>
              <a:gd name="connsiteY0" fmla="*/ 25886 h 1616193"/>
              <a:gd name="connsiteX1" fmla="*/ 943275 w 1557989"/>
              <a:gd name="connsiteY1" fmla="*/ 151014 h 1616193"/>
              <a:gd name="connsiteX2" fmla="*/ 1557989 w 1557989"/>
              <a:gd name="connsiteY2" fmla="*/ 1616193 h 1616193"/>
              <a:gd name="connsiteX0" fmla="*/ 0 w 1557989"/>
              <a:gd name="connsiteY0" fmla="*/ 2930 h 1593237"/>
              <a:gd name="connsiteX1" fmla="*/ 943275 w 1557989"/>
              <a:gd name="connsiteY1" fmla="*/ 128058 h 1593237"/>
              <a:gd name="connsiteX2" fmla="*/ 1425575 w 1557989"/>
              <a:gd name="connsiteY2" fmla="*/ 1236937 h 1593237"/>
              <a:gd name="connsiteX3" fmla="*/ 1557989 w 1557989"/>
              <a:gd name="connsiteY3" fmla="*/ 1593237 h 1593237"/>
              <a:gd name="connsiteX0" fmla="*/ 0 w 1557989"/>
              <a:gd name="connsiteY0" fmla="*/ 2550 h 1592857"/>
              <a:gd name="connsiteX1" fmla="*/ 943275 w 1557989"/>
              <a:gd name="connsiteY1" fmla="*/ 127678 h 1592857"/>
              <a:gd name="connsiteX2" fmla="*/ 1444625 w 1557989"/>
              <a:gd name="connsiteY2" fmla="*/ 1230207 h 1592857"/>
              <a:gd name="connsiteX3" fmla="*/ 1557989 w 1557989"/>
              <a:gd name="connsiteY3" fmla="*/ 1592857 h 1592857"/>
              <a:gd name="connsiteX0" fmla="*/ 0 w 1557989"/>
              <a:gd name="connsiteY0" fmla="*/ 25886 h 1616193"/>
              <a:gd name="connsiteX1" fmla="*/ 943275 w 1557989"/>
              <a:gd name="connsiteY1" fmla="*/ 151014 h 1616193"/>
              <a:gd name="connsiteX2" fmla="*/ 1557989 w 1557989"/>
              <a:gd name="connsiteY2" fmla="*/ 1616193 h 161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7989" h="1616193">
                <a:moveTo>
                  <a:pt x="0" y="25886"/>
                </a:moveTo>
                <a:cubicBezTo>
                  <a:pt x="308810" y="57168"/>
                  <a:pt x="683610" y="-114037"/>
                  <a:pt x="943275" y="151014"/>
                </a:cubicBezTo>
                <a:cubicBezTo>
                  <a:pt x="1202940" y="416065"/>
                  <a:pt x="1429924" y="1310948"/>
                  <a:pt x="1557989" y="16161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670094" y="557037"/>
            <a:ext cx="1806341" cy="2263519"/>
          </a:xfrm>
          <a:custGeom>
            <a:avLst/>
            <a:gdLst>
              <a:gd name="connsiteX0" fmla="*/ 0 w 1434164"/>
              <a:gd name="connsiteY0" fmla="*/ 0 h 1183907"/>
              <a:gd name="connsiteX1" fmla="*/ 856648 w 1434164"/>
              <a:gd name="connsiteY1" fmla="*/ 259882 h 1183907"/>
              <a:gd name="connsiteX2" fmla="*/ 1434164 w 1434164"/>
              <a:gd name="connsiteY2" fmla="*/ 1183907 h 1183907"/>
              <a:gd name="connsiteX0" fmla="*/ 0 w 1337911"/>
              <a:gd name="connsiteY0" fmla="*/ 0 h 1405288"/>
              <a:gd name="connsiteX1" fmla="*/ 856648 w 1337911"/>
              <a:gd name="connsiteY1" fmla="*/ 259882 h 1405288"/>
              <a:gd name="connsiteX2" fmla="*/ 1337911 w 1337911"/>
              <a:gd name="connsiteY2" fmla="*/ 1405288 h 1405288"/>
              <a:gd name="connsiteX0" fmla="*/ 0 w 1337911"/>
              <a:gd name="connsiteY0" fmla="*/ 0 h 1405288"/>
              <a:gd name="connsiteX1" fmla="*/ 991402 w 1337911"/>
              <a:gd name="connsiteY1" fmla="*/ 182880 h 1405288"/>
              <a:gd name="connsiteX2" fmla="*/ 1337911 w 1337911"/>
              <a:gd name="connsiteY2" fmla="*/ 1405288 h 1405288"/>
              <a:gd name="connsiteX0" fmla="*/ 0 w 1501541"/>
              <a:gd name="connsiteY0" fmla="*/ 51989 h 1322524"/>
              <a:gd name="connsiteX1" fmla="*/ 1155032 w 1501541"/>
              <a:gd name="connsiteY1" fmla="*/ 100116 h 1322524"/>
              <a:gd name="connsiteX2" fmla="*/ 1501541 w 1501541"/>
              <a:gd name="connsiteY2" fmla="*/ 1322524 h 1322524"/>
              <a:gd name="connsiteX0" fmla="*/ 0 w 1501541"/>
              <a:gd name="connsiteY0" fmla="*/ 90679 h 1361214"/>
              <a:gd name="connsiteX1" fmla="*/ 1155032 w 1501541"/>
              <a:gd name="connsiteY1" fmla="*/ 138806 h 1361214"/>
              <a:gd name="connsiteX2" fmla="*/ 1501541 w 1501541"/>
              <a:gd name="connsiteY2" fmla="*/ 1361214 h 1361214"/>
              <a:gd name="connsiteX0" fmla="*/ 0 w 1501541"/>
              <a:gd name="connsiteY0" fmla="*/ 90679 h 1361214"/>
              <a:gd name="connsiteX1" fmla="*/ 1155032 w 1501541"/>
              <a:gd name="connsiteY1" fmla="*/ 138806 h 1361214"/>
              <a:gd name="connsiteX2" fmla="*/ 1501541 w 1501541"/>
              <a:gd name="connsiteY2" fmla="*/ 1361214 h 1361214"/>
              <a:gd name="connsiteX0" fmla="*/ 0 w 1742841"/>
              <a:gd name="connsiteY0" fmla="*/ 128826 h 1964511"/>
              <a:gd name="connsiteX1" fmla="*/ 1155032 w 1742841"/>
              <a:gd name="connsiteY1" fmla="*/ 176953 h 1964511"/>
              <a:gd name="connsiteX2" fmla="*/ 1742841 w 1742841"/>
              <a:gd name="connsiteY2" fmla="*/ 1964511 h 1964511"/>
              <a:gd name="connsiteX0" fmla="*/ 0 w 1806341"/>
              <a:gd name="connsiteY0" fmla="*/ 148434 h 2263519"/>
              <a:gd name="connsiteX1" fmla="*/ 1155032 w 1806341"/>
              <a:gd name="connsiteY1" fmla="*/ 196561 h 2263519"/>
              <a:gd name="connsiteX2" fmla="*/ 1806341 w 1806341"/>
              <a:gd name="connsiteY2" fmla="*/ 2263519 h 226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341" h="2263519">
                <a:moveTo>
                  <a:pt x="0" y="148434"/>
                </a:moveTo>
                <a:cubicBezTo>
                  <a:pt x="626444" y="54588"/>
                  <a:pt x="853975" y="-155953"/>
                  <a:pt x="1155032" y="196561"/>
                </a:cubicBezTo>
                <a:cubicBezTo>
                  <a:pt x="1456089" y="549075"/>
                  <a:pt x="1733349" y="1900165"/>
                  <a:pt x="1806341" y="2263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041581" y="1703436"/>
            <a:ext cx="899664" cy="347680"/>
          </a:xfrm>
          <a:custGeom>
            <a:avLst/>
            <a:gdLst>
              <a:gd name="connsiteX0" fmla="*/ 644892 w 644892"/>
              <a:gd name="connsiteY0" fmla="*/ 0 h 394636"/>
              <a:gd name="connsiteX1" fmla="*/ 0 w 644892"/>
              <a:gd name="connsiteY1" fmla="*/ 394636 h 394636"/>
              <a:gd name="connsiteX0" fmla="*/ 808521 w 808521"/>
              <a:gd name="connsiteY0" fmla="*/ 0 h 510139"/>
              <a:gd name="connsiteX1" fmla="*/ 0 w 808521"/>
              <a:gd name="connsiteY1" fmla="*/ 510139 h 510139"/>
              <a:gd name="connsiteX0" fmla="*/ 856647 w 856647"/>
              <a:gd name="connsiteY0" fmla="*/ 0 h 423511"/>
              <a:gd name="connsiteX1" fmla="*/ 0 w 856647"/>
              <a:gd name="connsiteY1" fmla="*/ 423511 h 423511"/>
              <a:gd name="connsiteX0" fmla="*/ 899664 w 899664"/>
              <a:gd name="connsiteY0" fmla="*/ 0 h 347680"/>
              <a:gd name="connsiteX1" fmla="*/ 0 w 899664"/>
              <a:gd name="connsiteY1" fmla="*/ 347680 h 34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9664" h="347680">
                <a:moveTo>
                  <a:pt x="899664" y="0"/>
                </a:moveTo>
                <a:lnTo>
                  <a:pt x="0" y="347680"/>
                </a:lnTo>
              </a:path>
            </a:pathLst>
          </a:custGeom>
          <a:noFill/>
          <a:ln w="444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583257">
            <a:off x="7083967" y="1505781"/>
            <a:ext cx="792664" cy="395312"/>
          </a:xfrm>
          <a:custGeom>
            <a:avLst/>
            <a:gdLst>
              <a:gd name="connsiteX0" fmla="*/ 644892 w 644892"/>
              <a:gd name="connsiteY0" fmla="*/ 0 h 394636"/>
              <a:gd name="connsiteX1" fmla="*/ 0 w 644892"/>
              <a:gd name="connsiteY1" fmla="*/ 394636 h 394636"/>
              <a:gd name="connsiteX0" fmla="*/ 808521 w 808521"/>
              <a:gd name="connsiteY0" fmla="*/ 0 h 510139"/>
              <a:gd name="connsiteX1" fmla="*/ 0 w 808521"/>
              <a:gd name="connsiteY1" fmla="*/ 510139 h 510139"/>
              <a:gd name="connsiteX0" fmla="*/ 856647 w 856647"/>
              <a:gd name="connsiteY0" fmla="*/ 0 h 423511"/>
              <a:gd name="connsiteX1" fmla="*/ 0 w 856647"/>
              <a:gd name="connsiteY1" fmla="*/ 423511 h 423511"/>
              <a:gd name="connsiteX0" fmla="*/ 772754 w 772754"/>
              <a:gd name="connsiteY0" fmla="*/ 0 h 385434"/>
              <a:gd name="connsiteX1" fmla="*/ 0 w 772754"/>
              <a:gd name="connsiteY1" fmla="*/ 385434 h 385434"/>
              <a:gd name="connsiteX0" fmla="*/ 792664 w 792664"/>
              <a:gd name="connsiteY0" fmla="*/ 0 h 395312"/>
              <a:gd name="connsiteX1" fmla="*/ 0 w 792664"/>
              <a:gd name="connsiteY1" fmla="*/ 395312 h 3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664" h="395312">
                <a:moveTo>
                  <a:pt x="792664" y="0"/>
                </a:moveTo>
                <a:lnTo>
                  <a:pt x="0" y="395312"/>
                </a:lnTo>
              </a:path>
            </a:pathLst>
          </a:custGeom>
          <a:noFill/>
          <a:ln w="44450">
            <a:solidFill>
              <a:srgbClr val="C00000">
                <a:alpha val="50000"/>
              </a:srgb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1387199">
            <a:off x="7892559" y="1711077"/>
            <a:ext cx="40806" cy="388400"/>
          </a:xfrm>
          <a:custGeom>
            <a:avLst/>
            <a:gdLst>
              <a:gd name="connsiteX0" fmla="*/ 644892 w 644892"/>
              <a:gd name="connsiteY0" fmla="*/ 0 h 394636"/>
              <a:gd name="connsiteX1" fmla="*/ 0 w 644892"/>
              <a:gd name="connsiteY1" fmla="*/ 394636 h 394636"/>
              <a:gd name="connsiteX0" fmla="*/ 808521 w 808521"/>
              <a:gd name="connsiteY0" fmla="*/ 0 h 510139"/>
              <a:gd name="connsiteX1" fmla="*/ 0 w 808521"/>
              <a:gd name="connsiteY1" fmla="*/ 510139 h 510139"/>
              <a:gd name="connsiteX0" fmla="*/ 856647 w 856647"/>
              <a:gd name="connsiteY0" fmla="*/ 0 h 423511"/>
              <a:gd name="connsiteX1" fmla="*/ 0 w 856647"/>
              <a:gd name="connsiteY1" fmla="*/ 423511 h 423511"/>
              <a:gd name="connsiteX0" fmla="*/ 29192 w 29192"/>
              <a:gd name="connsiteY0" fmla="*/ 0 h 417537"/>
              <a:gd name="connsiteX1" fmla="*/ 0 w 29192"/>
              <a:gd name="connsiteY1" fmla="*/ 417537 h 417537"/>
              <a:gd name="connsiteX0" fmla="*/ 29558 w 29558"/>
              <a:gd name="connsiteY0" fmla="*/ 0 h 474774"/>
              <a:gd name="connsiteX1" fmla="*/ 0 w 29558"/>
              <a:gd name="connsiteY1" fmla="*/ 474774 h 474774"/>
              <a:gd name="connsiteX0" fmla="*/ 35593 w 35593"/>
              <a:gd name="connsiteY0" fmla="*/ 0 h 495974"/>
              <a:gd name="connsiteX1" fmla="*/ 0 w 35593"/>
              <a:gd name="connsiteY1" fmla="*/ 495974 h 495974"/>
              <a:gd name="connsiteX0" fmla="*/ 14302 w 14302"/>
              <a:gd name="connsiteY0" fmla="*/ 0 h 388400"/>
              <a:gd name="connsiteX1" fmla="*/ 0 w 14302"/>
              <a:gd name="connsiteY1" fmla="*/ 388400 h 3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02" h="388400">
                <a:moveTo>
                  <a:pt x="14302" y="0"/>
                </a:moveTo>
                <a:lnTo>
                  <a:pt x="0" y="388400"/>
                </a:lnTo>
              </a:path>
            </a:pathLst>
          </a:custGeom>
          <a:noFill/>
          <a:ln w="44450">
            <a:solidFill>
              <a:srgbClr val="C00000">
                <a:alpha val="50000"/>
              </a:srgb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60407" y="2743200"/>
            <a:ext cx="19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10          9         8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122031"/>
              </p:ext>
            </p:extLst>
          </p:nvPr>
        </p:nvGraphicFramePr>
        <p:xfrm>
          <a:off x="7521882" y="1271222"/>
          <a:ext cx="504122" cy="41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7" imgW="520560" imgH="431640" progId="Equation.DSMT4">
                  <p:embed/>
                </p:oleObj>
              </mc:Choice>
              <mc:Fallback>
                <p:oleObj name="Equation" r:id="rId7" imgW="5205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882" y="1271222"/>
                        <a:ext cx="504122" cy="417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12021"/>
              </p:ext>
            </p:extLst>
          </p:nvPr>
        </p:nvGraphicFramePr>
        <p:xfrm>
          <a:off x="7788275" y="2020888"/>
          <a:ext cx="5175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9" imgW="533160" imgH="431640" progId="Equation.DSMT4">
                  <p:embed/>
                </p:oleObj>
              </mc:Choice>
              <mc:Fallback>
                <p:oleObj name="Equation" r:id="rId9" imgW="53316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020888"/>
                        <a:ext cx="5175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" name="Object 9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26852"/>
              </p:ext>
            </p:extLst>
          </p:nvPr>
        </p:nvGraphicFramePr>
        <p:xfrm>
          <a:off x="646647" y="3895725"/>
          <a:ext cx="29098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11" imgW="1688760" imgH="431640" progId="Equation.DSMT4">
                  <p:embed/>
                </p:oleObj>
              </mc:Choice>
              <mc:Fallback>
                <p:oleObj name="Equation" r:id="rId11" imgW="16887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47" y="3895725"/>
                        <a:ext cx="29098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reeform 42"/>
          <p:cNvSpPr/>
          <p:nvPr/>
        </p:nvSpPr>
        <p:spPr>
          <a:xfrm>
            <a:off x="4762512" y="4741959"/>
            <a:ext cx="842976" cy="4145"/>
          </a:xfrm>
          <a:custGeom>
            <a:avLst/>
            <a:gdLst>
              <a:gd name="connsiteX0" fmla="*/ 644892 w 644892"/>
              <a:gd name="connsiteY0" fmla="*/ 0 h 394636"/>
              <a:gd name="connsiteX1" fmla="*/ 0 w 644892"/>
              <a:gd name="connsiteY1" fmla="*/ 394636 h 394636"/>
              <a:gd name="connsiteX0" fmla="*/ 808521 w 808521"/>
              <a:gd name="connsiteY0" fmla="*/ 0 h 510139"/>
              <a:gd name="connsiteX1" fmla="*/ 0 w 808521"/>
              <a:gd name="connsiteY1" fmla="*/ 510139 h 510139"/>
              <a:gd name="connsiteX0" fmla="*/ 856647 w 856647"/>
              <a:gd name="connsiteY0" fmla="*/ 0 h 423511"/>
              <a:gd name="connsiteX1" fmla="*/ 0 w 856647"/>
              <a:gd name="connsiteY1" fmla="*/ 423511 h 423511"/>
              <a:gd name="connsiteX0" fmla="*/ 899664 w 899664"/>
              <a:gd name="connsiteY0" fmla="*/ 0 h 347680"/>
              <a:gd name="connsiteX1" fmla="*/ 0 w 899664"/>
              <a:gd name="connsiteY1" fmla="*/ 347680 h 347680"/>
              <a:gd name="connsiteX0" fmla="*/ 0 w 890635"/>
              <a:gd name="connsiteY0" fmla="*/ 18080 h 18080"/>
              <a:gd name="connsiteX1" fmla="*/ 890635 w 890635"/>
              <a:gd name="connsiteY1" fmla="*/ 0 h 18080"/>
              <a:gd name="connsiteX0" fmla="*/ 0 w 874760"/>
              <a:gd name="connsiteY0" fmla="*/ 0 h 4145"/>
              <a:gd name="connsiteX1" fmla="*/ 874760 w 874760"/>
              <a:gd name="connsiteY1" fmla="*/ 4145 h 4145"/>
              <a:gd name="connsiteX0" fmla="*/ 0 w 9782"/>
              <a:gd name="connsiteY0" fmla="*/ 12979 h 12979"/>
              <a:gd name="connsiteX1" fmla="*/ 9782 w 9782"/>
              <a:gd name="connsiteY1" fmla="*/ 0 h 12979"/>
              <a:gd name="connsiteX0" fmla="*/ 0 w 9963"/>
              <a:gd name="connsiteY0" fmla="*/ 0 h 7704"/>
              <a:gd name="connsiteX1" fmla="*/ 9963 w 9963"/>
              <a:gd name="connsiteY1" fmla="*/ 7704 h 7704"/>
              <a:gd name="connsiteX0" fmla="*/ 0 w 9888"/>
              <a:gd name="connsiteY0" fmla="*/ 5320 h 5320"/>
              <a:gd name="connsiteX1" fmla="*/ 9888 w 9888"/>
              <a:gd name="connsiteY1" fmla="*/ 0 h 5320"/>
              <a:gd name="connsiteX0" fmla="*/ 0 w 10000"/>
              <a:gd name="connsiteY0" fmla="*/ 0 h 18798"/>
              <a:gd name="connsiteX1" fmla="*/ 10000 w 10000"/>
              <a:gd name="connsiteY1" fmla="*/ 18798 h 1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8798">
                <a:moveTo>
                  <a:pt x="0" y="0"/>
                </a:moveTo>
                <a:lnTo>
                  <a:pt x="10000" y="18798"/>
                </a:lnTo>
              </a:path>
            </a:pathLst>
          </a:custGeom>
          <a:noFill/>
          <a:ln w="444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7173401" y="4739886"/>
            <a:ext cx="573477" cy="4145"/>
          </a:xfrm>
          <a:custGeom>
            <a:avLst/>
            <a:gdLst>
              <a:gd name="connsiteX0" fmla="*/ 644892 w 644892"/>
              <a:gd name="connsiteY0" fmla="*/ 0 h 394636"/>
              <a:gd name="connsiteX1" fmla="*/ 0 w 644892"/>
              <a:gd name="connsiteY1" fmla="*/ 394636 h 394636"/>
              <a:gd name="connsiteX0" fmla="*/ 808521 w 808521"/>
              <a:gd name="connsiteY0" fmla="*/ 0 h 510139"/>
              <a:gd name="connsiteX1" fmla="*/ 0 w 808521"/>
              <a:gd name="connsiteY1" fmla="*/ 510139 h 510139"/>
              <a:gd name="connsiteX0" fmla="*/ 856647 w 856647"/>
              <a:gd name="connsiteY0" fmla="*/ 0 h 423511"/>
              <a:gd name="connsiteX1" fmla="*/ 0 w 856647"/>
              <a:gd name="connsiteY1" fmla="*/ 423511 h 423511"/>
              <a:gd name="connsiteX0" fmla="*/ 899664 w 899664"/>
              <a:gd name="connsiteY0" fmla="*/ 0 h 347680"/>
              <a:gd name="connsiteX1" fmla="*/ 0 w 899664"/>
              <a:gd name="connsiteY1" fmla="*/ 347680 h 347680"/>
              <a:gd name="connsiteX0" fmla="*/ 0 w 890635"/>
              <a:gd name="connsiteY0" fmla="*/ 18080 h 18080"/>
              <a:gd name="connsiteX1" fmla="*/ 890635 w 890635"/>
              <a:gd name="connsiteY1" fmla="*/ 0 h 18080"/>
              <a:gd name="connsiteX0" fmla="*/ 0 w 874760"/>
              <a:gd name="connsiteY0" fmla="*/ 0 h 4145"/>
              <a:gd name="connsiteX1" fmla="*/ 874760 w 874760"/>
              <a:gd name="connsiteY1" fmla="*/ 4145 h 4145"/>
              <a:gd name="connsiteX0" fmla="*/ 0 w 9782"/>
              <a:gd name="connsiteY0" fmla="*/ 12979 h 12979"/>
              <a:gd name="connsiteX1" fmla="*/ 9782 w 9782"/>
              <a:gd name="connsiteY1" fmla="*/ 0 h 12979"/>
              <a:gd name="connsiteX0" fmla="*/ 0 w 9963"/>
              <a:gd name="connsiteY0" fmla="*/ 0 h 7704"/>
              <a:gd name="connsiteX1" fmla="*/ 9963 w 9963"/>
              <a:gd name="connsiteY1" fmla="*/ 7704 h 7704"/>
              <a:gd name="connsiteX0" fmla="*/ 0 w 9888"/>
              <a:gd name="connsiteY0" fmla="*/ 5320 h 5320"/>
              <a:gd name="connsiteX1" fmla="*/ 9888 w 9888"/>
              <a:gd name="connsiteY1" fmla="*/ 0 h 5320"/>
              <a:gd name="connsiteX0" fmla="*/ 0 w 10000"/>
              <a:gd name="connsiteY0" fmla="*/ 0 h 18798"/>
              <a:gd name="connsiteX1" fmla="*/ 10000 w 10000"/>
              <a:gd name="connsiteY1" fmla="*/ 18798 h 18798"/>
              <a:gd name="connsiteX0" fmla="*/ 0 w 6803"/>
              <a:gd name="connsiteY0" fmla="*/ 0 h 18798"/>
              <a:gd name="connsiteX1" fmla="*/ 6803 w 6803"/>
              <a:gd name="connsiteY1" fmla="*/ 18798 h 1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03" h="18798">
                <a:moveTo>
                  <a:pt x="0" y="0"/>
                </a:moveTo>
                <a:lnTo>
                  <a:pt x="6803" y="18798"/>
                </a:lnTo>
              </a:path>
            </a:pathLst>
          </a:custGeom>
          <a:noFill/>
          <a:ln w="4445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TextBox 9221"/>
          <p:cNvSpPr txBox="1"/>
          <p:nvPr/>
        </p:nvSpPr>
        <p:spPr>
          <a:xfrm>
            <a:off x="4953000" y="4267200"/>
            <a:ext cx="299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1A                                              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1B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Box 9224"/>
          <p:cNvSpPr txBox="1"/>
          <p:nvPr/>
        </p:nvSpPr>
        <p:spPr>
          <a:xfrm>
            <a:off x="6191709" y="5649848"/>
            <a:ext cx="12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228" name="Freeform 9227"/>
          <p:cNvSpPr/>
          <p:nvPr/>
        </p:nvSpPr>
        <p:spPr>
          <a:xfrm>
            <a:off x="5219700" y="5661025"/>
            <a:ext cx="2136775" cy="3175"/>
          </a:xfrm>
          <a:custGeom>
            <a:avLst/>
            <a:gdLst>
              <a:gd name="connsiteX0" fmla="*/ 0 w 2136775"/>
              <a:gd name="connsiteY0" fmla="*/ 3175 h 3175"/>
              <a:gd name="connsiteX1" fmla="*/ 2136775 w 2136775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6775" h="3175">
                <a:moveTo>
                  <a:pt x="0" y="3175"/>
                </a:moveTo>
                <a:lnTo>
                  <a:pt x="2136775" y="0"/>
                </a:lnTo>
              </a:path>
            </a:pathLst>
          </a:custGeom>
          <a:noFill/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26" name="Object 9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26203"/>
              </p:ext>
            </p:extLst>
          </p:nvPr>
        </p:nvGraphicFramePr>
        <p:xfrm>
          <a:off x="3200400" y="5449985"/>
          <a:ext cx="20780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13" imgW="1206360" imgH="431640" progId="Equation.DSMT4">
                  <p:embed/>
                </p:oleObj>
              </mc:Choice>
              <mc:Fallback>
                <p:oleObj name="Equation" r:id="rId13" imgW="1206360" imgH="431640" progId="Equation.DSMT4">
                  <p:embed/>
                  <p:pic>
                    <p:nvPicPr>
                      <p:cNvPr id="0" name="Object 9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49985"/>
                        <a:ext cx="20780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9226"/>
          <p:cNvSpPr/>
          <p:nvPr/>
        </p:nvSpPr>
        <p:spPr>
          <a:xfrm>
            <a:off x="2695982" y="5519411"/>
            <a:ext cx="5047435" cy="83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38400" y="5449985"/>
            <a:ext cx="5317301" cy="922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9216"/>
          <p:cNvSpPr/>
          <p:nvPr/>
        </p:nvSpPr>
        <p:spPr>
          <a:xfrm>
            <a:off x="5657035" y="4078385"/>
            <a:ext cx="1426694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9" name="TextBox 9228"/>
              <p:cNvSpPr txBox="1"/>
              <p:nvPr/>
            </p:nvSpPr>
            <p:spPr>
              <a:xfrm>
                <a:off x="2818931" y="304800"/>
                <a:ext cx="22781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∇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  <a:ea typeface="Cambria Math"/>
                        </a:rPr>
                        <m:t>Operator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229" name="TextBox 9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931" y="304800"/>
                <a:ext cx="2278119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2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9227" grpId="0" animBg="1"/>
      <p:bldP spid="52" grpId="0" animBg="1"/>
      <p:bldP spid="92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13716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num</a:t>
            </a:r>
            <a:r>
              <a:rPr lang="en-US" dirty="0" smtClean="0"/>
              <a:t> rows</a:t>
            </a:r>
          </a:p>
          <a:p>
            <a:r>
              <a:rPr lang="en-US" dirty="0"/>
              <a:t>m</a:t>
            </a:r>
            <a:r>
              <a:rPr lang="en-US" dirty="0" smtClean="0"/>
              <a:t> = </a:t>
            </a:r>
            <a:r>
              <a:rPr lang="en-US" dirty="0" err="1" smtClean="0"/>
              <a:t>num</a:t>
            </a:r>
            <a:r>
              <a:rPr lang="en-US" dirty="0" smtClean="0"/>
              <a:t> cols</a:t>
            </a:r>
          </a:p>
          <a:p>
            <a:endParaRPr lang="en-US" dirty="0"/>
          </a:p>
          <a:p>
            <a:r>
              <a:rPr lang="en-US" dirty="0" err="1"/>
              <a:t>m</a:t>
            </a:r>
            <a:r>
              <a:rPr lang="en-US" dirty="0" err="1" smtClean="0"/>
              <a:t>,n</a:t>
            </a:r>
            <a:r>
              <a:rPr lang="en-US" dirty="0" smtClean="0"/>
              <a:t> dimensions of matrix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1D matrix = vector</a:t>
            </a:r>
            <a:endParaRPr lang="en-US" dirty="0"/>
          </a:p>
        </p:txBody>
      </p:sp>
      <p:pic>
        <p:nvPicPr>
          <p:cNvPr id="10244" name="Picture 4" descr="http://tutorial.math.lamar.edu/Classes/DE/LA_Matrix_files/eq0003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3810000" cy="9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50948"/>
              </p:ext>
            </p:extLst>
          </p:nvPr>
        </p:nvGraphicFramePr>
        <p:xfrm>
          <a:off x="3048000" y="4615543"/>
          <a:ext cx="2586789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4" imgW="1638000" imgH="241200" progId="Equation.DSMT4">
                  <p:embed/>
                </p:oleObj>
              </mc:Choice>
              <mc:Fallback>
                <p:oleObj name="Equation" r:id="rId4" imgW="1638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0" y="4615543"/>
                        <a:ext cx="2586789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318630"/>
              </p:ext>
            </p:extLst>
          </p:nvPr>
        </p:nvGraphicFramePr>
        <p:xfrm>
          <a:off x="1905000" y="1524000"/>
          <a:ext cx="2260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6" imgW="2260440" imgH="1409400" progId="Equation.DSMT4">
                  <p:embed/>
                </p:oleObj>
              </mc:Choice>
              <mc:Fallback>
                <p:oleObj name="Equation" r:id="rId6" imgW="226044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5000" y="1524000"/>
                        <a:ext cx="22606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714" y="1371600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Nomenclature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 or subtract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Transpose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891262"/>
              </p:ext>
            </p:extLst>
          </p:nvPr>
        </p:nvGraphicFramePr>
        <p:xfrm>
          <a:off x="1775959" y="5482879"/>
          <a:ext cx="86201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8" imgW="545760" imgH="253800" progId="Equation.DSMT4">
                  <p:embed/>
                </p:oleObj>
              </mc:Choice>
              <mc:Fallback>
                <p:oleObj name="Equation" r:id="rId8" imgW="5457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959" y="5482879"/>
                        <a:ext cx="86201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4648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or subtract components</a:t>
            </a:r>
          </a:p>
          <a:p>
            <a:endParaRPr lang="en-US" dirty="0"/>
          </a:p>
          <a:p>
            <a:r>
              <a:rPr lang="en-US" dirty="0" smtClean="0"/>
              <a:t>Switch cols and rows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36382"/>
              </p:ext>
            </p:extLst>
          </p:nvPr>
        </p:nvGraphicFramePr>
        <p:xfrm>
          <a:off x="2787650" y="5248364"/>
          <a:ext cx="33337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10" imgW="2222280" imgH="736560" progId="Equation.DSMT4">
                  <p:embed/>
                </p:oleObj>
              </mc:Choice>
              <mc:Fallback>
                <p:oleObj name="Equation" r:id="rId10" imgW="2222280" imgH="736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5248364"/>
                        <a:ext cx="33337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4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5543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http://tutorial.math.lamar.edu/Classes/DE/LA_Matrix.aspx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72701"/>
            <a:ext cx="37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Multiply matrices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07571" y="1314905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 = C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436132"/>
            <a:ext cx="236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cols in A must match rows in B.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mn</a:t>
            </a:r>
            <a:endParaRPr lang="en-US" baseline="-25000" dirty="0"/>
          </a:p>
          <a:p>
            <a:r>
              <a:rPr lang="en-US" dirty="0" smtClean="0"/>
              <a:t>   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ij</a:t>
            </a:r>
            <a:endParaRPr lang="en-US" baseline="-25000" dirty="0"/>
          </a:p>
          <a:p>
            <a:endParaRPr lang="en-US" dirty="0" smtClean="0"/>
          </a:p>
          <a:p>
            <a:r>
              <a:rPr lang="en-US" dirty="0" smtClean="0"/>
              <a:t>so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 must = </a:t>
            </a:r>
            <a:r>
              <a:rPr lang="en-US" i="1" dirty="0" err="1" smtClean="0"/>
              <a:t>i</a:t>
            </a:r>
            <a:r>
              <a:rPr lang="en-US" dirty="0" smtClean="0"/>
              <a:t> to multiply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Multiply row in A with col in B and add results to get one value in C.  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18858"/>
              </p:ext>
            </p:extLst>
          </p:nvPr>
        </p:nvGraphicFramePr>
        <p:xfrm>
          <a:off x="2087562" y="1752600"/>
          <a:ext cx="230822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3" imgW="1803240" imgH="1396800" progId="Equation.DSMT4">
                  <p:embed/>
                </p:oleObj>
              </mc:Choice>
              <mc:Fallback>
                <p:oleObj name="Equation" r:id="rId3" imgW="180324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7562" y="1752600"/>
                        <a:ext cx="2308225" cy="178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utorial.math.lamar.edu/Classes/DE/LA_Matrix_files/eq0009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50958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utorial.math.lamar.edu/Classes/DE/LA_Matrix_files/eq0010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1" y="3733800"/>
            <a:ext cx="332422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tutorial.math.lamar.edu/Classes/DE/LA_Matrix_files/eq0011M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32" y="5101650"/>
            <a:ext cx="2324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5543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http://tutorial.math.lamar.edu/Classes/DE/LA_Matrix.aspx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72701"/>
            <a:ext cx="37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Multiply matrices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5068" y="19812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 = C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436132"/>
            <a:ext cx="236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cols in A must match rows in B.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mn</a:t>
            </a:r>
            <a:endParaRPr lang="en-US" baseline="-25000" dirty="0"/>
          </a:p>
          <a:p>
            <a:r>
              <a:rPr lang="en-US" dirty="0" smtClean="0"/>
              <a:t>   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ij</a:t>
            </a:r>
            <a:endParaRPr lang="en-US" baseline="-25000" dirty="0"/>
          </a:p>
          <a:p>
            <a:endParaRPr lang="en-US" dirty="0" smtClean="0"/>
          </a:p>
          <a:p>
            <a:r>
              <a:rPr lang="en-US" dirty="0" smtClean="0"/>
              <a:t>so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 must = </a:t>
            </a:r>
            <a:r>
              <a:rPr lang="en-US" i="1" dirty="0" err="1" smtClean="0"/>
              <a:t>i</a:t>
            </a:r>
            <a:r>
              <a:rPr lang="en-US" dirty="0" smtClean="0"/>
              <a:t> to multiply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Multiply row in A with col in B and add results to get one value in C.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Simultaneous </a:t>
            </a:r>
            <a:r>
              <a:rPr lang="en-US" dirty="0" err="1" smtClean="0"/>
              <a:t>eqns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Matrix Nomenclature</a:t>
            </a:r>
            <a:endParaRPr lang="en-US" sz="27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189569"/>
              </p:ext>
            </p:extLst>
          </p:nvPr>
        </p:nvGraphicFramePr>
        <p:xfrm>
          <a:off x="647700" y="2362200"/>
          <a:ext cx="7715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3" imgW="5143320" imgH="711000" progId="Equation.DSMT4">
                  <p:embed/>
                </p:oleObj>
              </mc:Choice>
              <mc:Fallback>
                <p:oleObj name="Equation" r:id="rId3" imgW="514332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362200"/>
                        <a:ext cx="7715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39740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Einstein summation </a:t>
            </a:r>
            <a:r>
              <a:rPr lang="en-US" dirty="0" smtClean="0"/>
              <a:t>convention…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3908" y="1600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= magnitude, describe by one number</a:t>
            </a:r>
          </a:p>
          <a:p>
            <a:r>
              <a:rPr lang="en-US" dirty="0" smtClean="0"/>
              <a:t>Vector = direction and magnitude, several scalars in 1D array</a:t>
            </a:r>
          </a:p>
          <a:p>
            <a:r>
              <a:rPr lang="en-US" dirty="0" smtClean="0"/>
              <a:t>Tensor =  2D array; vector of vectors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2353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Examples,  Stress, elastic modulus, permeability</a:t>
            </a:r>
            <a:endParaRPr lang="en-US" dirty="0"/>
          </a:p>
        </p:txBody>
      </p:sp>
      <p:pic>
        <p:nvPicPr>
          <p:cNvPr id="15364" name="Picture 4" descr="http://media-1.web.britannica.com/eb-media/02/2502-004-D0465E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8" b="26615"/>
          <a:stretch/>
        </p:blipFill>
        <p:spPr bwMode="auto">
          <a:xfrm>
            <a:off x="5334000" y="3581400"/>
            <a:ext cx="2953020" cy="23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66271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http://www.britannica.com/EBchecked/media/2307/The-nine-components-of-a-stress-tensor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63472"/>
              </p:ext>
            </p:extLst>
          </p:nvPr>
        </p:nvGraphicFramePr>
        <p:xfrm>
          <a:off x="1295400" y="3581400"/>
          <a:ext cx="2209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4" imgW="1473120" imgH="711000" progId="Equation.DSMT4">
                  <p:embed/>
                </p:oleObj>
              </mc:Choice>
              <mc:Fallback>
                <p:oleObj name="Equation" r:id="rId4" imgW="147312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2209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701543"/>
              </p:ext>
            </p:extLst>
          </p:nvPr>
        </p:nvGraphicFramePr>
        <p:xfrm>
          <a:off x="1333500" y="5084763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6" imgW="1422360" imgH="711000" progId="Equation.DSMT4">
                  <p:embed/>
                </p:oleObj>
              </mc:Choice>
              <mc:Fallback>
                <p:oleObj name="Equation" r:id="rId6" imgW="142236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084763"/>
                        <a:ext cx="21336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3080266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 tensor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Different notation, same meaning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968061"/>
              </p:ext>
            </p:extLst>
          </p:nvPr>
        </p:nvGraphicFramePr>
        <p:xfrm>
          <a:off x="1295400" y="1143000"/>
          <a:ext cx="68707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4" imgW="6870600" imgH="5054400" progId="Equation.DSMT4">
                  <p:embed/>
                </p:oleObj>
              </mc:Choice>
              <mc:Fallback>
                <p:oleObj name="Equation" r:id="rId4" imgW="6870600" imgH="505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1143000"/>
                        <a:ext cx="6870700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6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Einstein notation</a:t>
            </a:r>
            <a:br>
              <a:rPr lang="en-US" dirty="0" smtClean="0"/>
            </a:br>
            <a:r>
              <a:rPr lang="en-US" sz="2700" dirty="0" smtClean="0"/>
              <a:t>repeated subscripts</a:t>
            </a:r>
            <a:endParaRPr lang="en-US" sz="27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578162"/>
              </p:ext>
            </p:extLst>
          </p:nvPr>
        </p:nvGraphicFramePr>
        <p:xfrm>
          <a:off x="1219200" y="2286000"/>
          <a:ext cx="7175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3" imgW="4165560" imgH="431640" progId="Equation.DSMT4">
                  <p:embed/>
                </p:oleObj>
              </mc:Choice>
              <mc:Fallback>
                <p:oleObj name="Equation" r:id="rId3" imgW="4165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286000"/>
                        <a:ext cx="71755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56963"/>
              </p:ext>
            </p:extLst>
          </p:nvPr>
        </p:nvGraphicFramePr>
        <p:xfrm>
          <a:off x="1295400" y="3352800"/>
          <a:ext cx="5708650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5" imgW="3314520" imgH="1371600" progId="Equation.DSMT4">
                  <p:embed/>
                </p:oleObj>
              </mc:Choice>
              <mc:Fallback>
                <p:oleObj name="Equation" r:id="rId5" imgW="3314520" imgH="1371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52800"/>
                        <a:ext cx="5708650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421204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 about topics above to refresh as needed. </a:t>
            </a:r>
          </a:p>
          <a:p>
            <a:r>
              <a:rPr lang="en-US" sz="2400" dirty="0" smtClean="0"/>
              <a:t>Books on vectors, matrices, calculus.</a:t>
            </a:r>
          </a:p>
          <a:p>
            <a:r>
              <a:rPr lang="en-US" sz="2400" dirty="0" smtClean="0"/>
              <a:t>Lots of on-line resources. 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Greek Alphabet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Vector arithmetic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Matrix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Einstein notation</a:t>
            </a:r>
          </a:p>
        </p:txBody>
      </p:sp>
    </p:spTree>
    <p:extLst>
      <p:ext uri="{BB962C8B-B14F-4D97-AF65-F5344CB8AC3E}">
        <p14:creationId xmlns:p14="http://schemas.microsoft.com/office/powerpoint/2010/main" val="14471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981200"/>
            <a:ext cx="7108061" cy="411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Main Road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31261" y="2133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Process</a:t>
            </a:r>
            <a:r>
              <a:rPr lang="en-US" sz="3600" dirty="0" err="1" smtClean="0">
                <a:sym typeface="Wingdings" pitchFamily="2" charset="2"/>
              </a:rPr>
              <a:t>Analysis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73939" y="2667000"/>
            <a:ext cx="68247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Governing Equations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expression of assumed principles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based on conservation of basic quantities</a:t>
            </a:r>
          </a:p>
          <a:p>
            <a:r>
              <a:rPr lang="en-US" sz="2400" b="1" dirty="0" smtClean="0"/>
              <a:t>Boundary Conditions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equation expressing process on boundary</a:t>
            </a:r>
          </a:p>
          <a:p>
            <a:r>
              <a:rPr lang="en-US" sz="2400" b="1" dirty="0" smtClean="0"/>
              <a:t>Parameters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Properties that quantify behavior</a:t>
            </a:r>
          </a:p>
          <a:p>
            <a:r>
              <a:rPr lang="en-US" sz="2400" b="1" dirty="0" smtClean="0"/>
              <a:t>Dimensionless numbers </a:t>
            </a:r>
          </a:p>
          <a:p>
            <a:r>
              <a:rPr lang="en-US" sz="2400" b="1" dirty="0"/>
              <a:t>	</a:t>
            </a:r>
            <a:r>
              <a:rPr lang="en-US" sz="2400" dirty="0" smtClean="0"/>
              <a:t>Ratio of important quantities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Equations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1492062"/>
            <a:ext cx="7886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Control volume</a:t>
            </a:r>
          </a:p>
          <a:p>
            <a:r>
              <a:rPr lang="en-US" sz="3200" dirty="0" smtClean="0"/>
              <a:t>In =  Out + Change in Storage</a:t>
            </a:r>
          </a:p>
          <a:p>
            <a:r>
              <a:rPr lang="en-US" sz="3200" dirty="0" smtClean="0"/>
              <a:t>Rate in = Rate out + Rate of Change in Storage</a:t>
            </a:r>
          </a:p>
          <a:p>
            <a:endParaRPr lang="en-US" sz="3200" dirty="0"/>
          </a:p>
          <a:p>
            <a:r>
              <a:rPr lang="en-US" sz="3200" dirty="0" smtClean="0"/>
              <a:t>Apply to fundamental quantities</a:t>
            </a:r>
          </a:p>
          <a:p>
            <a:r>
              <a:rPr lang="en-US" sz="2000" dirty="0" smtClean="0"/>
              <a:t>	Mass</a:t>
            </a:r>
          </a:p>
          <a:p>
            <a:r>
              <a:rPr lang="en-US" sz="2000" dirty="0" smtClean="0"/>
              <a:t>	Chemical species</a:t>
            </a:r>
          </a:p>
          <a:p>
            <a:r>
              <a:rPr lang="en-US" sz="2000" dirty="0" smtClean="0"/>
              <a:t>	Momentum</a:t>
            </a:r>
          </a:p>
          <a:p>
            <a:r>
              <a:rPr lang="en-US" sz="2000" dirty="0" smtClean="0"/>
              <a:t>	Heat</a:t>
            </a:r>
          </a:p>
          <a:p>
            <a:r>
              <a:rPr lang="en-US" sz="2000" dirty="0" smtClean="0"/>
              <a:t>	Electrical charge</a:t>
            </a:r>
          </a:p>
          <a:p>
            <a:r>
              <a:rPr lang="en-US" sz="2000" dirty="0" smtClean="0"/>
              <a:t>	Volume (special case)</a:t>
            </a:r>
          </a:p>
          <a:p>
            <a:r>
              <a:rPr lang="en-US" sz="2000" dirty="0" smtClean="0"/>
              <a:t>	other</a:t>
            </a: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6196526" y="1312734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62325">
            <a:off x="5943600" y="1600200"/>
            <a:ext cx="533400" cy="17611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366643">
            <a:off x="7680865" y="1600201"/>
            <a:ext cx="533400" cy="17611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</a:t>
            </a:r>
            <a:r>
              <a:rPr lang="en-US" dirty="0" err="1" smtClean="0"/>
              <a:t>Eqn</a:t>
            </a:r>
            <a:r>
              <a:rPr lang="en-US" dirty="0" smtClean="0"/>
              <a:t> Strategy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675" y="19812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Define quantity to be conserved on per volume basis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Define movement in terms of </a:t>
            </a:r>
            <a:r>
              <a:rPr lang="en-US" sz="2400" b="1" dirty="0" smtClean="0"/>
              <a:t>fluxes</a:t>
            </a:r>
            <a:r>
              <a:rPr lang="en-US" sz="2400" dirty="0" smtClean="0"/>
              <a:t> of quantity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b="1" dirty="0" smtClean="0"/>
              <a:t>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b="1" dirty="0" smtClean="0"/>
              <a:t>storage change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Apply conservation law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onstitutive equations (additional info for some processes)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Simplify or refine as needed</a:t>
            </a:r>
          </a:p>
        </p:txBody>
      </p:sp>
    </p:spTree>
    <p:extLst>
      <p:ext uri="{BB962C8B-B14F-4D97-AF65-F5344CB8AC3E}">
        <p14:creationId xmlns:p14="http://schemas.microsoft.com/office/powerpoint/2010/main" val="24934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for Successful Simulation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7209" y="3111994"/>
            <a:ext cx="7429991" cy="1231406"/>
            <a:chOff x="647209" y="3111994"/>
            <a:chExt cx="7429991" cy="1231406"/>
          </a:xfrm>
        </p:grpSpPr>
        <p:sp>
          <p:nvSpPr>
            <p:cNvPr id="5" name="TextBox 4"/>
            <p:cNvSpPr txBox="1"/>
            <p:nvPr/>
          </p:nvSpPr>
          <p:spPr>
            <a:xfrm>
              <a:off x="6400800" y="3829734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Computation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47209" y="3111994"/>
              <a:ext cx="6002166" cy="1231406"/>
            </a:xfrm>
            <a:custGeom>
              <a:avLst/>
              <a:gdLst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678532 w 5930284"/>
                <a:gd name="connsiteY6" fmla="*/ 1518081 h 2470543"/>
                <a:gd name="connsiteX7" fmla="*/ 5184559 w 5930284"/>
                <a:gd name="connsiteY7" fmla="*/ 727969 h 2470543"/>
                <a:gd name="connsiteX8" fmla="*/ 5246703 w 5930284"/>
                <a:gd name="connsiteY8" fmla="*/ 674703 h 2470543"/>
                <a:gd name="connsiteX9" fmla="*/ 5273336 w 5930284"/>
                <a:gd name="connsiteY9" fmla="*/ 665825 h 2470543"/>
                <a:gd name="connsiteX10" fmla="*/ 5930284 w 5930284"/>
                <a:gd name="connsiteY10" fmla="*/ 142042 h 2470543"/>
                <a:gd name="connsiteX11" fmla="*/ 4935985 w 5930284"/>
                <a:gd name="connsiteY11" fmla="*/ 0 h 2470543"/>
                <a:gd name="connsiteX12" fmla="*/ 4856086 w 5930284"/>
                <a:gd name="connsiteY12" fmla="*/ 35510 h 2470543"/>
                <a:gd name="connsiteX13" fmla="*/ 4385569 w 5930284"/>
                <a:gd name="connsiteY13" fmla="*/ 310718 h 2470543"/>
                <a:gd name="connsiteX14" fmla="*/ 4314548 w 5930284"/>
                <a:gd name="connsiteY14" fmla="*/ 346229 h 2470543"/>
                <a:gd name="connsiteX15" fmla="*/ 4287915 w 5930284"/>
                <a:gd name="connsiteY15" fmla="*/ 355107 h 2470543"/>
                <a:gd name="connsiteX16" fmla="*/ 4270159 w 5930284"/>
                <a:gd name="connsiteY16" fmla="*/ 372862 h 2470543"/>
                <a:gd name="connsiteX17" fmla="*/ 2965142 w 5930284"/>
                <a:gd name="connsiteY17" fmla="*/ 541538 h 2470543"/>
                <a:gd name="connsiteX18" fmla="*/ 2787589 w 5930284"/>
                <a:gd name="connsiteY18" fmla="*/ 550415 h 2470543"/>
                <a:gd name="connsiteX19" fmla="*/ 2663301 w 5930284"/>
                <a:gd name="connsiteY19" fmla="*/ 559293 h 2470543"/>
                <a:gd name="connsiteX20" fmla="*/ 2281561 w 5930284"/>
                <a:gd name="connsiteY20" fmla="*/ 559293 h 2470543"/>
                <a:gd name="connsiteX21" fmla="*/ 0 w 5930284"/>
                <a:gd name="connsiteY21" fmla="*/ 798990 h 2470543"/>
                <a:gd name="connsiteX22" fmla="*/ 8878 w 5930284"/>
                <a:gd name="connsiteY22" fmla="*/ 1811044 h 2470543"/>
                <a:gd name="connsiteX23" fmla="*/ 44389 w 5930284"/>
                <a:gd name="connsiteY23" fmla="*/ 1899821 h 2470543"/>
                <a:gd name="connsiteX24" fmla="*/ 319596 w 5930284"/>
                <a:gd name="connsiteY24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184559 w 5930284"/>
                <a:gd name="connsiteY7" fmla="*/ 727969 h 2470543"/>
                <a:gd name="connsiteX8" fmla="*/ 5246703 w 5930284"/>
                <a:gd name="connsiteY8" fmla="*/ 674703 h 2470543"/>
                <a:gd name="connsiteX9" fmla="*/ 5273336 w 5930284"/>
                <a:gd name="connsiteY9" fmla="*/ 665825 h 2470543"/>
                <a:gd name="connsiteX10" fmla="*/ 5930284 w 5930284"/>
                <a:gd name="connsiteY10" fmla="*/ 142042 h 2470543"/>
                <a:gd name="connsiteX11" fmla="*/ 4935985 w 5930284"/>
                <a:gd name="connsiteY11" fmla="*/ 0 h 2470543"/>
                <a:gd name="connsiteX12" fmla="*/ 4856086 w 5930284"/>
                <a:gd name="connsiteY12" fmla="*/ 35510 h 2470543"/>
                <a:gd name="connsiteX13" fmla="*/ 4385569 w 5930284"/>
                <a:gd name="connsiteY13" fmla="*/ 310718 h 2470543"/>
                <a:gd name="connsiteX14" fmla="*/ 4314548 w 5930284"/>
                <a:gd name="connsiteY14" fmla="*/ 346229 h 2470543"/>
                <a:gd name="connsiteX15" fmla="*/ 4287915 w 5930284"/>
                <a:gd name="connsiteY15" fmla="*/ 355107 h 2470543"/>
                <a:gd name="connsiteX16" fmla="*/ 4270159 w 5930284"/>
                <a:gd name="connsiteY16" fmla="*/ 372862 h 2470543"/>
                <a:gd name="connsiteX17" fmla="*/ 2965142 w 5930284"/>
                <a:gd name="connsiteY17" fmla="*/ 541538 h 2470543"/>
                <a:gd name="connsiteX18" fmla="*/ 2787589 w 5930284"/>
                <a:gd name="connsiteY18" fmla="*/ 550415 h 2470543"/>
                <a:gd name="connsiteX19" fmla="*/ 2663301 w 5930284"/>
                <a:gd name="connsiteY19" fmla="*/ 559293 h 2470543"/>
                <a:gd name="connsiteX20" fmla="*/ 2281561 w 5930284"/>
                <a:gd name="connsiteY20" fmla="*/ 559293 h 2470543"/>
                <a:gd name="connsiteX21" fmla="*/ 0 w 5930284"/>
                <a:gd name="connsiteY21" fmla="*/ 798990 h 2470543"/>
                <a:gd name="connsiteX22" fmla="*/ 8878 w 5930284"/>
                <a:gd name="connsiteY22" fmla="*/ 1811044 h 2470543"/>
                <a:gd name="connsiteX23" fmla="*/ 44389 w 5930284"/>
                <a:gd name="connsiteY23" fmla="*/ 1899821 h 2470543"/>
                <a:gd name="connsiteX24" fmla="*/ 319596 w 5930284"/>
                <a:gd name="connsiteY24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184559 w 5930284"/>
                <a:gd name="connsiteY7" fmla="*/ 727969 h 2470543"/>
                <a:gd name="connsiteX8" fmla="*/ 5246703 w 5930284"/>
                <a:gd name="connsiteY8" fmla="*/ 674703 h 2470543"/>
                <a:gd name="connsiteX9" fmla="*/ 5362112 w 5930284"/>
                <a:gd name="connsiteY9" fmla="*/ 863709 h 2470543"/>
                <a:gd name="connsiteX10" fmla="*/ 5930284 w 5930284"/>
                <a:gd name="connsiteY10" fmla="*/ 142042 h 2470543"/>
                <a:gd name="connsiteX11" fmla="*/ 4935985 w 5930284"/>
                <a:gd name="connsiteY11" fmla="*/ 0 h 2470543"/>
                <a:gd name="connsiteX12" fmla="*/ 4856086 w 5930284"/>
                <a:gd name="connsiteY12" fmla="*/ 35510 h 2470543"/>
                <a:gd name="connsiteX13" fmla="*/ 4385569 w 5930284"/>
                <a:gd name="connsiteY13" fmla="*/ 310718 h 2470543"/>
                <a:gd name="connsiteX14" fmla="*/ 4314548 w 5930284"/>
                <a:gd name="connsiteY14" fmla="*/ 346229 h 2470543"/>
                <a:gd name="connsiteX15" fmla="*/ 4287915 w 5930284"/>
                <a:gd name="connsiteY15" fmla="*/ 355107 h 2470543"/>
                <a:gd name="connsiteX16" fmla="*/ 4270159 w 5930284"/>
                <a:gd name="connsiteY16" fmla="*/ 372862 h 2470543"/>
                <a:gd name="connsiteX17" fmla="*/ 2965142 w 5930284"/>
                <a:gd name="connsiteY17" fmla="*/ 541538 h 2470543"/>
                <a:gd name="connsiteX18" fmla="*/ 2787589 w 5930284"/>
                <a:gd name="connsiteY18" fmla="*/ 550415 h 2470543"/>
                <a:gd name="connsiteX19" fmla="*/ 2663301 w 5930284"/>
                <a:gd name="connsiteY19" fmla="*/ 559293 h 2470543"/>
                <a:gd name="connsiteX20" fmla="*/ 2281561 w 5930284"/>
                <a:gd name="connsiteY20" fmla="*/ 559293 h 2470543"/>
                <a:gd name="connsiteX21" fmla="*/ 0 w 5930284"/>
                <a:gd name="connsiteY21" fmla="*/ 798990 h 2470543"/>
                <a:gd name="connsiteX22" fmla="*/ 8878 w 5930284"/>
                <a:gd name="connsiteY22" fmla="*/ 1811044 h 2470543"/>
                <a:gd name="connsiteX23" fmla="*/ 44389 w 5930284"/>
                <a:gd name="connsiteY23" fmla="*/ 1899821 h 2470543"/>
                <a:gd name="connsiteX24" fmla="*/ 319596 w 5930284"/>
                <a:gd name="connsiteY24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184559 w 5930284"/>
                <a:gd name="connsiteY7" fmla="*/ 727969 h 2470543"/>
                <a:gd name="connsiteX8" fmla="*/ 5362112 w 5930284"/>
                <a:gd name="connsiteY8" fmla="*/ 863709 h 2470543"/>
                <a:gd name="connsiteX9" fmla="*/ 5930284 w 5930284"/>
                <a:gd name="connsiteY9" fmla="*/ 142042 h 2470543"/>
                <a:gd name="connsiteX10" fmla="*/ 4935985 w 5930284"/>
                <a:gd name="connsiteY10" fmla="*/ 0 h 2470543"/>
                <a:gd name="connsiteX11" fmla="*/ 4856086 w 5930284"/>
                <a:gd name="connsiteY11" fmla="*/ 35510 h 2470543"/>
                <a:gd name="connsiteX12" fmla="*/ 4385569 w 5930284"/>
                <a:gd name="connsiteY12" fmla="*/ 310718 h 2470543"/>
                <a:gd name="connsiteX13" fmla="*/ 4314548 w 5930284"/>
                <a:gd name="connsiteY13" fmla="*/ 346229 h 2470543"/>
                <a:gd name="connsiteX14" fmla="*/ 4287915 w 5930284"/>
                <a:gd name="connsiteY14" fmla="*/ 355107 h 2470543"/>
                <a:gd name="connsiteX15" fmla="*/ 4270159 w 5930284"/>
                <a:gd name="connsiteY15" fmla="*/ 372862 h 2470543"/>
                <a:gd name="connsiteX16" fmla="*/ 2965142 w 5930284"/>
                <a:gd name="connsiteY16" fmla="*/ 541538 h 2470543"/>
                <a:gd name="connsiteX17" fmla="*/ 2787589 w 5930284"/>
                <a:gd name="connsiteY17" fmla="*/ 550415 h 2470543"/>
                <a:gd name="connsiteX18" fmla="*/ 2663301 w 5930284"/>
                <a:gd name="connsiteY18" fmla="*/ 559293 h 2470543"/>
                <a:gd name="connsiteX19" fmla="*/ 2281561 w 5930284"/>
                <a:gd name="connsiteY19" fmla="*/ 559293 h 2470543"/>
                <a:gd name="connsiteX20" fmla="*/ 0 w 5930284"/>
                <a:gd name="connsiteY20" fmla="*/ 798990 h 2470543"/>
                <a:gd name="connsiteX21" fmla="*/ 8878 w 5930284"/>
                <a:gd name="connsiteY21" fmla="*/ 1811044 h 2470543"/>
                <a:gd name="connsiteX22" fmla="*/ 44389 w 5930284"/>
                <a:gd name="connsiteY22" fmla="*/ 1899821 h 2470543"/>
                <a:gd name="connsiteX23" fmla="*/ 319596 w 5930284"/>
                <a:gd name="connsiteY23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85569 w 5930284"/>
                <a:gd name="connsiteY11" fmla="*/ 310718 h 2470543"/>
                <a:gd name="connsiteX12" fmla="*/ 4314548 w 5930284"/>
                <a:gd name="connsiteY12" fmla="*/ 346229 h 2470543"/>
                <a:gd name="connsiteX13" fmla="*/ 4287915 w 5930284"/>
                <a:gd name="connsiteY13" fmla="*/ 355107 h 2470543"/>
                <a:gd name="connsiteX14" fmla="*/ 4270159 w 5930284"/>
                <a:gd name="connsiteY14" fmla="*/ 372862 h 2470543"/>
                <a:gd name="connsiteX15" fmla="*/ 2965142 w 5930284"/>
                <a:gd name="connsiteY15" fmla="*/ 541538 h 2470543"/>
                <a:gd name="connsiteX16" fmla="*/ 2787589 w 5930284"/>
                <a:gd name="connsiteY16" fmla="*/ 550415 h 2470543"/>
                <a:gd name="connsiteX17" fmla="*/ 2663301 w 5930284"/>
                <a:gd name="connsiteY17" fmla="*/ 559293 h 2470543"/>
                <a:gd name="connsiteX18" fmla="*/ 2281561 w 5930284"/>
                <a:gd name="connsiteY18" fmla="*/ 559293 h 2470543"/>
                <a:gd name="connsiteX19" fmla="*/ 0 w 5930284"/>
                <a:gd name="connsiteY19" fmla="*/ 798990 h 2470543"/>
                <a:gd name="connsiteX20" fmla="*/ 8878 w 5930284"/>
                <a:gd name="connsiteY20" fmla="*/ 1811044 h 2470543"/>
                <a:gd name="connsiteX21" fmla="*/ 44389 w 5930284"/>
                <a:gd name="connsiteY21" fmla="*/ 1899821 h 2470543"/>
                <a:gd name="connsiteX22" fmla="*/ 319596 w 5930284"/>
                <a:gd name="connsiteY22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87915 w 5930284"/>
                <a:gd name="connsiteY12" fmla="*/ 355107 h 2470543"/>
                <a:gd name="connsiteX13" fmla="*/ 4270159 w 5930284"/>
                <a:gd name="connsiteY13" fmla="*/ 372862 h 2470543"/>
                <a:gd name="connsiteX14" fmla="*/ 2965142 w 5930284"/>
                <a:gd name="connsiteY14" fmla="*/ 541538 h 2470543"/>
                <a:gd name="connsiteX15" fmla="*/ 2787589 w 5930284"/>
                <a:gd name="connsiteY15" fmla="*/ 550415 h 2470543"/>
                <a:gd name="connsiteX16" fmla="*/ 2663301 w 5930284"/>
                <a:gd name="connsiteY16" fmla="*/ 559293 h 2470543"/>
                <a:gd name="connsiteX17" fmla="*/ 2281561 w 5930284"/>
                <a:gd name="connsiteY17" fmla="*/ 559293 h 2470543"/>
                <a:gd name="connsiteX18" fmla="*/ 0 w 5930284"/>
                <a:gd name="connsiteY18" fmla="*/ 798990 h 2470543"/>
                <a:gd name="connsiteX19" fmla="*/ 8878 w 5930284"/>
                <a:gd name="connsiteY19" fmla="*/ 1811044 h 2470543"/>
                <a:gd name="connsiteX20" fmla="*/ 44389 w 5930284"/>
                <a:gd name="connsiteY20" fmla="*/ 1899821 h 2470543"/>
                <a:gd name="connsiteX21" fmla="*/ 319596 w 5930284"/>
                <a:gd name="connsiteY21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70159 w 5930284"/>
                <a:gd name="connsiteY12" fmla="*/ 372862 h 2470543"/>
                <a:gd name="connsiteX13" fmla="*/ 2965142 w 5930284"/>
                <a:gd name="connsiteY13" fmla="*/ 541538 h 2470543"/>
                <a:gd name="connsiteX14" fmla="*/ 2787589 w 5930284"/>
                <a:gd name="connsiteY14" fmla="*/ 550415 h 2470543"/>
                <a:gd name="connsiteX15" fmla="*/ 2663301 w 5930284"/>
                <a:gd name="connsiteY15" fmla="*/ 559293 h 2470543"/>
                <a:gd name="connsiteX16" fmla="*/ 2281561 w 5930284"/>
                <a:gd name="connsiteY16" fmla="*/ 559293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34649 w 5930284"/>
                <a:gd name="connsiteY12" fmla="*/ 732648 h 2470543"/>
                <a:gd name="connsiteX13" fmla="*/ 2965142 w 5930284"/>
                <a:gd name="connsiteY13" fmla="*/ 541538 h 2470543"/>
                <a:gd name="connsiteX14" fmla="*/ 2787589 w 5930284"/>
                <a:gd name="connsiteY14" fmla="*/ 550415 h 2470543"/>
                <a:gd name="connsiteX15" fmla="*/ 2663301 w 5930284"/>
                <a:gd name="connsiteY15" fmla="*/ 559293 h 2470543"/>
                <a:gd name="connsiteX16" fmla="*/ 2281561 w 5930284"/>
                <a:gd name="connsiteY16" fmla="*/ 559293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34649 w 5930284"/>
                <a:gd name="connsiteY12" fmla="*/ 732648 h 2470543"/>
                <a:gd name="connsiteX13" fmla="*/ 2982898 w 5930284"/>
                <a:gd name="connsiteY13" fmla="*/ 847357 h 2470543"/>
                <a:gd name="connsiteX14" fmla="*/ 2787589 w 5930284"/>
                <a:gd name="connsiteY14" fmla="*/ 550415 h 2470543"/>
                <a:gd name="connsiteX15" fmla="*/ 2663301 w 5930284"/>
                <a:gd name="connsiteY15" fmla="*/ 559293 h 2470543"/>
                <a:gd name="connsiteX16" fmla="*/ 2281561 w 5930284"/>
                <a:gd name="connsiteY16" fmla="*/ 559293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34649 w 5930284"/>
                <a:gd name="connsiteY12" fmla="*/ 732648 h 2470543"/>
                <a:gd name="connsiteX13" fmla="*/ 2982898 w 5930284"/>
                <a:gd name="connsiteY13" fmla="*/ 847357 h 2470543"/>
                <a:gd name="connsiteX14" fmla="*/ 2787589 w 5930284"/>
                <a:gd name="connsiteY14" fmla="*/ 550415 h 2470543"/>
                <a:gd name="connsiteX15" fmla="*/ 2432482 w 5930284"/>
                <a:gd name="connsiteY15" fmla="*/ 937070 h 2470543"/>
                <a:gd name="connsiteX16" fmla="*/ 2281561 w 5930284"/>
                <a:gd name="connsiteY16" fmla="*/ 559293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34649 w 5930284"/>
                <a:gd name="connsiteY12" fmla="*/ 732648 h 2470543"/>
                <a:gd name="connsiteX13" fmla="*/ 2982898 w 5930284"/>
                <a:gd name="connsiteY13" fmla="*/ 847357 h 2470543"/>
                <a:gd name="connsiteX14" fmla="*/ 2760956 w 5930284"/>
                <a:gd name="connsiteY14" fmla="*/ 658351 h 2470543"/>
                <a:gd name="connsiteX15" fmla="*/ 2432482 w 5930284"/>
                <a:gd name="connsiteY15" fmla="*/ 937070 h 2470543"/>
                <a:gd name="connsiteX16" fmla="*/ 2281561 w 5930284"/>
                <a:gd name="connsiteY16" fmla="*/ 559293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34649 w 5930284"/>
                <a:gd name="connsiteY12" fmla="*/ 732648 h 2470543"/>
                <a:gd name="connsiteX13" fmla="*/ 2982898 w 5930284"/>
                <a:gd name="connsiteY13" fmla="*/ 847357 h 2470543"/>
                <a:gd name="connsiteX14" fmla="*/ 2760956 w 5930284"/>
                <a:gd name="connsiteY14" fmla="*/ 658351 h 2470543"/>
                <a:gd name="connsiteX15" fmla="*/ 2432482 w 5930284"/>
                <a:gd name="connsiteY15" fmla="*/ 937070 h 2470543"/>
                <a:gd name="connsiteX16" fmla="*/ 1358283 w 5930284"/>
                <a:gd name="connsiteY16" fmla="*/ 883102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34649 w 5930284"/>
                <a:gd name="connsiteY12" fmla="*/ 732648 h 2470543"/>
                <a:gd name="connsiteX13" fmla="*/ 3675357 w 5930284"/>
                <a:gd name="connsiteY13" fmla="*/ 1081219 h 2470543"/>
                <a:gd name="connsiteX14" fmla="*/ 2760956 w 5930284"/>
                <a:gd name="connsiteY14" fmla="*/ 658351 h 2470543"/>
                <a:gd name="connsiteX15" fmla="*/ 2432482 w 5930284"/>
                <a:gd name="connsiteY15" fmla="*/ 937070 h 2470543"/>
                <a:gd name="connsiteX16" fmla="*/ 1358283 w 5930284"/>
                <a:gd name="connsiteY16" fmla="*/ 883102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34649 w 5930284"/>
                <a:gd name="connsiteY12" fmla="*/ 732648 h 2470543"/>
                <a:gd name="connsiteX13" fmla="*/ 3675357 w 5930284"/>
                <a:gd name="connsiteY13" fmla="*/ 1081219 h 2470543"/>
                <a:gd name="connsiteX14" fmla="*/ 2760956 w 5930284"/>
                <a:gd name="connsiteY14" fmla="*/ 658351 h 2470543"/>
                <a:gd name="connsiteX15" fmla="*/ 1953088 w 5930284"/>
                <a:gd name="connsiteY15" fmla="*/ 1062996 h 2470543"/>
                <a:gd name="connsiteX16" fmla="*/ 1358283 w 5930284"/>
                <a:gd name="connsiteY16" fmla="*/ 883102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19596 w 5930284"/>
                <a:gd name="connsiteY0" fmla="*/ 2246050 h 2470543"/>
                <a:gd name="connsiteX1" fmla="*/ 2041864 w 5930284"/>
                <a:gd name="connsiteY1" fmla="*/ 2405848 h 2470543"/>
                <a:gd name="connsiteX2" fmla="*/ 2166152 w 5930284"/>
                <a:gd name="connsiteY2" fmla="*/ 2441359 h 2470543"/>
                <a:gd name="connsiteX3" fmla="*/ 2237173 w 5930284"/>
                <a:gd name="connsiteY3" fmla="*/ 2467992 h 2470543"/>
                <a:gd name="connsiteX4" fmla="*/ 2370338 w 5930284"/>
                <a:gd name="connsiteY4" fmla="*/ 2467992 h 2470543"/>
                <a:gd name="connsiteX5" fmla="*/ 4394447 w 5930284"/>
                <a:gd name="connsiteY5" fmla="*/ 2343705 h 2470543"/>
                <a:gd name="connsiteX6" fmla="*/ 4891596 w 5930284"/>
                <a:gd name="connsiteY6" fmla="*/ 1823900 h 2470543"/>
                <a:gd name="connsiteX7" fmla="*/ 5362112 w 5930284"/>
                <a:gd name="connsiteY7" fmla="*/ 863709 h 2470543"/>
                <a:gd name="connsiteX8" fmla="*/ 5930284 w 5930284"/>
                <a:gd name="connsiteY8" fmla="*/ 142042 h 2470543"/>
                <a:gd name="connsiteX9" fmla="*/ 4935985 w 5930284"/>
                <a:gd name="connsiteY9" fmla="*/ 0 h 2470543"/>
                <a:gd name="connsiteX10" fmla="*/ 4856086 w 5930284"/>
                <a:gd name="connsiteY10" fmla="*/ 35510 h 2470543"/>
                <a:gd name="connsiteX11" fmla="*/ 4314548 w 5930284"/>
                <a:gd name="connsiteY11" fmla="*/ 346229 h 2470543"/>
                <a:gd name="connsiteX12" fmla="*/ 4234649 w 5930284"/>
                <a:gd name="connsiteY12" fmla="*/ 732648 h 2470543"/>
                <a:gd name="connsiteX13" fmla="*/ 3675357 w 5930284"/>
                <a:gd name="connsiteY13" fmla="*/ 1081219 h 2470543"/>
                <a:gd name="connsiteX14" fmla="*/ 2760956 w 5930284"/>
                <a:gd name="connsiteY14" fmla="*/ 658351 h 2470543"/>
                <a:gd name="connsiteX15" fmla="*/ 1953088 w 5930284"/>
                <a:gd name="connsiteY15" fmla="*/ 1062996 h 2470543"/>
                <a:gd name="connsiteX16" fmla="*/ 1358283 w 5930284"/>
                <a:gd name="connsiteY16" fmla="*/ 883102 h 2470543"/>
                <a:gd name="connsiteX17" fmla="*/ 0 w 5930284"/>
                <a:gd name="connsiteY17" fmla="*/ 798990 h 2470543"/>
                <a:gd name="connsiteX18" fmla="*/ 8878 w 5930284"/>
                <a:gd name="connsiteY18" fmla="*/ 1811044 h 2470543"/>
                <a:gd name="connsiteX19" fmla="*/ 44389 w 5930284"/>
                <a:gd name="connsiteY19" fmla="*/ 1899821 h 2470543"/>
                <a:gd name="connsiteX20" fmla="*/ 319596 w 5930284"/>
                <a:gd name="connsiteY20" fmla="*/ 2246050 h 2470543"/>
                <a:gd name="connsiteX0" fmla="*/ 367986 w 5978674"/>
                <a:gd name="connsiteY0" fmla="*/ 2246050 h 2470543"/>
                <a:gd name="connsiteX1" fmla="*/ 2090254 w 5978674"/>
                <a:gd name="connsiteY1" fmla="*/ 2405848 h 2470543"/>
                <a:gd name="connsiteX2" fmla="*/ 2214542 w 5978674"/>
                <a:gd name="connsiteY2" fmla="*/ 2441359 h 2470543"/>
                <a:gd name="connsiteX3" fmla="*/ 2285563 w 5978674"/>
                <a:gd name="connsiteY3" fmla="*/ 2467992 h 2470543"/>
                <a:gd name="connsiteX4" fmla="*/ 2418728 w 5978674"/>
                <a:gd name="connsiteY4" fmla="*/ 2467992 h 2470543"/>
                <a:gd name="connsiteX5" fmla="*/ 4442837 w 5978674"/>
                <a:gd name="connsiteY5" fmla="*/ 2343705 h 2470543"/>
                <a:gd name="connsiteX6" fmla="*/ 4939986 w 5978674"/>
                <a:gd name="connsiteY6" fmla="*/ 1823900 h 2470543"/>
                <a:gd name="connsiteX7" fmla="*/ 5410502 w 5978674"/>
                <a:gd name="connsiteY7" fmla="*/ 863709 h 2470543"/>
                <a:gd name="connsiteX8" fmla="*/ 5978674 w 5978674"/>
                <a:gd name="connsiteY8" fmla="*/ 142042 h 2470543"/>
                <a:gd name="connsiteX9" fmla="*/ 4984375 w 5978674"/>
                <a:gd name="connsiteY9" fmla="*/ 0 h 2470543"/>
                <a:gd name="connsiteX10" fmla="*/ 4904476 w 5978674"/>
                <a:gd name="connsiteY10" fmla="*/ 35510 h 2470543"/>
                <a:gd name="connsiteX11" fmla="*/ 4362938 w 5978674"/>
                <a:gd name="connsiteY11" fmla="*/ 346229 h 2470543"/>
                <a:gd name="connsiteX12" fmla="*/ 4283039 w 5978674"/>
                <a:gd name="connsiteY12" fmla="*/ 732648 h 2470543"/>
                <a:gd name="connsiteX13" fmla="*/ 3723747 w 5978674"/>
                <a:gd name="connsiteY13" fmla="*/ 1081219 h 2470543"/>
                <a:gd name="connsiteX14" fmla="*/ 2809346 w 5978674"/>
                <a:gd name="connsiteY14" fmla="*/ 658351 h 2470543"/>
                <a:gd name="connsiteX15" fmla="*/ 2001478 w 5978674"/>
                <a:gd name="connsiteY15" fmla="*/ 1062996 h 2470543"/>
                <a:gd name="connsiteX16" fmla="*/ 1406673 w 5978674"/>
                <a:gd name="connsiteY16" fmla="*/ 883102 h 2470543"/>
                <a:gd name="connsiteX17" fmla="*/ 48390 w 5978674"/>
                <a:gd name="connsiteY17" fmla="*/ 798990 h 2470543"/>
                <a:gd name="connsiteX18" fmla="*/ 57268 w 5978674"/>
                <a:gd name="connsiteY18" fmla="*/ 1811044 h 2470543"/>
                <a:gd name="connsiteX19" fmla="*/ 92779 w 5978674"/>
                <a:gd name="connsiteY19" fmla="*/ 1899821 h 2470543"/>
                <a:gd name="connsiteX20" fmla="*/ 367986 w 5978674"/>
                <a:gd name="connsiteY20" fmla="*/ 2246050 h 2470543"/>
                <a:gd name="connsiteX0" fmla="*/ 367986 w 5978674"/>
                <a:gd name="connsiteY0" fmla="*/ 2246050 h 2470543"/>
                <a:gd name="connsiteX1" fmla="*/ 2090254 w 5978674"/>
                <a:gd name="connsiteY1" fmla="*/ 2405848 h 2470543"/>
                <a:gd name="connsiteX2" fmla="*/ 2214542 w 5978674"/>
                <a:gd name="connsiteY2" fmla="*/ 2441359 h 2470543"/>
                <a:gd name="connsiteX3" fmla="*/ 2285563 w 5978674"/>
                <a:gd name="connsiteY3" fmla="*/ 2467992 h 2470543"/>
                <a:gd name="connsiteX4" fmla="*/ 2418728 w 5978674"/>
                <a:gd name="connsiteY4" fmla="*/ 2467992 h 2470543"/>
                <a:gd name="connsiteX5" fmla="*/ 4442837 w 5978674"/>
                <a:gd name="connsiteY5" fmla="*/ 2343705 h 2470543"/>
                <a:gd name="connsiteX6" fmla="*/ 4939986 w 5978674"/>
                <a:gd name="connsiteY6" fmla="*/ 1823900 h 2470543"/>
                <a:gd name="connsiteX7" fmla="*/ 5410502 w 5978674"/>
                <a:gd name="connsiteY7" fmla="*/ 863709 h 2470543"/>
                <a:gd name="connsiteX8" fmla="*/ 5978674 w 5978674"/>
                <a:gd name="connsiteY8" fmla="*/ 142042 h 2470543"/>
                <a:gd name="connsiteX9" fmla="*/ 4984375 w 5978674"/>
                <a:gd name="connsiteY9" fmla="*/ 0 h 2470543"/>
                <a:gd name="connsiteX10" fmla="*/ 4904476 w 5978674"/>
                <a:gd name="connsiteY10" fmla="*/ 35510 h 2470543"/>
                <a:gd name="connsiteX11" fmla="*/ 4362938 w 5978674"/>
                <a:gd name="connsiteY11" fmla="*/ 346229 h 2470543"/>
                <a:gd name="connsiteX12" fmla="*/ 4283039 w 5978674"/>
                <a:gd name="connsiteY12" fmla="*/ 732648 h 2470543"/>
                <a:gd name="connsiteX13" fmla="*/ 3723747 w 5978674"/>
                <a:gd name="connsiteY13" fmla="*/ 1081219 h 2470543"/>
                <a:gd name="connsiteX14" fmla="*/ 2809346 w 5978674"/>
                <a:gd name="connsiteY14" fmla="*/ 658351 h 2470543"/>
                <a:gd name="connsiteX15" fmla="*/ 2001478 w 5978674"/>
                <a:gd name="connsiteY15" fmla="*/ 1062996 h 2470543"/>
                <a:gd name="connsiteX16" fmla="*/ 1406673 w 5978674"/>
                <a:gd name="connsiteY16" fmla="*/ 883102 h 2470543"/>
                <a:gd name="connsiteX17" fmla="*/ 48390 w 5978674"/>
                <a:gd name="connsiteY17" fmla="*/ 798990 h 2470543"/>
                <a:gd name="connsiteX18" fmla="*/ 57268 w 5978674"/>
                <a:gd name="connsiteY18" fmla="*/ 1811044 h 2470543"/>
                <a:gd name="connsiteX19" fmla="*/ 367986 w 5978674"/>
                <a:gd name="connsiteY19" fmla="*/ 2246050 h 2470543"/>
                <a:gd name="connsiteX0" fmla="*/ 391478 w 6002166"/>
                <a:gd name="connsiteY0" fmla="*/ 2246050 h 2470543"/>
                <a:gd name="connsiteX1" fmla="*/ 2113746 w 6002166"/>
                <a:gd name="connsiteY1" fmla="*/ 2405848 h 2470543"/>
                <a:gd name="connsiteX2" fmla="*/ 2238034 w 6002166"/>
                <a:gd name="connsiteY2" fmla="*/ 2441359 h 2470543"/>
                <a:gd name="connsiteX3" fmla="*/ 2309055 w 6002166"/>
                <a:gd name="connsiteY3" fmla="*/ 2467992 h 2470543"/>
                <a:gd name="connsiteX4" fmla="*/ 2442220 w 6002166"/>
                <a:gd name="connsiteY4" fmla="*/ 2467992 h 2470543"/>
                <a:gd name="connsiteX5" fmla="*/ 4466329 w 6002166"/>
                <a:gd name="connsiteY5" fmla="*/ 2343705 h 2470543"/>
                <a:gd name="connsiteX6" fmla="*/ 4963478 w 6002166"/>
                <a:gd name="connsiteY6" fmla="*/ 1823900 h 2470543"/>
                <a:gd name="connsiteX7" fmla="*/ 5433994 w 6002166"/>
                <a:gd name="connsiteY7" fmla="*/ 863709 h 2470543"/>
                <a:gd name="connsiteX8" fmla="*/ 6002166 w 6002166"/>
                <a:gd name="connsiteY8" fmla="*/ 142042 h 2470543"/>
                <a:gd name="connsiteX9" fmla="*/ 5007867 w 6002166"/>
                <a:gd name="connsiteY9" fmla="*/ 0 h 2470543"/>
                <a:gd name="connsiteX10" fmla="*/ 4927968 w 6002166"/>
                <a:gd name="connsiteY10" fmla="*/ 35510 h 2470543"/>
                <a:gd name="connsiteX11" fmla="*/ 4386430 w 6002166"/>
                <a:gd name="connsiteY11" fmla="*/ 346229 h 2470543"/>
                <a:gd name="connsiteX12" fmla="*/ 4306531 w 6002166"/>
                <a:gd name="connsiteY12" fmla="*/ 732648 h 2470543"/>
                <a:gd name="connsiteX13" fmla="*/ 3747239 w 6002166"/>
                <a:gd name="connsiteY13" fmla="*/ 1081219 h 2470543"/>
                <a:gd name="connsiteX14" fmla="*/ 2832838 w 6002166"/>
                <a:gd name="connsiteY14" fmla="*/ 658351 h 2470543"/>
                <a:gd name="connsiteX15" fmla="*/ 2024970 w 6002166"/>
                <a:gd name="connsiteY15" fmla="*/ 1062996 h 2470543"/>
                <a:gd name="connsiteX16" fmla="*/ 1430165 w 6002166"/>
                <a:gd name="connsiteY16" fmla="*/ 883102 h 2470543"/>
                <a:gd name="connsiteX17" fmla="*/ 71882 w 6002166"/>
                <a:gd name="connsiteY17" fmla="*/ 798990 h 2470543"/>
                <a:gd name="connsiteX18" fmla="*/ 391478 w 6002166"/>
                <a:gd name="connsiteY18" fmla="*/ 2246050 h 2470543"/>
                <a:gd name="connsiteX0" fmla="*/ 391478 w 6002166"/>
                <a:gd name="connsiteY0" fmla="*/ 2270784 h 2495277"/>
                <a:gd name="connsiteX1" fmla="*/ 2113746 w 6002166"/>
                <a:gd name="connsiteY1" fmla="*/ 2430582 h 2495277"/>
                <a:gd name="connsiteX2" fmla="*/ 2238034 w 6002166"/>
                <a:gd name="connsiteY2" fmla="*/ 2466093 h 2495277"/>
                <a:gd name="connsiteX3" fmla="*/ 2309055 w 6002166"/>
                <a:gd name="connsiteY3" fmla="*/ 2492726 h 2495277"/>
                <a:gd name="connsiteX4" fmla="*/ 2442220 w 6002166"/>
                <a:gd name="connsiteY4" fmla="*/ 2492726 h 2495277"/>
                <a:gd name="connsiteX5" fmla="*/ 4466329 w 6002166"/>
                <a:gd name="connsiteY5" fmla="*/ 2368439 h 2495277"/>
                <a:gd name="connsiteX6" fmla="*/ 4963478 w 6002166"/>
                <a:gd name="connsiteY6" fmla="*/ 1848634 h 2495277"/>
                <a:gd name="connsiteX7" fmla="*/ 5433994 w 6002166"/>
                <a:gd name="connsiteY7" fmla="*/ 888443 h 2495277"/>
                <a:gd name="connsiteX8" fmla="*/ 6002166 w 6002166"/>
                <a:gd name="connsiteY8" fmla="*/ 166776 h 2495277"/>
                <a:gd name="connsiteX9" fmla="*/ 5007867 w 6002166"/>
                <a:gd name="connsiteY9" fmla="*/ 24734 h 2495277"/>
                <a:gd name="connsiteX10" fmla="*/ 4927968 w 6002166"/>
                <a:gd name="connsiteY10" fmla="*/ 60244 h 2495277"/>
                <a:gd name="connsiteX11" fmla="*/ 4386430 w 6002166"/>
                <a:gd name="connsiteY11" fmla="*/ 370963 h 2495277"/>
                <a:gd name="connsiteX12" fmla="*/ 4306531 w 6002166"/>
                <a:gd name="connsiteY12" fmla="*/ 757382 h 2495277"/>
                <a:gd name="connsiteX13" fmla="*/ 3747239 w 6002166"/>
                <a:gd name="connsiteY13" fmla="*/ 1105953 h 2495277"/>
                <a:gd name="connsiteX14" fmla="*/ 2832838 w 6002166"/>
                <a:gd name="connsiteY14" fmla="*/ 683085 h 2495277"/>
                <a:gd name="connsiteX15" fmla="*/ 2024970 w 6002166"/>
                <a:gd name="connsiteY15" fmla="*/ 1087730 h 2495277"/>
                <a:gd name="connsiteX16" fmla="*/ 1430165 w 6002166"/>
                <a:gd name="connsiteY16" fmla="*/ 907836 h 2495277"/>
                <a:gd name="connsiteX17" fmla="*/ 71882 w 6002166"/>
                <a:gd name="connsiteY17" fmla="*/ 823724 h 2495277"/>
                <a:gd name="connsiteX18" fmla="*/ 391478 w 6002166"/>
                <a:gd name="connsiteY18" fmla="*/ 2270784 h 2495277"/>
                <a:gd name="connsiteX0" fmla="*/ 391478 w 6002166"/>
                <a:gd name="connsiteY0" fmla="*/ 2270784 h 2495277"/>
                <a:gd name="connsiteX1" fmla="*/ 2113746 w 6002166"/>
                <a:gd name="connsiteY1" fmla="*/ 2430582 h 2495277"/>
                <a:gd name="connsiteX2" fmla="*/ 2238034 w 6002166"/>
                <a:gd name="connsiteY2" fmla="*/ 2466093 h 2495277"/>
                <a:gd name="connsiteX3" fmla="*/ 2309055 w 6002166"/>
                <a:gd name="connsiteY3" fmla="*/ 2492726 h 2495277"/>
                <a:gd name="connsiteX4" fmla="*/ 2442220 w 6002166"/>
                <a:gd name="connsiteY4" fmla="*/ 2492726 h 2495277"/>
                <a:gd name="connsiteX5" fmla="*/ 4466329 w 6002166"/>
                <a:gd name="connsiteY5" fmla="*/ 2368439 h 2495277"/>
                <a:gd name="connsiteX6" fmla="*/ 4963478 w 6002166"/>
                <a:gd name="connsiteY6" fmla="*/ 1848634 h 2495277"/>
                <a:gd name="connsiteX7" fmla="*/ 5433994 w 6002166"/>
                <a:gd name="connsiteY7" fmla="*/ 888443 h 2495277"/>
                <a:gd name="connsiteX8" fmla="*/ 6002166 w 6002166"/>
                <a:gd name="connsiteY8" fmla="*/ 166776 h 2495277"/>
                <a:gd name="connsiteX9" fmla="*/ 5007867 w 6002166"/>
                <a:gd name="connsiteY9" fmla="*/ 24734 h 2495277"/>
                <a:gd name="connsiteX10" fmla="*/ 4927968 w 6002166"/>
                <a:gd name="connsiteY10" fmla="*/ 60244 h 2495277"/>
                <a:gd name="connsiteX11" fmla="*/ 4386430 w 6002166"/>
                <a:gd name="connsiteY11" fmla="*/ 370963 h 2495277"/>
                <a:gd name="connsiteX12" fmla="*/ 4306531 w 6002166"/>
                <a:gd name="connsiteY12" fmla="*/ 757382 h 2495277"/>
                <a:gd name="connsiteX13" fmla="*/ 3747239 w 6002166"/>
                <a:gd name="connsiteY13" fmla="*/ 1105953 h 2495277"/>
                <a:gd name="connsiteX14" fmla="*/ 2832838 w 6002166"/>
                <a:gd name="connsiteY14" fmla="*/ 683085 h 2495277"/>
                <a:gd name="connsiteX15" fmla="*/ 2024970 w 6002166"/>
                <a:gd name="connsiteY15" fmla="*/ 1087730 h 2495277"/>
                <a:gd name="connsiteX16" fmla="*/ 1430165 w 6002166"/>
                <a:gd name="connsiteY16" fmla="*/ 907836 h 2495277"/>
                <a:gd name="connsiteX17" fmla="*/ 71882 w 6002166"/>
                <a:gd name="connsiteY17" fmla="*/ 823724 h 2495277"/>
                <a:gd name="connsiteX18" fmla="*/ 391478 w 6002166"/>
                <a:gd name="connsiteY18" fmla="*/ 2270784 h 2495277"/>
                <a:gd name="connsiteX0" fmla="*/ 391478 w 6002166"/>
                <a:gd name="connsiteY0" fmla="*/ 2270784 h 2495277"/>
                <a:gd name="connsiteX1" fmla="*/ 2113746 w 6002166"/>
                <a:gd name="connsiteY1" fmla="*/ 2430582 h 2495277"/>
                <a:gd name="connsiteX2" fmla="*/ 2238034 w 6002166"/>
                <a:gd name="connsiteY2" fmla="*/ 2466093 h 2495277"/>
                <a:gd name="connsiteX3" fmla="*/ 2309055 w 6002166"/>
                <a:gd name="connsiteY3" fmla="*/ 2492726 h 2495277"/>
                <a:gd name="connsiteX4" fmla="*/ 2442220 w 6002166"/>
                <a:gd name="connsiteY4" fmla="*/ 2492726 h 2495277"/>
                <a:gd name="connsiteX5" fmla="*/ 4466329 w 6002166"/>
                <a:gd name="connsiteY5" fmla="*/ 2368439 h 2495277"/>
                <a:gd name="connsiteX6" fmla="*/ 4963478 w 6002166"/>
                <a:gd name="connsiteY6" fmla="*/ 1848634 h 2495277"/>
                <a:gd name="connsiteX7" fmla="*/ 6002166 w 6002166"/>
                <a:gd name="connsiteY7" fmla="*/ 166776 h 2495277"/>
                <a:gd name="connsiteX8" fmla="*/ 5007867 w 6002166"/>
                <a:gd name="connsiteY8" fmla="*/ 24734 h 2495277"/>
                <a:gd name="connsiteX9" fmla="*/ 4927968 w 6002166"/>
                <a:gd name="connsiteY9" fmla="*/ 60244 h 2495277"/>
                <a:gd name="connsiteX10" fmla="*/ 4386430 w 6002166"/>
                <a:gd name="connsiteY10" fmla="*/ 370963 h 2495277"/>
                <a:gd name="connsiteX11" fmla="*/ 4306531 w 6002166"/>
                <a:gd name="connsiteY11" fmla="*/ 757382 h 2495277"/>
                <a:gd name="connsiteX12" fmla="*/ 3747239 w 6002166"/>
                <a:gd name="connsiteY12" fmla="*/ 1105953 h 2495277"/>
                <a:gd name="connsiteX13" fmla="*/ 2832838 w 6002166"/>
                <a:gd name="connsiteY13" fmla="*/ 683085 h 2495277"/>
                <a:gd name="connsiteX14" fmla="*/ 2024970 w 6002166"/>
                <a:gd name="connsiteY14" fmla="*/ 1087730 h 2495277"/>
                <a:gd name="connsiteX15" fmla="*/ 1430165 w 6002166"/>
                <a:gd name="connsiteY15" fmla="*/ 907836 h 2495277"/>
                <a:gd name="connsiteX16" fmla="*/ 71882 w 6002166"/>
                <a:gd name="connsiteY16" fmla="*/ 823724 h 2495277"/>
                <a:gd name="connsiteX17" fmla="*/ 391478 w 6002166"/>
                <a:gd name="connsiteY17" fmla="*/ 2270784 h 2495277"/>
                <a:gd name="connsiteX0" fmla="*/ 391478 w 6002166"/>
                <a:gd name="connsiteY0" fmla="*/ 2270784 h 2495277"/>
                <a:gd name="connsiteX1" fmla="*/ 2113746 w 6002166"/>
                <a:gd name="connsiteY1" fmla="*/ 2430582 h 2495277"/>
                <a:gd name="connsiteX2" fmla="*/ 2238034 w 6002166"/>
                <a:gd name="connsiteY2" fmla="*/ 2466093 h 2495277"/>
                <a:gd name="connsiteX3" fmla="*/ 2309055 w 6002166"/>
                <a:gd name="connsiteY3" fmla="*/ 2492726 h 2495277"/>
                <a:gd name="connsiteX4" fmla="*/ 2442220 w 6002166"/>
                <a:gd name="connsiteY4" fmla="*/ 2492726 h 2495277"/>
                <a:gd name="connsiteX5" fmla="*/ 4466329 w 6002166"/>
                <a:gd name="connsiteY5" fmla="*/ 2368439 h 2495277"/>
                <a:gd name="connsiteX6" fmla="*/ 4963478 w 6002166"/>
                <a:gd name="connsiteY6" fmla="*/ 1848634 h 2495277"/>
                <a:gd name="connsiteX7" fmla="*/ 6002166 w 6002166"/>
                <a:gd name="connsiteY7" fmla="*/ 166776 h 2495277"/>
                <a:gd name="connsiteX8" fmla="*/ 5007867 w 6002166"/>
                <a:gd name="connsiteY8" fmla="*/ 24734 h 2495277"/>
                <a:gd name="connsiteX9" fmla="*/ 4927968 w 6002166"/>
                <a:gd name="connsiteY9" fmla="*/ 60244 h 2495277"/>
                <a:gd name="connsiteX10" fmla="*/ 4386430 w 6002166"/>
                <a:gd name="connsiteY10" fmla="*/ 370963 h 2495277"/>
                <a:gd name="connsiteX11" fmla="*/ 4306531 w 6002166"/>
                <a:gd name="connsiteY11" fmla="*/ 757382 h 2495277"/>
                <a:gd name="connsiteX12" fmla="*/ 3747239 w 6002166"/>
                <a:gd name="connsiteY12" fmla="*/ 1105953 h 2495277"/>
                <a:gd name="connsiteX13" fmla="*/ 2832838 w 6002166"/>
                <a:gd name="connsiteY13" fmla="*/ 683085 h 2495277"/>
                <a:gd name="connsiteX14" fmla="*/ 2024970 w 6002166"/>
                <a:gd name="connsiteY14" fmla="*/ 1087730 h 2495277"/>
                <a:gd name="connsiteX15" fmla="*/ 1430165 w 6002166"/>
                <a:gd name="connsiteY15" fmla="*/ 907836 h 2495277"/>
                <a:gd name="connsiteX16" fmla="*/ 71882 w 6002166"/>
                <a:gd name="connsiteY16" fmla="*/ 823724 h 2495277"/>
                <a:gd name="connsiteX17" fmla="*/ 391478 w 6002166"/>
                <a:gd name="connsiteY17" fmla="*/ 2270784 h 2495277"/>
                <a:gd name="connsiteX0" fmla="*/ 391478 w 6002166"/>
                <a:gd name="connsiteY0" fmla="*/ 2270784 h 2495277"/>
                <a:gd name="connsiteX1" fmla="*/ 2113746 w 6002166"/>
                <a:gd name="connsiteY1" fmla="*/ 2430582 h 2495277"/>
                <a:gd name="connsiteX2" fmla="*/ 2238034 w 6002166"/>
                <a:gd name="connsiteY2" fmla="*/ 2466093 h 2495277"/>
                <a:gd name="connsiteX3" fmla="*/ 2309055 w 6002166"/>
                <a:gd name="connsiteY3" fmla="*/ 2492726 h 2495277"/>
                <a:gd name="connsiteX4" fmla="*/ 2442220 w 6002166"/>
                <a:gd name="connsiteY4" fmla="*/ 2492726 h 2495277"/>
                <a:gd name="connsiteX5" fmla="*/ 4466329 w 6002166"/>
                <a:gd name="connsiteY5" fmla="*/ 2368439 h 2495277"/>
                <a:gd name="connsiteX6" fmla="*/ 4945723 w 6002166"/>
                <a:gd name="connsiteY6" fmla="*/ 2316359 h 2495277"/>
                <a:gd name="connsiteX7" fmla="*/ 6002166 w 6002166"/>
                <a:gd name="connsiteY7" fmla="*/ 166776 h 2495277"/>
                <a:gd name="connsiteX8" fmla="*/ 5007867 w 6002166"/>
                <a:gd name="connsiteY8" fmla="*/ 24734 h 2495277"/>
                <a:gd name="connsiteX9" fmla="*/ 4927968 w 6002166"/>
                <a:gd name="connsiteY9" fmla="*/ 60244 h 2495277"/>
                <a:gd name="connsiteX10" fmla="*/ 4386430 w 6002166"/>
                <a:gd name="connsiteY10" fmla="*/ 370963 h 2495277"/>
                <a:gd name="connsiteX11" fmla="*/ 4306531 w 6002166"/>
                <a:gd name="connsiteY11" fmla="*/ 757382 h 2495277"/>
                <a:gd name="connsiteX12" fmla="*/ 3747239 w 6002166"/>
                <a:gd name="connsiteY12" fmla="*/ 1105953 h 2495277"/>
                <a:gd name="connsiteX13" fmla="*/ 2832838 w 6002166"/>
                <a:gd name="connsiteY13" fmla="*/ 683085 h 2495277"/>
                <a:gd name="connsiteX14" fmla="*/ 2024970 w 6002166"/>
                <a:gd name="connsiteY14" fmla="*/ 1087730 h 2495277"/>
                <a:gd name="connsiteX15" fmla="*/ 1430165 w 6002166"/>
                <a:gd name="connsiteY15" fmla="*/ 907836 h 2495277"/>
                <a:gd name="connsiteX16" fmla="*/ 71882 w 6002166"/>
                <a:gd name="connsiteY16" fmla="*/ 823724 h 2495277"/>
                <a:gd name="connsiteX17" fmla="*/ 391478 w 6002166"/>
                <a:gd name="connsiteY17" fmla="*/ 2270784 h 249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02166" h="2495277">
                  <a:moveTo>
                    <a:pt x="391478" y="2270784"/>
                  </a:moveTo>
                  <a:lnTo>
                    <a:pt x="2113746" y="2430582"/>
                  </a:lnTo>
                  <a:cubicBezTo>
                    <a:pt x="2155175" y="2442419"/>
                    <a:pt x="2196975" y="2453029"/>
                    <a:pt x="2238034" y="2466093"/>
                  </a:cubicBezTo>
                  <a:cubicBezTo>
                    <a:pt x="2262127" y="2473759"/>
                    <a:pt x="2283984" y="2489456"/>
                    <a:pt x="2309055" y="2492726"/>
                  </a:cubicBezTo>
                  <a:cubicBezTo>
                    <a:pt x="2353070" y="2498467"/>
                    <a:pt x="2397832" y="2492726"/>
                    <a:pt x="2442220" y="2492726"/>
                  </a:cubicBezTo>
                  <a:lnTo>
                    <a:pt x="4466329" y="2368439"/>
                  </a:lnTo>
                  <a:lnTo>
                    <a:pt x="4945723" y="2316359"/>
                  </a:lnTo>
                  <a:cubicBezTo>
                    <a:pt x="5291952" y="1755740"/>
                    <a:pt x="5824613" y="1770779"/>
                    <a:pt x="6002166" y="166776"/>
                  </a:cubicBezTo>
                  <a:cubicBezTo>
                    <a:pt x="5821654" y="-132425"/>
                    <a:pt x="5339300" y="72081"/>
                    <a:pt x="5007867" y="24734"/>
                  </a:cubicBezTo>
                  <a:cubicBezTo>
                    <a:pt x="4932927" y="52836"/>
                    <a:pt x="4954723" y="33489"/>
                    <a:pt x="4927968" y="60244"/>
                  </a:cubicBezTo>
                  <a:cubicBezTo>
                    <a:pt x="4747455" y="163817"/>
                    <a:pt x="4490003" y="254773"/>
                    <a:pt x="4386430" y="370963"/>
                  </a:cubicBezTo>
                  <a:cubicBezTo>
                    <a:pt x="4282857" y="487153"/>
                    <a:pt x="4413063" y="634884"/>
                    <a:pt x="4306531" y="757382"/>
                  </a:cubicBezTo>
                  <a:cubicBezTo>
                    <a:pt x="4199999" y="879880"/>
                    <a:pt x="4182245" y="1049728"/>
                    <a:pt x="3747239" y="1105953"/>
                  </a:cubicBezTo>
                  <a:cubicBezTo>
                    <a:pt x="3682136" y="1006972"/>
                    <a:pt x="3119883" y="686122"/>
                    <a:pt x="2832838" y="683085"/>
                  </a:cubicBezTo>
                  <a:cubicBezTo>
                    <a:pt x="2545793" y="680048"/>
                    <a:pt x="2258749" y="1050271"/>
                    <a:pt x="2024970" y="1087730"/>
                  </a:cubicBezTo>
                  <a:cubicBezTo>
                    <a:pt x="1791191" y="1125189"/>
                    <a:pt x="1557412" y="907836"/>
                    <a:pt x="1430165" y="907836"/>
                  </a:cubicBezTo>
                  <a:cubicBezTo>
                    <a:pt x="977404" y="879799"/>
                    <a:pt x="560154" y="455995"/>
                    <a:pt x="71882" y="823724"/>
                  </a:cubicBezTo>
                  <a:cubicBezTo>
                    <a:pt x="-101232" y="1050882"/>
                    <a:pt x="51167" y="2002974"/>
                    <a:pt x="391478" y="2270784"/>
                  </a:cubicBezTo>
                  <a:close/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3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Conserved Quantity </a:t>
            </a:r>
            <a:r>
              <a:rPr lang="en-US" sz="2800" dirty="0" smtClean="0"/>
              <a:t>on per volume basis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76300" y="1447799"/>
            <a:ext cx="7391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Express quantity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on a per </a:t>
            </a:r>
            <a:r>
              <a:rPr lang="en-US" i="1" dirty="0" smtClean="0"/>
              <a:t>L</a:t>
            </a:r>
            <a:r>
              <a:rPr lang="en-US" baseline="30000" dirty="0" smtClean="0"/>
              <a:t>3</a:t>
            </a:r>
            <a:r>
              <a:rPr lang="en-US" dirty="0" smtClean="0"/>
              <a:t> of control volume basis.  In general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Dependent variable</a:t>
            </a:r>
            <a:r>
              <a:rPr lang="en-US" dirty="0" smtClean="0">
                <a:sym typeface="Wingdings" pitchFamily="2" charset="2"/>
              </a:rPr>
              <a:t> need to determine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Mass, </a:t>
            </a:r>
            <a:r>
              <a:rPr lang="en-US" b="1" dirty="0">
                <a:latin typeface="Symbol" panose="05050102010706020507" pitchFamily="18" charset="2"/>
              </a:rPr>
              <a:t>Q</a:t>
            </a:r>
            <a:r>
              <a:rPr lang="en-US" dirty="0"/>
              <a:t>=[M]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dirty="0">
                <a:sym typeface="Wingdings" pitchFamily="2" charset="2"/>
              </a:rPr>
              <a:t>[M/L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]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latin typeface="Symbol" pitchFamily="18" charset="2"/>
                <a:sym typeface="Wingdings" pitchFamily="2" charset="2"/>
              </a:rPr>
              <a:t> r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(density)</a:t>
            </a:r>
            <a:endParaRPr lang="en-US" dirty="0">
              <a:latin typeface="Symbol" pitchFamily="18" charset="2"/>
            </a:endParaRPr>
          </a:p>
          <a:p>
            <a:r>
              <a:rPr lang="en-US" dirty="0" smtClean="0"/>
              <a:t>	</a:t>
            </a:r>
          </a:p>
          <a:p>
            <a:r>
              <a:rPr lang="en-US" b="1" dirty="0" smtClean="0"/>
              <a:t>Chemical </a:t>
            </a:r>
            <a:r>
              <a:rPr lang="en-US" b="1" dirty="0" smtClean="0"/>
              <a:t>species, </a:t>
            </a:r>
            <a:r>
              <a:rPr lang="en-US" b="1" dirty="0">
                <a:latin typeface="Symbol" panose="05050102010706020507" pitchFamily="18" charset="2"/>
              </a:rPr>
              <a:t>Q</a:t>
            </a:r>
            <a:r>
              <a:rPr lang="en-US" dirty="0"/>
              <a:t>=[M]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 = [M/L</a:t>
            </a:r>
            <a:r>
              <a:rPr lang="en-US" baseline="30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]</a:t>
            </a:r>
            <a:r>
              <a:rPr lang="en-US" i="1" dirty="0" smtClean="0">
                <a:sym typeface="Wingdings" pitchFamily="2" charset="2"/>
              </a:rPr>
              <a:t>C </a:t>
            </a:r>
            <a:r>
              <a:rPr lang="en-US" dirty="0" smtClean="0">
                <a:sym typeface="Wingdings" pitchFamily="2" charset="2"/>
              </a:rPr>
              <a:t>(concentration)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Momentum, </a:t>
            </a:r>
            <a:r>
              <a:rPr lang="en-US" b="1" dirty="0">
                <a:latin typeface="Symbol" panose="05050102010706020507" pitchFamily="18" charset="2"/>
              </a:rPr>
              <a:t>Q</a:t>
            </a:r>
            <a:r>
              <a:rPr lang="en-US" dirty="0"/>
              <a:t>=[</a:t>
            </a:r>
            <a:r>
              <a:rPr lang="en-US" dirty="0" err="1"/>
              <a:t>Mv</a:t>
            </a:r>
            <a:r>
              <a:rPr lang="en-US" dirty="0"/>
              <a:t>]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 = [</a:t>
            </a:r>
            <a:r>
              <a:rPr lang="en-US" dirty="0" err="1" smtClean="0">
                <a:sym typeface="Wingdings" pitchFamily="2" charset="2"/>
              </a:rPr>
              <a:t>Mv</a:t>
            </a:r>
            <a:r>
              <a:rPr lang="en-US" dirty="0" smtClean="0">
                <a:sym typeface="Wingdings" pitchFamily="2" charset="2"/>
              </a:rPr>
              <a:t>/L</a:t>
            </a:r>
            <a:r>
              <a:rPr lang="en-US" baseline="30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]=[</a:t>
            </a:r>
            <a:r>
              <a:rPr lang="en-US" dirty="0">
                <a:sym typeface="Wingdings" pitchFamily="2" charset="2"/>
              </a:rPr>
              <a:t>ML/(TL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]=</a:t>
            </a:r>
            <a:r>
              <a:rPr lang="en-US" i="1" dirty="0" smtClean="0">
                <a:sym typeface="Wingdings" pitchFamily="2" charset="2"/>
              </a:rPr>
              <a:t>v</a:t>
            </a:r>
            <a:r>
              <a:rPr lang="en-US" dirty="0">
                <a:latin typeface="Symbol" pitchFamily="18" charset="2"/>
                <a:sym typeface="Wingdings" pitchFamily="2" charset="2"/>
              </a:rPr>
              <a:t> r </a:t>
            </a:r>
            <a:r>
              <a:rPr lang="en-US" dirty="0" smtClean="0">
                <a:latin typeface="+mj-lt"/>
                <a:sym typeface="Wingdings" pitchFamily="2" charset="2"/>
              </a:rPr>
              <a:t>(velocity </a:t>
            </a:r>
            <a:r>
              <a:rPr lang="en-US" dirty="0" smtClean="0">
                <a:latin typeface="+mj-lt"/>
                <a:sym typeface="Wingdings" pitchFamily="2" charset="2"/>
              </a:rPr>
              <a:t>* density</a:t>
            </a:r>
            <a:r>
              <a:rPr lang="en-US" dirty="0" smtClean="0">
                <a:latin typeface="+mj-lt"/>
                <a:sym typeface="Wingdings" pitchFamily="2" charset="2"/>
              </a:rPr>
              <a:t>) </a:t>
            </a:r>
          </a:p>
          <a:p>
            <a:endParaRPr lang="en-US" dirty="0">
              <a:latin typeface="+mj-lt"/>
              <a:sym typeface="Wingdings" pitchFamily="2" charset="2"/>
            </a:endParaRPr>
          </a:p>
          <a:p>
            <a:r>
              <a:rPr lang="en-US" b="1" dirty="0" smtClean="0"/>
              <a:t>Heat, </a:t>
            </a:r>
            <a:r>
              <a:rPr lang="en-US" b="1" dirty="0">
                <a:latin typeface="Symbol" panose="05050102010706020507" pitchFamily="18" charset="2"/>
              </a:rPr>
              <a:t>Q</a:t>
            </a:r>
            <a:r>
              <a:rPr lang="en-US" dirty="0"/>
              <a:t>=[E] </a:t>
            </a:r>
            <a:r>
              <a:rPr lang="en-US" dirty="0">
                <a:sym typeface="Wingdings" pitchFamily="2" charset="2"/>
              </a:rPr>
              <a:t>c = </a:t>
            </a:r>
            <a:r>
              <a:rPr lang="en-US" dirty="0" smtClean="0">
                <a:sym typeface="Wingdings" pitchFamily="2" charset="2"/>
              </a:rPr>
              <a:t>[E/L</a:t>
            </a:r>
            <a:r>
              <a:rPr lang="en-US" baseline="30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]= </a:t>
            </a:r>
            <a:r>
              <a:rPr lang="en-US" dirty="0" smtClean="0">
                <a:sym typeface="Wingdings" pitchFamily="2" charset="2"/>
              </a:rPr>
              <a:t>                   =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r</a:t>
            </a:r>
            <a:r>
              <a:rPr lang="en-US" i="1" dirty="0" err="1" smtClean="0">
                <a:sym typeface="Wingdings" pitchFamily="2" charset="2"/>
              </a:rPr>
              <a:t>c</a:t>
            </a:r>
            <a:r>
              <a:rPr lang="en-US" baseline="-25000" dirty="0" err="1" smtClean="0">
                <a:sym typeface="Wingdings" pitchFamily="2" charset="2"/>
              </a:rPr>
              <a:t>p</a:t>
            </a:r>
            <a:r>
              <a:rPr lang="en-US" i="1" dirty="0" err="1" smtClean="0">
                <a:sym typeface="Wingdings" pitchFamily="2" charset="2"/>
              </a:rPr>
              <a:t>T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(</a:t>
            </a:r>
            <a:r>
              <a:rPr lang="en-US" dirty="0" smtClean="0">
                <a:sym typeface="Wingdings" pitchFamily="2" charset="2"/>
              </a:rPr>
              <a:t>density* </a:t>
            </a:r>
            <a:r>
              <a:rPr lang="en-US" dirty="0" smtClean="0">
                <a:sym typeface="Wingdings" pitchFamily="2" charset="2"/>
              </a:rPr>
              <a:t>heat capacity </a:t>
            </a:r>
            <a:r>
              <a:rPr lang="en-US" dirty="0" smtClean="0">
                <a:sym typeface="Wingdings" pitchFamily="2" charset="2"/>
              </a:rPr>
              <a:t>* temp)</a:t>
            </a:r>
          </a:p>
          <a:p>
            <a:endParaRPr lang="en-US" dirty="0" smtClean="0"/>
          </a:p>
          <a:p>
            <a:r>
              <a:rPr lang="en-US" b="1" dirty="0" smtClean="0"/>
              <a:t>Electrical </a:t>
            </a:r>
            <a:r>
              <a:rPr lang="en-US" b="1" dirty="0" smtClean="0"/>
              <a:t>charge, </a:t>
            </a:r>
            <a:r>
              <a:rPr lang="en-US" b="1" dirty="0">
                <a:latin typeface="Symbol" panose="05050102010706020507" pitchFamily="18" charset="2"/>
              </a:rPr>
              <a:t>Q</a:t>
            </a:r>
            <a:r>
              <a:rPr lang="en-US" dirty="0"/>
              <a:t>=[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</a:t>
            </a:r>
            <a:r>
              <a:rPr lang="en-US" dirty="0" smtClean="0"/>
              <a:t>] </a:t>
            </a:r>
            <a:r>
              <a:rPr lang="en-US" dirty="0">
                <a:sym typeface="Wingdings" pitchFamily="2" charset="2"/>
              </a:rPr>
              <a:t>c </a:t>
            </a:r>
            <a:r>
              <a:rPr lang="en-US" dirty="0" smtClean="0"/>
              <a:t>= [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</a:t>
            </a:r>
            <a:r>
              <a:rPr lang="en-US" dirty="0" smtClean="0"/>
              <a:t>/</a:t>
            </a:r>
            <a:r>
              <a:rPr lang="en-US" dirty="0" smtClean="0">
                <a:sym typeface="Wingdings" pitchFamily="2" charset="2"/>
              </a:rPr>
              <a:t>L</a:t>
            </a:r>
            <a:r>
              <a:rPr lang="en-US" baseline="30000" dirty="0" smtClean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]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coulombs/V = charge density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325485"/>
              </p:ext>
            </p:extLst>
          </p:nvPr>
        </p:nvGraphicFramePr>
        <p:xfrm>
          <a:off x="3352800" y="5257800"/>
          <a:ext cx="9302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3" imgW="774360" imgH="431640" progId="Equation.DSMT4">
                  <p:embed/>
                </p:oleObj>
              </mc:Choice>
              <mc:Fallback>
                <p:oleObj name="Equation" r:id="rId3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5257800"/>
                        <a:ext cx="930275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21632"/>
              </p:ext>
            </p:extLst>
          </p:nvPr>
        </p:nvGraphicFramePr>
        <p:xfrm>
          <a:off x="3276600" y="1905000"/>
          <a:ext cx="1143000" cy="89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5" imgW="558720" imgH="431640" progId="Equation.DSMT4">
                  <p:embed/>
                </p:oleObj>
              </mc:Choice>
              <mc:Fallback>
                <p:oleObj name="Equation" r:id="rId5" imgW="55872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05000"/>
                        <a:ext cx="1143000" cy="890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>
            <a:off x="7010400" y="304800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990600"/>
            <a:ext cx="152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533525" y="3505200"/>
            <a:ext cx="6076950" cy="19050"/>
          </a:xfrm>
          <a:custGeom>
            <a:avLst/>
            <a:gdLst>
              <a:gd name="connsiteX0" fmla="*/ 0 w 6076950"/>
              <a:gd name="connsiteY0" fmla="*/ 0 h 19050"/>
              <a:gd name="connsiteX1" fmla="*/ 6076950 w 60769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19050">
                <a:moveTo>
                  <a:pt x="0" y="0"/>
                </a:moveTo>
                <a:lnTo>
                  <a:pt x="6076950" y="190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200525" y="1600200"/>
            <a:ext cx="752475" cy="1857375"/>
          </a:xfrm>
          <a:custGeom>
            <a:avLst/>
            <a:gdLst>
              <a:gd name="connsiteX0" fmla="*/ 0 w 752475"/>
              <a:gd name="connsiteY0" fmla="*/ 0 h 1857375"/>
              <a:gd name="connsiteX1" fmla="*/ 752475 w 752475"/>
              <a:gd name="connsiteY1" fmla="*/ 561975 h 1857375"/>
              <a:gd name="connsiteX2" fmla="*/ 752475 w 752475"/>
              <a:gd name="connsiteY2" fmla="*/ 1857375 h 1857375"/>
              <a:gd name="connsiteX3" fmla="*/ 57150 w 752475"/>
              <a:gd name="connsiteY3" fmla="*/ 1095375 h 1857375"/>
              <a:gd name="connsiteX4" fmla="*/ 0 w 752475"/>
              <a:gd name="connsiteY4" fmla="*/ 0 h 1857375"/>
              <a:gd name="connsiteX0" fmla="*/ 0 w 752475"/>
              <a:gd name="connsiteY0" fmla="*/ 0 h 1857375"/>
              <a:gd name="connsiteX1" fmla="*/ 752475 w 752475"/>
              <a:gd name="connsiteY1" fmla="*/ 561975 h 1857375"/>
              <a:gd name="connsiteX2" fmla="*/ 752475 w 752475"/>
              <a:gd name="connsiteY2" fmla="*/ 1857375 h 1857375"/>
              <a:gd name="connsiteX3" fmla="*/ 9525 w 752475"/>
              <a:gd name="connsiteY3" fmla="*/ 1133475 h 1857375"/>
              <a:gd name="connsiteX4" fmla="*/ 0 w 752475"/>
              <a:gd name="connsiteY4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75" h="1857375">
                <a:moveTo>
                  <a:pt x="0" y="0"/>
                </a:moveTo>
                <a:lnTo>
                  <a:pt x="752475" y="561975"/>
                </a:lnTo>
                <a:lnTo>
                  <a:pt x="752475" y="1857375"/>
                </a:lnTo>
                <a:lnTo>
                  <a:pt x="9525" y="1133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828800" y="1838868"/>
            <a:ext cx="1099182" cy="970464"/>
          </a:xfrm>
          <a:custGeom>
            <a:avLst/>
            <a:gdLst>
              <a:gd name="connsiteX0" fmla="*/ 266865 w 1099182"/>
              <a:gd name="connsiteY0" fmla="*/ 198908 h 970464"/>
              <a:gd name="connsiteX1" fmla="*/ 165 w 1099182"/>
              <a:gd name="connsiteY1" fmla="*/ 408458 h 970464"/>
              <a:gd name="connsiteX2" fmla="*/ 228765 w 1099182"/>
              <a:gd name="connsiteY2" fmla="*/ 798983 h 970464"/>
              <a:gd name="connsiteX3" fmla="*/ 343065 w 1099182"/>
              <a:gd name="connsiteY3" fmla="*/ 618008 h 970464"/>
              <a:gd name="connsiteX4" fmla="*/ 943140 w 1099182"/>
              <a:gd name="connsiteY4" fmla="*/ 970433 h 970464"/>
              <a:gd name="connsiteX5" fmla="*/ 1095540 w 1099182"/>
              <a:gd name="connsiteY5" fmla="*/ 637058 h 970464"/>
              <a:gd name="connsiteX6" fmla="*/ 838365 w 1099182"/>
              <a:gd name="connsiteY6" fmla="*/ 389408 h 970464"/>
              <a:gd name="connsiteX7" fmla="*/ 771690 w 1099182"/>
              <a:gd name="connsiteY7" fmla="*/ 17933 h 970464"/>
              <a:gd name="connsiteX8" fmla="*/ 428790 w 1099182"/>
              <a:gd name="connsiteY8" fmla="*/ 84608 h 970464"/>
              <a:gd name="connsiteX9" fmla="*/ 485940 w 1099182"/>
              <a:gd name="connsiteY9" fmla="*/ 313208 h 970464"/>
              <a:gd name="connsiteX10" fmla="*/ 457365 w 1099182"/>
              <a:gd name="connsiteY10" fmla="*/ 456083 h 970464"/>
              <a:gd name="connsiteX11" fmla="*/ 266865 w 1099182"/>
              <a:gd name="connsiteY11" fmla="*/ 198908 h 97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9182" h="970464">
                <a:moveTo>
                  <a:pt x="266865" y="198908"/>
                </a:moveTo>
                <a:cubicBezTo>
                  <a:pt x="190665" y="190971"/>
                  <a:pt x="6515" y="308446"/>
                  <a:pt x="165" y="408458"/>
                </a:cubicBezTo>
                <a:cubicBezTo>
                  <a:pt x="-6185" y="508470"/>
                  <a:pt x="171615" y="764058"/>
                  <a:pt x="228765" y="798983"/>
                </a:cubicBezTo>
                <a:cubicBezTo>
                  <a:pt x="285915" y="833908"/>
                  <a:pt x="224002" y="589433"/>
                  <a:pt x="343065" y="618008"/>
                </a:cubicBezTo>
                <a:cubicBezTo>
                  <a:pt x="462128" y="646583"/>
                  <a:pt x="817728" y="967258"/>
                  <a:pt x="943140" y="970433"/>
                </a:cubicBezTo>
                <a:cubicBezTo>
                  <a:pt x="1068552" y="973608"/>
                  <a:pt x="1113003" y="733896"/>
                  <a:pt x="1095540" y="637058"/>
                </a:cubicBezTo>
                <a:cubicBezTo>
                  <a:pt x="1078078" y="540221"/>
                  <a:pt x="892340" y="492595"/>
                  <a:pt x="838365" y="389408"/>
                </a:cubicBezTo>
                <a:cubicBezTo>
                  <a:pt x="784390" y="286221"/>
                  <a:pt x="839953" y="68733"/>
                  <a:pt x="771690" y="17933"/>
                </a:cubicBezTo>
                <a:cubicBezTo>
                  <a:pt x="703428" y="-32867"/>
                  <a:pt x="476415" y="35395"/>
                  <a:pt x="428790" y="84608"/>
                </a:cubicBezTo>
                <a:cubicBezTo>
                  <a:pt x="381165" y="133820"/>
                  <a:pt x="481178" y="251296"/>
                  <a:pt x="485940" y="313208"/>
                </a:cubicBezTo>
                <a:cubicBezTo>
                  <a:pt x="490703" y="375121"/>
                  <a:pt x="492290" y="476721"/>
                  <a:pt x="457365" y="456083"/>
                </a:cubicBezTo>
                <a:cubicBezTo>
                  <a:pt x="422440" y="435445"/>
                  <a:pt x="343065" y="206845"/>
                  <a:pt x="266865" y="19890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48000" y="2133600"/>
            <a:ext cx="914400" cy="38100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596812">
            <a:off x="4469815" y="2594381"/>
            <a:ext cx="49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2378391" y="228600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Q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733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SSTIXThirteen" pitchFamily="2" charset="0"/>
              </a:rPr>
              <a:t>A</a:t>
            </a:r>
            <a:r>
              <a:rPr lang="en-US" dirty="0"/>
              <a:t> </a:t>
            </a:r>
            <a:r>
              <a:rPr lang="en-US" dirty="0" smtClean="0"/>
              <a:t>   Advection</a:t>
            </a:r>
            <a:r>
              <a:rPr lang="en-US" dirty="0" smtClean="0">
                <a:sym typeface="Wingdings" pitchFamily="2" charset="2"/>
              </a:rPr>
              <a:t> flux caused by moving fluid</a:t>
            </a:r>
          </a:p>
          <a:p>
            <a:r>
              <a:rPr lang="en-US" dirty="0" smtClean="0">
                <a:latin typeface="ESSTIXThirteen" pitchFamily="2" charset="0"/>
              </a:rPr>
              <a:t>D    </a:t>
            </a:r>
            <a:r>
              <a:rPr lang="en-US" dirty="0" smtClean="0">
                <a:sym typeface="Wingdings" pitchFamily="2" charset="2"/>
              </a:rPr>
              <a:t>Diffusion and </a:t>
            </a:r>
            <a:r>
              <a:rPr lang="en-US" dirty="0" err="1" smtClean="0">
                <a:sym typeface="Wingdings" pitchFamily="2" charset="2"/>
              </a:rPr>
              <a:t>otherflux</a:t>
            </a:r>
            <a:r>
              <a:rPr lang="en-US" dirty="0" smtClean="0">
                <a:sym typeface="Wingdings" pitchFamily="2" charset="2"/>
              </a:rPr>
              <a:t> in static fluid</a:t>
            </a:r>
            <a:endParaRPr lang="en-US" dirty="0" smtClean="0"/>
          </a:p>
          <a:p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= </a:t>
            </a:r>
            <a:r>
              <a:rPr lang="en-US" dirty="0">
                <a:latin typeface="ESSTIXThirteen" pitchFamily="2" charset="0"/>
              </a:rPr>
              <a:t>A</a:t>
            </a:r>
            <a:r>
              <a:rPr lang="en-US" dirty="0"/>
              <a:t> + </a:t>
            </a:r>
            <a:r>
              <a:rPr lang="en-US" dirty="0" smtClean="0">
                <a:latin typeface="ESSTIXThirteen" pitchFamily="2" charset="0"/>
              </a:rPr>
              <a:t>D = </a:t>
            </a:r>
            <a:r>
              <a:rPr lang="en-US" dirty="0" smtClean="0"/>
              <a:t>Total flux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96738"/>
              </p:ext>
            </p:extLst>
          </p:nvPr>
        </p:nvGraphicFramePr>
        <p:xfrm>
          <a:off x="6013450" y="1922463"/>
          <a:ext cx="16319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3" imgW="876240" imgH="431640" progId="Equation.DSMT4">
                  <p:embed/>
                </p:oleObj>
              </mc:Choice>
              <mc:Fallback>
                <p:oleObj name="Equation" r:id="rId3" imgW="87624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922463"/>
                        <a:ext cx="163195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8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981199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rate of production of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in control volume by process other than crossing boundaries.  Express per unit volume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209882"/>
              </p:ext>
            </p:extLst>
          </p:nvPr>
        </p:nvGraphicFramePr>
        <p:xfrm>
          <a:off x="2667000" y="3429000"/>
          <a:ext cx="1295400" cy="108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3" imgW="469696" imgH="393529" progId="Equation.DSMT4">
                  <p:embed/>
                </p:oleObj>
              </mc:Choice>
              <mc:Fallback>
                <p:oleObj name="Equation" r:id="rId3" imgW="46969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1295400" cy="1088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56985" y="3429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term.  Rate of production of </a:t>
            </a:r>
            <a:r>
              <a:rPr lang="en-US" dirty="0" smtClean="0">
                <a:latin typeface="Symbol" pitchFamily="18" charset="2"/>
              </a:rPr>
              <a:t>Q </a:t>
            </a:r>
            <a:r>
              <a:rPr lang="en-US" dirty="0" smtClean="0"/>
              <a:t>due to source per unit volume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05600" y="533400"/>
            <a:ext cx="1828800" cy="1752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5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26493"/>
              </p:ext>
            </p:extLst>
          </p:nvPr>
        </p:nvGraphicFramePr>
        <p:xfrm>
          <a:off x="5867400" y="4724400"/>
          <a:ext cx="12541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5" imgW="672840" imgH="431640" progId="Equation.DSMT4">
                  <p:embed/>
                </p:oleObj>
              </mc:Choice>
              <mc:Fallback>
                <p:oleObj name="Equation" r:id="rId5" imgW="6728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24400"/>
                        <a:ext cx="125412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1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439025" y="770155"/>
            <a:ext cx="12954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39025" y="780365"/>
            <a:ext cx="12954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Q </a:t>
            </a:r>
            <a:r>
              <a:rPr lang="en-US" dirty="0" smtClean="0"/>
              <a:t>stored per unit volume is </a:t>
            </a:r>
            <a:r>
              <a:rPr lang="en-US" i="1" dirty="0" smtClean="0"/>
              <a:t>c</a:t>
            </a:r>
            <a:r>
              <a:rPr lang="en-US" dirty="0" smtClean="0"/>
              <a:t>.  Take temporal derivative to get rate of change of storage of </a:t>
            </a:r>
            <a:r>
              <a:rPr lang="en-US" dirty="0">
                <a:latin typeface="Symbol" pitchFamily="18" charset="2"/>
              </a:rPr>
              <a:t>Q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704333"/>
              </p:ext>
            </p:extLst>
          </p:nvPr>
        </p:nvGraphicFramePr>
        <p:xfrm>
          <a:off x="914400" y="2971800"/>
          <a:ext cx="51943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3" imgW="2946240" imgH="393480" progId="Equation.DSMT4">
                  <p:embed/>
                </p:oleObj>
              </mc:Choice>
              <mc:Fallback>
                <p:oleObj name="Equation" r:id="rId3" imgW="294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971800"/>
                        <a:ext cx="5194300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439025" y="780365"/>
            <a:ext cx="1295400" cy="12954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91559"/>
              </p:ext>
            </p:extLst>
          </p:nvPr>
        </p:nvGraphicFramePr>
        <p:xfrm>
          <a:off x="7048500" y="2971800"/>
          <a:ext cx="7810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5" imgW="419040" imgH="431640" progId="Equation.DSMT4">
                  <p:embed/>
                </p:oleObj>
              </mc:Choice>
              <mc:Fallback>
                <p:oleObj name="Equation" r:id="rId5" imgW="4190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2971800"/>
                        <a:ext cx="78105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2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739154" y="1800761"/>
            <a:ext cx="292100" cy="2095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151904" y="1255931"/>
            <a:ext cx="1231900" cy="11938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31404" y="1800761"/>
            <a:ext cx="292100" cy="20955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59593"/>
              </p:ext>
            </p:extLst>
          </p:nvPr>
        </p:nvGraphicFramePr>
        <p:xfrm>
          <a:off x="1793004" y="1782845"/>
          <a:ext cx="53340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004" y="1782845"/>
                        <a:ext cx="533400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87536"/>
              </p:ext>
            </p:extLst>
          </p:nvPr>
        </p:nvGraphicFramePr>
        <p:xfrm>
          <a:off x="3292475" y="1739982"/>
          <a:ext cx="6238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Equation" r:id="rId5" imgW="736560" imgH="634680" progId="Equation.DSMT4">
                  <p:embed/>
                </p:oleObj>
              </mc:Choice>
              <mc:Fallback>
                <p:oleObj name="Equation" r:id="rId5" imgW="736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92475" y="1739982"/>
                        <a:ext cx="623888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28800" y="609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 conservation law over unit volume. Assume only x direction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75297"/>
              </p:ext>
            </p:extLst>
          </p:nvPr>
        </p:nvGraphicFramePr>
        <p:xfrm>
          <a:off x="4840288" y="1690770"/>
          <a:ext cx="12207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7" imgW="1218960" imgH="431640" progId="Equation.DSMT4">
                  <p:embed/>
                </p:oleObj>
              </mc:Choice>
              <mc:Fallback>
                <p:oleObj name="Equation" r:id="rId7" imgW="12189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1690770"/>
                        <a:ext cx="12207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33547"/>
              </p:ext>
            </p:extLst>
          </p:nvPr>
        </p:nvGraphicFramePr>
        <p:xfrm>
          <a:off x="2460625" y="2743200"/>
          <a:ext cx="3051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Equation" r:id="rId9" imgW="3047760" imgH="431640" progId="Equation.DSMT4">
                  <p:embed/>
                </p:oleObj>
              </mc:Choice>
              <mc:Fallback>
                <p:oleObj name="Equation" r:id="rId9" imgW="304776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2743200"/>
                        <a:ext cx="3051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73467"/>
              </p:ext>
            </p:extLst>
          </p:nvPr>
        </p:nvGraphicFramePr>
        <p:xfrm>
          <a:off x="2875679" y="3276600"/>
          <a:ext cx="22367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11" imgW="2234880" imgH="393480" progId="Equation.DSMT4">
                  <p:embed/>
                </p:oleObj>
              </mc:Choice>
              <mc:Fallback>
                <p:oleObj name="Equation" r:id="rId11" imgW="22348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679" y="3276600"/>
                        <a:ext cx="22367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753606"/>
              </p:ext>
            </p:extLst>
          </p:nvPr>
        </p:nvGraphicFramePr>
        <p:xfrm>
          <a:off x="3456704" y="3810000"/>
          <a:ext cx="812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13" imgW="812520" imgH="393480" progId="Equation.DSMT4">
                  <p:embed/>
                </p:oleObj>
              </mc:Choice>
              <mc:Fallback>
                <p:oleObj name="Equation" r:id="rId13" imgW="81252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704" y="3810000"/>
                        <a:ext cx="8128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838733"/>
              </p:ext>
            </p:extLst>
          </p:nvPr>
        </p:nvGraphicFramePr>
        <p:xfrm>
          <a:off x="3151904" y="4343400"/>
          <a:ext cx="14732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15" imgW="1473120" imgH="419040" progId="Equation.DSMT4">
                  <p:embed/>
                </p:oleObj>
              </mc:Choice>
              <mc:Fallback>
                <p:oleObj name="Equation" r:id="rId15" imgW="147312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904" y="4343400"/>
                        <a:ext cx="14732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058233"/>
              </p:ext>
            </p:extLst>
          </p:nvPr>
        </p:nvGraphicFramePr>
        <p:xfrm>
          <a:off x="3491629" y="5029200"/>
          <a:ext cx="901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Equation" r:id="rId17" imgW="901440" imgH="393480" progId="Equation.DSMT4">
                  <p:embed/>
                </p:oleObj>
              </mc:Choice>
              <mc:Fallback>
                <p:oleObj name="Equation" r:id="rId17" imgW="90144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629" y="5029200"/>
                        <a:ext cx="9017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876925" y="28194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Rate in + rate produced= rate out + rate of storage change</a:t>
            </a:r>
          </a:p>
          <a:p>
            <a:endParaRPr lang="en-US" sz="1400" dirty="0"/>
          </a:p>
          <a:p>
            <a:r>
              <a:rPr lang="en-US" sz="1400" dirty="0" smtClean="0"/>
              <a:t>Subtracting from both sides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Divide through by </a:t>
            </a:r>
            <a:r>
              <a:rPr lang="en-US" sz="1400" dirty="0" err="1" smtClean="0"/>
              <a:t>dV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Repeat for y and z directions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Use divergence operator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90800" y="4876800"/>
            <a:ext cx="2895600" cy="1306562"/>
            <a:chOff x="2590800" y="4876800"/>
            <a:chExt cx="2895600" cy="1306562"/>
          </a:xfrm>
        </p:grpSpPr>
        <p:sp>
          <p:nvSpPr>
            <p:cNvPr id="28" name="TextBox 27"/>
            <p:cNvSpPr txBox="1"/>
            <p:nvPr/>
          </p:nvSpPr>
          <p:spPr>
            <a:xfrm>
              <a:off x="2590800" y="5537031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General Conservation eqn. Use this for everything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29000" y="4876800"/>
              <a:ext cx="1028700" cy="660231"/>
            </a:xfrm>
            <a:prstGeom prst="rect">
              <a:avLst/>
            </a:prstGeom>
            <a:noFill/>
            <a:ln w="412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4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56953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I, </a:t>
            </a:r>
            <a:r>
              <a:rPr lang="en-US" dirty="0" err="1" smtClean="0"/>
              <a:t>Dirichlet</a:t>
            </a:r>
            <a:r>
              <a:rPr lang="en-US" dirty="0" smtClean="0"/>
              <a:t> condition.   Specify </a:t>
            </a:r>
            <a:r>
              <a:rPr lang="en-US" i="1" dirty="0" smtClean="0"/>
              <a:t>c</a:t>
            </a:r>
            <a:r>
              <a:rPr lang="en-US" dirty="0" smtClean="0"/>
              <a:t> on boundary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                          Could </a:t>
            </a:r>
            <a:r>
              <a:rPr lang="en-US" dirty="0" smtClean="0"/>
              <a:t>be non-uniform or transient</a:t>
            </a:r>
          </a:p>
          <a:p>
            <a:endParaRPr lang="en-US" dirty="0"/>
          </a:p>
          <a:p>
            <a:r>
              <a:rPr lang="en-US" dirty="0" smtClean="0"/>
              <a:t>Type II, </a:t>
            </a:r>
            <a:r>
              <a:rPr lang="en-US" dirty="0" err="1" smtClean="0"/>
              <a:t>Neuman</a:t>
            </a:r>
            <a:r>
              <a:rPr lang="en-US" dirty="0" smtClean="0"/>
              <a:t> condition.  Specify normal flux or gradient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Type </a:t>
            </a:r>
            <a:r>
              <a:rPr lang="en-US" dirty="0" smtClean="0"/>
              <a:t>III, Cauchy condition.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051505"/>
              </p:ext>
            </p:extLst>
          </p:nvPr>
        </p:nvGraphicFramePr>
        <p:xfrm>
          <a:off x="3504896" y="3124200"/>
          <a:ext cx="11239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3" imgW="507960" imgH="406080" progId="Equation.DSMT4">
                  <p:embed/>
                </p:oleObj>
              </mc:Choice>
              <mc:Fallback>
                <p:oleObj name="Equation" r:id="rId3" imgW="507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4896" y="3124200"/>
                        <a:ext cx="11239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72887"/>
              </p:ext>
            </p:extLst>
          </p:nvPr>
        </p:nvGraphicFramePr>
        <p:xfrm>
          <a:off x="3505200" y="4800600"/>
          <a:ext cx="157607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5" imgW="927000" imgH="253800" progId="Equation.DSMT4">
                  <p:embed/>
                </p:oleObj>
              </mc:Choice>
              <mc:Fallback>
                <p:oleObj name="Equation" r:id="rId5" imgW="927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4800600"/>
                        <a:ext cx="157607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2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200525" y="1600200"/>
            <a:ext cx="752475" cy="1857375"/>
          </a:xfrm>
          <a:custGeom>
            <a:avLst/>
            <a:gdLst>
              <a:gd name="connsiteX0" fmla="*/ 0 w 752475"/>
              <a:gd name="connsiteY0" fmla="*/ 0 h 1857375"/>
              <a:gd name="connsiteX1" fmla="*/ 752475 w 752475"/>
              <a:gd name="connsiteY1" fmla="*/ 561975 h 1857375"/>
              <a:gd name="connsiteX2" fmla="*/ 752475 w 752475"/>
              <a:gd name="connsiteY2" fmla="*/ 1857375 h 1857375"/>
              <a:gd name="connsiteX3" fmla="*/ 57150 w 752475"/>
              <a:gd name="connsiteY3" fmla="*/ 1095375 h 1857375"/>
              <a:gd name="connsiteX4" fmla="*/ 0 w 752475"/>
              <a:gd name="connsiteY4" fmla="*/ 0 h 1857375"/>
              <a:gd name="connsiteX0" fmla="*/ 0 w 752475"/>
              <a:gd name="connsiteY0" fmla="*/ 0 h 1857375"/>
              <a:gd name="connsiteX1" fmla="*/ 752475 w 752475"/>
              <a:gd name="connsiteY1" fmla="*/ 561975 h 1857375"/>
              <a:gd name="connsiteX2" fmla="*/ 752475 w 752475"/>
              <a:gd name="connsiteY2" fmla="*/ 1857375 h 1857375"/>
              <a:gd name="connsiteX3" fmla="*/ 9525 w 752475"/>
              <a:gd name="connsiteY3" fmla="*/ 1133475 h 1857375"/>
              <a:gd name="connsiteX4" fmla="*/ 0 w 752475"/>
              <a:gd name="connsiteY4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75" h="1857375">
                <a:moveTo>
                  <a:pt x="0" y="0"/>
                </a:moveTo>
                <a:lnTo>
                  <a:pt x="752475" y="561975"/>
                </a:lnTo>
                <a:lnTo>
                  <a:pt x="752475" y="1857375"/>
                </a:lnTo>
                <a:lnTo>
                  <a:pt x="9525" y="1133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fluxes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828800" y="1838868"/>
            <a:ext cx="1099182" cy="970464"/>
          </a:xfrm>
          <a:custGeom>
            <a:avLst/>
            <a:gdLst>
              <a:gd name="connsiteX0" fmla="*/ 266865 w 1099182"/>
              <a:gd name="connsiteY0" fmla="*/ 198908 h 970464"/>
              <a:gd name="connsiteX1" fmla="*/ 165 w 1099182"/>
              <a:gd name="connsiteY1" fmla="*/ 408458 h 970464"/>
              <a:gd name="connsiteX2" fmla="*/ 228765 w 1099182"/>
              <a:gd name="connsiteY2" fmla="*/ 798983 h 970464"/>
              <a:gd name="connsiteX3" fmla="*/ 343065 w 1099182"/>
              <a:gd name="connsiteY3" fmla="*/ 618008 h 970464"/>
              <a:gd name="connsiteX4" fmla="*/ 943140 w 1099182"/>
              <a:gd name="connsiteY4" fmla="*/ 970433 h 970464"/>
              <a:gd name="connsiteX5" fmla="*/ 1095540 w 1099182"/>
              <a:gd name="connsiteY5" fmla="*/ 637058 h 970464"/>
              <a:gd name="connsiteX6" fmla="*/ 838365 w 1099182"/>
              <a:gd name="connsiteY6" fmla="*/ 389408 h 970464"/>
              <a:gd name="connsiteX7" fmla="*/ 771690 w 1099182"/>
              <a:gd name="connsiteY7" fmla="*/ 17933 h 970464"/>
              <a:gd name="connsiteX8" fmla="*/ 428790 w 1099182"/>
              <a:gd name="connsiteY8" fmla="*/ 84608 h 970464"/>
              <a:gd name="connsiteX9" fmla="*/ 485940 w 1099182"/>
              <a:gd name="connsiteY9" fmla="*/ 313208 h 970464"/>
              <a:gd name="connsiteX10" fmla="*/ 457365 w 1099182"/>
              <a:gd name="connsiteY10" fmla="*/ 456083 h 970464"/>
              <a:gd name="connsiteX11" fmla="*/ 266865 w 1099182"/>
              <a:gd name="connsiteY11" fmla="*/ 198908 h 97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9182" h="970464">
                <a:moveTo>
                  <a:pt x="266865" y="198908"/>
                </a:moveTo>
                <a:cubicBezTo>
                  <a:pt x="190665" y="190971"/>
                  <a:pt x="6515" y="308446"/>
                  <a:pt x="165" y="408458"/>
                </a:cubicBezTo>
                <a:cubicBezTo>
                  <a:pt x="-6185" y="508470"/>
                  <a:pt x="171615" y="764058"/>
                  <a:pt x="228765" y="798983"/>
                </a:cubicBezTo>
                <a:cubicBezTo>
                  <a:pt x="285915" y="833908"/>
                  <a:pt x="224002" y="589433"/>
                  <a:pt x="343065" y="618008"/>
                </a:cubicBezTo>
                <a:cubicBezTo>
                  <a:pt x="462128" y="646583"/>
                  <a:pt x="817728" y="967258"/>
                  <a:pt x="943140" y="970433"/>
                </a:cubicBezTo>
                <a:cubicBezTo>
                  <a:pt x="1068552" y="973608"/>
                  <a:pt x="1113003" y="733896"/>
                  <a:pt x="1095540" y="637058"/>
                </a:cubicBezTo>
                <a:cubicBezTo>
                  <a:pt x="1078078" y="540221"/>
                  <a:pt x="892340" y="492595"/>
                  <a:pt x="838365" y="389408"/>
                </a:cubicBezTo>
                <a:cubicBezTo>
                  <a:pt x="784390" y="286221"/>
                  <a:pt x="839953" y="68733"/>
                  <a:pt x="771690" y="17933"/>
                </a:cubicBezTo>
                <a:cubicBezTo>
                  <a:pt x="703428" y="-32867"/>
                  <a:pt x="476415" y="35395"/>
                  <a:pt x="428790" y="84608"/>
                </a:cubicBezTo>
                <a:cubicBezTo>
                  <a:pt x="381165" y="133820"/>
                  <a:pt x="481178" y="251296"/>
                  <a:pt x="485940" y="313208"/>
                </a:cubicBezTo>
                <a:cubicBezTo>
                  <a:pt x="490703" y="375121"/>
                  <a:pt x="492290" y="476721"/>
                  <a:pt x="457365" y="456083"/>
                </a:cubicBezTo>
                <a:cubicBezTo>
                  <a:pt x="422440" y="435445"/>
                  <a:pt x="343065" y="206845"/>
                  <a:pt x="266865" y="19890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048000" y="2133600"/>
            <a:ext cx="914400" cy="38100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596812">
            <a:off x="4469815" y="2594381"/>
            <a:ext cx="49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2378391" y="228600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Symbol" pitchFamily="18" charset="2"/>
              </a:rPr>
              <a:t>Q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733800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SSTIXThirteen" pitchFamily="2" charset="0"/>
              </a:rPr>
              <a:t>A </a:t>
            </a:r>
            <a:r>
              <a:rPr lang="en-US" dirty="0" smtClean="0"/>
              <a:t>= </a:t>
            </a:r>
            <a:r>
              <a:rPr lang="en-US" dirty="0" err="1" smtClean="0"/>
              <a:t>advective</a:t>
            </a:r>
            <a:r>
              <a:rPr lang="en-US" dirty="0" smtClean="0"/>
              <a:t> flux,     flux </a:t>
            </a:r>
            <a:r>
              <a:rPr lang="en-US" dirty="0"/>
              <a:t>of </a:t>
            </a:r>
            <a:r>
              <a:rPr lang="en-US" dirty="0">
                <a:latin typeface="Symbol" pitchFamily="18" charset="2"/>
              </a:rPr>
              <a:t>Q </a:t>
            </a:r>
            <a:r>
              <a:rPr lang="en-US" dirty="0" smtClean="0"/>
              <a:t>caused </a:t>
            </a:r>
            <a:r>
              <a:rPr lang="en-US" dirty="0"/>
              <a:t>by fluid flow</a:t>
            </a:r>
            <a:endParaRPr lang="en-US" dirty="0" smtClean="0"/>
          </a:p>
          <a:p>
            <a:r>
              <a:rPr lang="en-US" dirty="0">
                <a:latin typeface="ESSTIXThirteen" pitchFamily="2" charset="0"/>
              </a:rPr>
              <a:t>A = </a:t>
            </a:r>
            <a:r>
              <a:rPr lang="en-US" b="1" dirty="0"/>
              <a:t>q</a:t>
            </a:r>
            <a:r>
              <a:rPr lang="en-US" i="1" dirty="0"/>
              <a:t>c/n</a:t>
            </a:r>
            <a:r>
              <a:rPr lang="en-US" i="1" dirty="0" smtClean="0"/>
              <a:t>;     </a:t>
            </a:r>
            <a:r>
              <a:rPr lang="en-US" b="1" dirty="0" smtClean="0"/>
              <a:t>q</a:t>
            </a:r>
            <a:r>
              <a:rPr lang="en-US" i="1" dirty="0" smtClean="0"/>
              <a:t>=</a:t>
            </a:r>
            <a:r>
              <a:rPr lang="en-US" dirty="0"/>
              <a:t>volumetric flux of </a:t>
            </a:r>
            <a:r>
              <a:rPr lang="en-US" dirty="0" smtClean="0"/>
              <a:t>fluid, </a:t>
            </a:r>
            <a:r>
              <a:rPr lang="en-US" i="1" dirty="0" smtClean="0"/>
              <a:t>n</a:t>
            </a:r>
            <a:r>
              <a:rPr lang="en-US" dirty="0" smtClean="0"/>
              <a:t> = porosity</a:t>
            </a:r>
          </a:p>
          <a:p>
            <a:r>
              <a:rPr lang="en-US" dirty="0"/>
              <a:t>	</a:t>
            </a:r>
            <a:r>
              <a:rPr lang="en-US" dirty="0" smtClean="0"/>
              <a:t>	where </a:t>
            </a:r>
            <a:r>
              <a:rPr lang="en-US" i="1" dirty="0" smtClean="0"/>
              <a:t>c</a:t>
            </a:r>
            <a:r>
              <a:rPr lang="en-US" dirty="0" smtClean="0"/>
              <a:t> defined per </a:t>
            </a:r>
            <a:r>
              <a:rPr lang="en-US" dirty="0" smtClean="0"/>
              <a:t>total volume </a:t>
            </a:r>
            <a:endParaRPr lang="en-US" dirty="0" smtClean="0"/>
          </a:p>
          <a:p>
            <a:r>
              <a:rPr lang="en-US" b="1" dirty="0">
                <a:latin typeface="ESSTIXThirteen" pitchFamily="2" charset="0"/>
              </a:rPr>
              <a:t>A</a:t>
            </a:r>
            <a:r>
              <a:rPr lang="en-US" dirty="0">
                <a:latin typeface="ESSTIXThirteen" pitchFamily="2" charset="0"/>
              </a:rPr>
              <a:t> </a:t>
            </a:r>
            <a:r>
              <a:rPr lang="en-US" dirty="0" smtClean="0">
                <a:latin typeface="ESSTIXThirteen" pitchFamily="2" charset="0"/>
              </a:rPr>
              <a:t>=</a:t>
            </a:r>
            <a:r>
              <a:rPr lang="en-US" dirty="0"/>
              <a:t> </a:t>
            </a:r>
            <a:r>
              <a:rPr lang="en-US" b="1" dirty="0"/>
              <a:t>q</a:t>
            </a:r>
            <a:r>
              <a:rPr lang="en-US" dirty="0"/>
              <a:t>c</a:t>
            </a:r>
            <a:r>
              <a:rPr lang="en-US" i="1" dirty="0" smtClean="0"/>
              <a:t>  ;         for n = </a:t>
            </a:r>
            <a:r>
              <a:rPr lang="en-US" dirty="0" smtClean="0"/>
              <a:t>1, </a:t>
            </a:r>
            <a:r>
              <a:rPr lang="en-US" dirty="0"/>
              <a:t>or </a:t>
            </a:r>
            <a:r>
              <a:rPr lang="en-US" i="1" dirty="0"/>
              <a:t>c</a:t>
            </a:r>
            <a:r>
              <a:rPr lang="en-US" dirty="0"/>
              <a:t> defined per volume fluid</a:t>
            </a:r>
            <a:r>
              <a:rPr lang="en-US" i="1" dirty="0" smtClean="0"/>
              <a:t>        </a:t>
            </a:r>
            <a:endParaRPr lang="en-US" i="1" dirty="0" smtClean="0">
              <a:latin typeface="ESSTIXThirteen" pitchFamily="2" charset="0"/>
            </a:endParaRPr>
          </a:p>
          <a:p>
            <a:endParaRPr lang="en-US" dirty="0" smtClean="0">
              <a:latin typeface="ESSTIXThirteen" pitchFamily="2" charset="0"/>
            </a:endParaRPr>
          </a:p>
          <a:p>
            <a:r>
              <a:rPr lang="en-US" b="1" dirty="0" smtClean="0">
                <a:latin typeface="ESSTIXThirteen" pitchFamily="2" charset="0"/>
              </a:rPr>
              <a:t>D</a:t>
            </a:r>
            <a:r>
              <a:rPr lang="en-US" dirty="0" smtClean="0"/>
              <a:t> = diffusive flux,       flux of </a:t>
            </a:r>
            <a:r>
              <a:rPr lang="en-US" dirty="0" smtClean="0">
                <a:latin typeface="Symbol" pitchFamily="18" charset="2"/>
              </a:rPr>
              <a:t>Q </a:t>
            </a:r>
            <a:r>
              <a:rPr lang="en-US" dirty="0" smtClean="0"/>
              <a:t>without fluid flow</a:t>
            </a:r>
          </a:p>
          <a:p>
            <a:endParaRPr lang="en-US" dirty="0" smtClean="0"/>
          </a:p>
          <a:p>
            <a:endParaRPr lang="en-US" dirty="0" smtClean="0">
              <a:latin typeface="Symbol" pitchFamily="18" charset="2"/>
            </a:endParaRPr>
          </a:p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>
                <a:latin typeface="ESSTIXThirteen" pitchFamily="2" charset="0"/>
              </a:rPr>
              <a:t>A</a:t>
            </a:r>
            <a:r>
              <a:rPr lang="en-US" dirty="0" smtClean="0"/>
              <a:t> + </a:t>
            </a:r>
            <a:r>
              <a:rPr lang="en-US" dirty="0" smtClean="0">
                <a:latin typeface="ESSTIXThirteen" pitchFamily="2" charset="0"/>
              </a:rPr>
              <a:t>D</a:t>
            </a:r>
            <a:r>
              <a:rPr lang="en-US" dirty="0" smtClean="0"/>
              <a:t>       Total flux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796746"/>
              </p:ext>
            </p:extLst>
          </p:nvPr>
        </p:nvGraphicFramePr>
        <p:xfrm>
          <a:off x="6013450" y="1922463"/>
          <a:ext cx="16319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3" imgW="876240" imgH="431640" progId="Equation.DSMT4">
                  <p:embed/>
                </p:oleObj>
              </mc:Choice>
              <mc:Fallback>
                <p:oleObj name="Equation" r:id="rId3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922463"/>
                        <a:ext cx="163195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72564"/>
              </p:ext>
            </p:extLst>
          </p:nvPr>
        </p:nvGraphicFramePr>
        <p:xfrm>
          <a:off x="6996113" y="3163888"/>
          <a:ext cx="109537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5" imgW="660240" imgH="1498320" progId="Equation.DSMT4">
                  <p:embed/>
                </p:oleObj>
              </mc:Choice>
              <mc:Fallback>
                <p:oleObj name="Equation" r:id="rId5" imgW="66024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3163888"/>
                        <a:ext cx="1095375" cy="249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88291"/>
              </p:ext>
            </p:extLst>
          </p:nvPr>
        </p:nvGraphicFramePr>
        <p:xfrm>
          <a:off x="3738563" y="5791200"/>
          <a:ext cx="5286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7" imgW="431640" imgH="431640" progId="Equation.DSMT4">
                  <p:embed/>
                </p:oleObj>
              </mc:Choice>
              <mc:Fallback>
                <p:oleObj name="Equation" r:id="rId7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5791200"/>
                        <a:ext cx="5286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9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Diffusive-like flux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371600" y="1939945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Chemical </a:t>
            </a:r>
            <a:r>
              <a:rPr lang="en-US" b="1" dirty="0" smtClean="0"/>
              <a:t>species [M]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[M/L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]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i="1" dirty="0" smtClean="0">
                <a:sym typeface="Wingdings" pitchFamily="2" charset="2"/>
              </a:rPr>
              <a:t>C </a:t>
            </a:r>
            <a:r>
              <a:rPr lang="en-US" dirty="0" smtClean="0">
                <a:sym typeface="Wingdings" pitchFamily="2" charset="2"/>
              </a:rPr>
              <a:t>(concentration)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Mass flux 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smtClean="0">
                <a:sym typeface="Wingdings" pitchFamily="2" charset="2"/>
              </a:rPr>
              <a:t>M/TL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],  Fick’s Law</a:t>
            </a:r>
            <a:r>
              <a:rPr lang="en-US" dirty="0" smtClean="0"/>
              <a:t>:      </a:t>
            </a:r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Momentum [</a:t>
            </a:r>
            <a:r>
              <a:rPr lang="en-US" b="1" dirty="0" err="1" smtClean="0"/>
              <a:t>Mv</a:t>
            </a:r>
            <a:r>
              <a:rPr lang="en-US" b="1" dirty="0" smtClean="0"/>
              <a:t>]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Mv</a:t>
            </a:r>
            <a:r>
              <a:rPr lang="en-US" dirty="0">
                <a:sym typeface="Wingdings" pitchFamily="2" charset="2"/>
              </a:rPr>
              <a:t>/L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]</a:t>
            </a:r>
            <a:r>
              <a:rPr lang="en-US" dirty="0" smtClean="0">
                <a:sym typeface="Wingdings" pitchFamily="2" charset="2"/>
              </a:rPr>
              <a:t>=[</a:t>
            </a:r>
            <a:r>
              <a:rPr lang="en-US" dirty="0">
                <a:sym typeface="Wingdings" pitchFamily="2" charset="2"/>
              </a:rPr>
              <a:t>ML/(TL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]=</a:t>
            </a:r>
            <a:r>
              <a:rPr lang="en-US" i="1" dirty="0" smtClean="0">
                <a:sym typeface="Wingdings" pitchFamily="2" charset="2"/>
              </a:rPr>
              <a:t>v</a:t>
            </a:r>
            <a:r>
              <a:rPr lang="en-US" dirty="0">
                <a:latin typeface="Symbol" pitchFamily="18" charset="2"/>
                <a:sym typeface="Wingdings" pitchFamily="2" charset="2"/>
              </a:rPr>
              <a:t> r </a:t>
            </a:r>
            <a:r>
              <a:rPr lang="en-US" dirty="0" smtClean="0">
                <a:latin typeface="+mj-lt"/>
                <a:sym typeface="Wingdings" pitchFamily="2" charset="2"/>
              </a:rPr>
              <a:t>(velocity </a:t>
            </a:r>
            <a:r>
              <a:rPr lang="en-US" dirty="0" smtClean="0">
                <a:latin typeface="+mj-lt"/>
                <a:sym typeface="Wingdings" pitchFamily="2" charset="2"/>
              </a:rPr>
              <a:t>*density</a:t>
            </a:r>
            <a:r>
              <a:rPr lang="en-US" dirty="0" smtClean="0">
                <a:latin typeface="+mj-lt"/>
                <a:sym typeface="Wingdings" pitchFamily="2" charset="2"/>
              </a:rPr>
              <a:t>) </a:t>
            </a:r>
          </a:p>
          <a:p>
            <a:r>
              <a:rPr lang="en-US" dirty="0" smtClean="0">
                <a:latin typeface="+mj-lt"/>
                <a:sym typeface="Wingdings" pitchFamily="2" charset="2"/>
              </a:rPr>
              <a:t>                 Momentum flux 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smtClean="0">
                <a:sym typeface="Wingdings" pitchFamily="2" charset="2"/>
              </a:rPr>
              <a:t>M/T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L] =stress or pressure </a:t>
            </a:r>
            <a:r>
              <a:rPr lang="en-US" dirty="0" smtClean="0">
                <a:sym typeface="Wingdings" pitchFamily="2" charset="2"/>
              </a:rPr>
              <a:t>= F/A = ML/T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L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latin typeface="+mj-lt"/>
                <a:sym typeface="Wingdings" pitchFamily="2" charset="2"/>
              </a:rPr>
              <a:t>      </a:t>
            </a:r>
            <a:endParaRPr lang="en-US" dirty="0" smtClean="0">
              <a:latin typeface="+mj-lt"/>
              <a:sym typeface="Wingdings" pitchFamily="2" charset="2"/>
            </a:endParaRPr>
          </a:p>
          <a:p>
            <a:endParaRPr lang="en-US" dirty="0">
              <a:latin typeface="+mj-lt"/>
              <a:sym typeface="Wingdings" pitchFamily="2" charset="2"/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371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of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proportional to </a:t>
            </a:r>
            <a:r>
              <a:rPr lang="en-US" dirty="0" smtClean="0"/>
              <a:t>a gradient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616618"/>
              </p:ext>
            </p:extLst>
          </p:nvPr>
        </p:nvGraphicFramePr>
        <p:xfrm>
          <a:off x="4267200" y="2438400"/>
          <a:ext cx="317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Equation" r:id="rId3" imgW="3174840" imgH="482400" progId="Equation.DSMT4">
                  <p:embed/>
                </p:oleObj>
              </mc:Choice>
              <mc:Fallback>
                <p:oleObj name="Equation" r:id="rId3" imgW="3174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2438400"/>
                        <a:ext cx="3175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75529"/>
              </p:ext>
            </p:extLst>
          </p:nvPr>
        </p:nvGraphicFramePr>
        <p:xfrm>
          <a:off x="3079750" y="3886200"/>
          <a:ext cx="37338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5" imgW="3733560" imgH="1993680" progId="Equation.DSMT4">
                  <p:embed/>
                </p:oleObj>
              </mc:Choice>
              <mc:Fallback>
                <p:oleObj name="Equation" r:id="rId5" imgW="3733560" imgH="1993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750" y="3886200"/>
                        <a:ext cx="37338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52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9144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Heat</a:t>
            </a:r>
            <a:r>
              <a:rPr lang="en-US" dirty="0">
                <a:sym typeface="Wingdings" pitchFamily="2" charset="2"/>
              </a:rPr>
              <a:t>[E/L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]=                     =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r</a:t>
            </a:r>
            <a:r>
              <a:rPr lang="en-US" i="1" dirty="0" err="1" smtClean="0">
                <a:sym typeface="Wingdings" pitchFamily="2" charset="2"/>
              </a:rPr>
              <a:t>c</a:t>
            </a:r>
            <a:r>
              <a:rPr lang="en-US" baseline="-25000" dirty="0" err="1" smtClean="0">
                <a:sym typeface="Wingdings" pitchFamily="2" charset="2"/>
              </a:rPr>
              <a:t>p</a:t>
            </a:r>
            <a:r>
              <a:rPr lang="en-US" i="1" dirty="0" err="1">
                <a:latin typeface="Symbol" pitchFamily="18" charset="2"/>
                <a:sym typeface="Wingdings" pitchFamily="2" charset="2"/>
              </a:rPr>
              <a:t>q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(density heat capacity temperature)</a:t>
            </a:r>
          </a:p>
          <a:p>
            <a:r>
              <a:rPr lang="en-US" dirty="0">
                <a:sym typeface="Wingdings" pitchFamily="2" charset="2"/>
              </a:rPr>
              <a:t>	Heat </a:t>
            </a:r>
            <a:r>
              <a:rPr lang="en-US" dirty="0" smtClean="0">
                <a:sym typeface="Wingdings" pitchFamily="2" charset="2"/>
              </a:rPr>
              <a:t>flux, Fourier’s Law </a:t>
            </a:r>
            <a:endParaRPr lang="en-US" dirty="0">
              <a:sym typeface="Wingdings" pitchFamily="2" charset="2"/>
            </a:endParaRP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Volume </a:t>
            </a:r>
            <a:r>
              <a:rPr lang="en-US" b="1" dirty="0" smtClean="0"/>
              <a:t>of </a:t>
            </a:r>
            <a:r>
              <a:rPr lang="en-US" b="1" dirty="0"/>
              <a:t>fluid in porous </a:t>
            </a:r>
            <a:r>
              <a:rPr lang="en-US" b="1" dirty="0" smtClean="0"/>
              <a:t>media</a:t>
            </a:r>
          </a:p>
          <a:p>
            <a:r>
              <a:rPr lang="en-US" b="1" dirty="0"/>
              <a:t>	</a:t>
            </a:r>
            <a:r>
              <a:rPr lang="en-US" dirty="0" smtClean="0"/>
              <a:t>Volume flux, Darcy’s Law</a:t>
            </a:r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Mass</a:t>
            </a:r>
            <a:r>
              <a:rPr lang="en-US" dirty="0">
                <a:sym typeface="Wingdings" pitchFamily="2" charset="2"/>
              </a:rPr>
              <a:t> [M/L</a:t>
            </a:r>
            <a:r>
              <a:rPr lang="en-US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]</a:t>
            </a:r>
            <a:r>
              <a:rPr lang="en-US" dirty="0">
                <a:latin typeface="Symbol" pitchFamily="18" charset="2"/>
                <a:sym typeface="Wingdings" pitchFamily="2" charset="2"/>
              </a:rPr>
              <a:t> r </a:t>
            </a:r>
            <a:r>
              <a:rPr lang="en-US" dirty="0">
                <a:sym typeface="Wingdings" pitchFamily="2" charset="2"/>
              </a:rPr>
              <a:t>(density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no diffusive flux is generally used here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Many important parameters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i="1" dirty="0" smtClean="0">
                <a:sym typeface="Wingdings" pitchFamily="2" charset="2"/>
              </a:rPr>
              <a:t>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latin typeface="Symbol" panose="05050102010706020507" pitchFamily="18" charset="2"/>
                <a:sym typeface="Wingdings" pitchFamily="2" charset="2"/>
              </a:rPr>
              <a:t>a,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latin typeface="Symbol" panose="05050102010706020507" pitchFamily="18" charset="2"/>
                <a:sym typeface="Wingdings" pitchFamily="2" charset="2"/>
              </a:rPr>
              <a:t>r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i="1" dirty="0" err="1" smtClean="0">
                <a:sym typeface="Wingdings" pitchFamily="2" charset="2"/>
              </a:rPr>
              <a:t>c</a:t>
            </a:r>
            <a:r>
              <a:rPr lang="en-US" baseline="-25000" dirty="0" err="1" smtClean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…) appear </a:t>
            </a:r>
            <a:r>
              <a:rPr lang="en-US" dirty="0" smtClean="0">
                <a:sym typeface="Wingdings" pitchFamily="2" charset="2"/>
              </a:rPr>
              <a:t>in the expressions for diffusive-like flux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152659"/>
              </p:ext>
            </p:extLst>
          </p:nvPr>
        </p:nvGraphicFramePr>
        <p:xfrm>
          <a:off x="2819400" y="1613257"/>
          <a:ext cx="28448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Equation" r:id="rId3" imgW="2844720" imgH="1701720" progId="Equation.DSMT4">
                  <p:embed/>
                </p:oleObj>
              </mc:Choice>
              <mc:Fallback>
                <p:oleObj name="Equation" r:id="rId3" imgW="2844720" imgH="1701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13257"/>
                        <a:ext cx="28448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63363"/>
              </p:ext>
            </p:extLst>
          </p:nvPr>
        </p:nvGraphicFramePr>
        <p:xfrm>
          <a:off x="2743200" y="914400"/>
          <a:ext cx="6096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Equation" r:id="rId5" imgW="774364" imgH="431613" progId="Equation.DSMT4">
                  <p:embed/>
                </p:oleObj>
              </mc:Choice>
              <mc:Fallback>
                <p:oleObj name="Equation" r:id="rId5" imgW="774364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14400"/>
                        <a:ext cx="6096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298120"/>
              </p:ext>
            </p:extLst>
          </p:nvPr>
        </p:nvGraphicFramePr>
        <p:xfrm>
          <a:off x="2819400" y="4114800"/>
          <a:ext cx="20066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Equation" r:id="rId7" imgW="2006280" imgH="838080" progId="Equation.DSMT4">
                  <p:embed/>
                </p:oleObj>
              </mc:Choice>
              <mc:Fallback>
                <p:oleObj name="Equation" r:id="rId7" imgW="200628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14800"/>
                        <a:ext cx="20066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Diffusive-like flux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for next Tuesday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447799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Download </a:t>
            </a:r>
            <a:r>
              <a:rPr lang="en-US" dirty="0" err="1" smtClean="0"/>
              <a:t>Comsol</a:t>
            </a:r>
            <a:r>
              <a:rPr lang="en-US" dirty="0" smtClean="0"/>
              <a:t> 4.4 </a:t>
            </a:r>
            <a:r>
              <a:rPr lang="en-US" dirty="0"/>
              <a:t>from the website: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www.comsol.com/product-download/4.4/windows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 a version for the Mac as well: 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www.comsol.com/product-download/4.4/macosx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Comsol</a:t>
            </a:r>
            <a:r>
              <a:rPr lang="en-US" dirty="0" smtClean="0"/>
              <a:t> is also available in the computer lab, so you can use it there if you don’t have it on your own computer.</a:t>
            </a:r>
          </a:p>
          <a:p>
            <a:endParaRPr lang="en-US" dirty="0"/>
          </a:p>
          <a:p>
            <a:r>
              <a:rPr lang="en-US" dirty="0" smtClean="0"/>
              <a:t>View the videos on BB to get started.  Look through example models included with the software.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Translate Conceptual</a:t>
            </a:r>
            <a:r>
              <a:rPr lang="en-US" smtClean="0">
                <a:sym typeface="Wingdings" pitchFamily="2" charset="2"/>
              </a:rPr>
              <a:t>Analysis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/>
          <a:srcRect b="79166"/>
          <a:stretch/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67" y="1066800"/>
            <a:ext cx="2961333" cy="22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48598" r="69610" b="44702"/>
          <a:stretch/>
        </p:blipFill>
        <p:spPr bwMode="auto">
          <a:xfrm>
            <a:off x="5780315" y="3124200"/>
            <a:ext cx="2228361" cy="9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9" b="12810"/>
          <a:stretch/>
        </p:blipFill>
        <p:spPr bwMode="auto">
          <a:xfrm>
            <a:off x="5751286" y="5075297"/>
            <a:ext cx="2478314" cy="135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9812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Geometry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Governing Equations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Boundary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Initial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Parameters, dimensionless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Constraints, other 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Discretization/mesh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76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Solve Problem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-15240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0" y="24384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 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Format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Week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81200" y="15240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Description of </a:t>
            </a:r>
            <a:r>
              <a:rPr lang="en-US" dirty="0" smtClean="0"/>
              <a:t>process.</a:t>
            </a:r>
          </a:p>
          <a:p>
            <a:r>
              <a:rPr lang="en-US" dirty="0" smtClean="0"/>
              <a:t>Applications </a:t>
            </a:r>
            <a:r>
              <a:rPr lang="en-US" dirty="0"/>
              <a:t>in engineering and science.  Governing equations, boundary/initial conditions, parameters.  </a:t>
            </a:r>
            <a:endParaRPr lang="en-US" dirty="0" smtClean="0"/>
          </a:p>
          <a:p>
            <a:r>
              <a:rPr lang="en-US" dirty="0" smtClean="0"/>
              <a:t>Scaling</a:t>
            </a:r>
            <a:r>
              <a:rPr lang="en-US" dirty="0"/>
              <a:t>, dimensionless numbers.  </a:t>
            </a:r>
            <a:endParaRPr lang="en-US" dirty="0" smtClean="0"/>
          </a:p>
          <a:p>
            <a:r>
              <a:rPr lang="en-US" dirty="0" smtClean="0"/>
              <a:t>Idealized behaviors</a:t>
            </a:r>
          </a:p>
          <a:p>
            <a:r>
              <a:rPr lang="en-US" dirty="0" smtClean="0"/>
              <a:t>Analytical </a:t>
            </a:r>
            <a:r>
              <a:rPr lang="en-US" dirty="0"/>
              <a:t>solutions.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Translate </a:t>
            </a:r>
            <a:r>
              <a:rPr lang="en-US" dirty="0" err="1" smtClean="0"/>
              <a:t>Conceptual</a:t>
            </a:r>
            <a:r>
              <a:rPr lang="en-US" dirty="0" err="1" smtClean="0">
                <a:sym typeface="Wingdings" pitchFamily="2" charset="2"/>
              </a:rPr>
              <a:t>Analysis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Solve</a:t>
            </a:r>
          </a:p>
          <a:p>
            <a:r>
              <a:rPr lang="en-US" dirty="0" smtClean="0"/>
              <a:t>Verify, troubleshoot</a:t>
            </a:r>
          </a:p>
          <a:p>
            <a:r>
              <a:rPr lang="en-US" dirty="0" smtClean="0"/>
              <a:t>Interpret results</a:t>
            </a:r>
          </a:p>
          <a:p>
            <a:r>
              <a:rPr lang="en-US" dirty="0" smtClean="0"/>
              <a:t>Special techniques </a:t>
            </a:r>
          </a:p>
          <a:p>
            <a:r>
              <a:rPr lang="en-US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15686</TotalTime>
  <Words>961</Words>
  <Application>Microsoft Office PowerPoint</Application>
  <PresentationFormat>On-screen Show (4:3)</PresentationFormat>
  <Paragraphs>333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MathType 6.0 Equation</vt:lpstr>
      <vt:lpstr>Applied Process Simulation</vt:lpstr>
      <vt:lpstr>Motive</vt:lpstr>
      <vt:lpstr>Strategy for Successful Simulation</vt:lpstr>
      <vt:lpstr>Translate ConceptualAnalysis</vt:lpstr>
      <vt:lpstr>Solve Problem</vt:lpstr>
      <vt:lpstr>Interpret results</vt:lpstr>
      <vt:lpstr>Communication</vt:lpstr>
      <vt:lpstr>Course Format</vt:lpstr>
      <vt:lpstr>Each Week</vt:lpstr>
      <vt:lpstr>Grade</vt:lpstr>
      <vt:lpstr>Topics</vt:lpstr>
      <vt:lpstr>Translate ConceptualAnalysis</vt:lpstr>
      <vt:lpstr>PowerPoint Presentation</vt:lpstr>
      <vt:lpstr>Detour</vt:lpstr>
      <vt:lpstr>Greek alphabet</vt:lpstr>
      <vt:lpstr>Review, Notation and operations</vt:lpstr>
      <vt:lpstr>Vectors</vt:lpstr>
      <vt:lpstr>PowerPoint Presentation</vt:lpstr>
      <vt:lpstr>Matrices</vt:lpstr>
      <vt:lpstr>PowerPoint Presentation</vt:lpstr>
      <vt:lpstr>PowerPoint Presentation</vt:lpstr>
      <vt:lpstr>Simultaneous eqns Matrix Nomenclature</vt:lpstr>
      <vt:lpstr>Tensors</vt:lpstr>
      <vt:lpstr>Operators</vt:lpstr>
      <vt:lpstr>Einstein notation repeated subscripts</vt:lpstr>
      <vt:lpstr>Review</vt:lpstr>
      <vt:lpstr>Back to the Main Road</vt:lpstr>
      <vt:lpstr>Conservation Equations</vt:lpstr>
      <vt:lpstr>Conservation Eqn Strategy</vt:lpstr>
      <vt:lpstr>Conserved Quantity on per volume basis</vt:lpstr>
      <vt:lpstr>Flux</vt:lpstr>
      <vt:lpstr>Source</vt:lpstr>
      <vt:lpstr>Storage change</vt:lpstr>
      <vt:lpstr>PowerPoint Presentation</vt:lpstr>
      <vt:lpstr>Boundary Conditions</vt:lpstr>
      <vt:lpstr>More about fluxes</vt:lpstr>
      <vt:lpstr>Diffusive-like flux</vt:lpstr>
      <vt:lpstr>Diffusive-like flux</vt:lpstr>
      <vt:lpstr>Lab for next Tuesday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Process Simulation</dc:title>
  <dc:creator>Windows User</dc:creator>
  <cp:lastModifiedBy>Larry Murdoch</cp:lastModifiedBy>
  <cp:revision>82</cp:revision>
  <cp:lastPrinted>2013-01-10T12:44:02Z</cp:lastPrinted>
  <dcterms:created xsi:type="dcterms:W3CDTF">2012-12-24T21:51:26Z</dcterms:created>
  <dcterms:modified xsi:type="dcterms:W3CDTF">2015-01-05T12:34:59Z</dcterms:modified>
</cp:coreProperties>
</file>