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99" r:id="rId2"/>
    <p:sldId id="268" r:id="rId3"/>
    <p:sldId id="267" r:id="rId4"/>
    <p:sldId id="270" r:id="rId5"/>
    <p:sldId id="294" r:id="rId6"/>
    <p:sldId id="293" r:id="rId7"/>
    <p:sldId id="266" r:id="rId8"/>
    <p:sldId id="269" r:id="rId9"/>
    <p:sldId id="256" r:id="rId10"/>
    <p:sldId id="257" r:id="rId11"/>
    <p:sldId id="271" r:id="rId12"/>
    <p:sldId id="258" r:id="rId13"/>
    <p:sldId id="260" r:id="rId14"/>
    <p:sldId id="272" r:id="rId15"/>
    <p:sldId id="263" r:id="rId16"/>
    <p:sldId id="298" r:id="rId17"/>
    <p:sldId id="261" r:id="rId18"/>
    <p:sldId id="274" r:id="rId19"/>
    <p:sldId id="277" r:id="rId20"/>
    <p:sldId id="288" r:id="rId21"/>
    <p:sldId id="292" r:id="rId22"/>
    <p:sldId id="280" r:id="rId23"/>
    <p:sldId id="281" r:id="rId24"/>
    <p:sldId id="279" r:id="rId25"/>
    <p:sldId id="282" r:id="rId26"/>
    <p:sldId id="287" r:id="rId27"/>
    <p:sldId id="286" r:id="rId28"/>
    <p:sldId id="278" r:id="rId29"/>
    <p:sldId id="264" r:id="rId30"/>
    <p:sldId id="273" r:id="rId31"/>
    <p:sldId id="289" r:id="rId32"/>
    <p:sldId id="262" r:id="rId33"/>
    <p:sldId id="265" r:id="rId34"/>
    <p:sldId id="259" r:id="rId35"/>
    <p:sldId id="290" r:id="rId36"/>
    <p:sldId id="296" r:id="rId37"/>
    <p:sldId id="295" r:id="rId38"/>
    <p:sldId id="297" r:id="rId39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FF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50971C-F177-44CF-9D13-6036877A45E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8DA966-2948-48C6-BCB7-0C1F8921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34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56AE41-521D-464D-848B-657E8DAE004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2429E2-10D9-420A-846E-717F48463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29E2-10D9-420A-846E-717F484637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5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25A3-1610-4930-AB95-311CF873DE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316DE32-0CC1-4813-8994-D8AE49844C6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4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BD68-F045-45E4-AE29-01F98CBE6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E1B56DCC-95C2-4921-94BD-ED155F7A4D0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4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A96D-040F-46DC-B0C8-BD687CECDA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B59D160C-A520-4AD9-ABBD-CEA1629C282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16C8100-38CD-454D-8F8E-ED97FF2E90D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38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2499FB6-2CD7-477C-806C-1F9E8FC93C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5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6FD5DE7-1D98-4CB8-8F08-1D4062F3B04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8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E3A6CA4-499F-4AF8-8BBC-0954A89A035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E1C9-0E90-40B5-927A-4C7A01158D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6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4486-1BA0-4E12-8C59-BDBB4C5D9B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23BD0768-EEC9-4511-AF10-E3AD650D6B7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8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B271-2D6C-4D17-94D3-257D21FD45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E04087B-D7B3-4EBD-B78B-96C37503D1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4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7470-4E37-4903-8975-319CFF900A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0804983-1E85-408A-A71C-3B12671C259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50C0-5686-4D17-809D-4B7E94324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4E26022-1630-4893-A450-B354CFB919A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8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4D12-87D1-41CA-B746-B026220C6D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B2D9A74-B8A6-4819-ACAD-5F552AD8E4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2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F530-824B-4FE3-AC28-8F5EF1065C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0A784A1-5A0C-4D02-BECA-81C5EE54410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8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35F5-0748-4947-8088-93716B128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A0CBD44-D49A-4F79-848F-766A66A950E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8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E3202-A894-48A2-AD1D-7CB7FC409B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4800" y="6477000"/>
            <a:ext cx="8485188" cy="9525"/>
          </a:xfrm>
          <a:custGeom>
            <a:avLst/>
            <a:gdLst>
              <a:gd name="connsiteX0" fmla="*/ 0 w 8485632"/>
              <a:gd name="connsiteY0" fmla="*/ 9144 h 9144"/>
              <a:gd name="connsiteX1" fmla="*/ 8485632 w 8485632"/>
              <a:gd name="connsiteY1" fmla="*/ 0 h 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85632" h="9144">
                <a:moveTo>
                  <a:pt x="0" y="9144"/>
                </a:moveTo>
                <a:lnTo>
                  <a:pt x="8485632" y="0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62800" y="6553200"/>
            <a:ext cx="1447800" cy="215900"/>
            <a:chOff x="7162800" y="6553200"/>
            <a:chExt cx="1447800" cy="215444"/>
          </a:xfrm>
        </p:grpSpPr>
        <p:pic>
          <p:nvPicPr>
            <p:cNvPr id="1031" name="Picture 9" descr="clemson hydro.jp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162800" y="6553200"/>
              <a:ext cx="609600" cy="17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Box 10"/>
            <p:cNvSpPr txBox="1">
              <a:spLocks noChangeArrowheads="1"/>
            </p:cNvSpPr>
            <p:nvPr userDrawn="1"/>
          </p:nvSpPr>
          <p:spPr bwMode="auto">
            <a:xfrm>
              <a:off x="7772400" y="6553200"/>
              <a:ext cx="838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rgbClr val="0B5395"/>
                  </a:solidFill>
                </a:rPr>
                <a:t>Clemson Hydro</a:t>
              </a:r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7807325" y="6729041"/>
              <a:ext cx="695325" cy="0"/>
            </a:xfrm>
            <a:custGeom>
              <a:avLst/>
              <a:gdLst>
                <a:gd name="connsiteX0" fmla="*/ 0 w 695325"/>
                <a:gd name="connsiteY0" fmla="*/ 0 h 0"/>
                <a:gd name="connsiteX1" fmla="*/ 695325 w 6953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325">
                  <a:moveTo>
                    <a:pt x="0" y="0"/>
                  </a:moveTo>
                  <a:lnTo>
                    <a:pt x="695325" y="0"/>
                  </a:ln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9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6.png"/><Relationship Id="rId4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7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2.png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3.wmf"/><Relationship Id="rId9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6.wmf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56531"/>
            <a:ext cx="5248222" cy="4144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762000"/>
            <a:ext cx="3124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Moving Mesh</a:t>
            </a:r>
          </a:p>
          <a:p>
            <a:endParaRPr lang="en-US" dirty="0"/>
          </a:p>
          <a:p>
            <a:r>
              <a:rPr lang="en-US" dirty="0" smtClean="0"/>
              <a:t>Boundary Conditions for Mesh</a:t>
            </a:r>
          </a:p>
          <a:p>
            <a:endParaRPr lang="en-US" dirty="0"/>
          </a:p>
          <a:p>
            <a:r>
              <a:rPr lang="en-US" dirty="0" smtClean="0"/>
              <a:t>Boundary Conditions for Process</a:t>
            </a:r>
          </a:p>
          <a:p>
            <a:endParaRPr lang="en-US" dirty="0"/>
          </a:p>
          <a:p>
            <a:r>
              <a:rPr lang="en-US" dirty="0" smtClean="0"/>
              <a:t>Mesh moves with process</a:t>
            </a:r>
          </a:p>
          <a:p>
            <a:r>
              <a:rPr lang="en-US" dirty="0" smtClean="0"/>
              <a:t>Mesh controlled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72254"/>
              </p:ext>
            </p:extLst>
          </p:nvPr>
        </p:nvGraphicFramePr>
        <p:xfrm>
          <a:off x="1524000" y="1295400"/>
          <a:ext cx="362975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4" imgW="2145960" imgH="2882880" progId="Equation.DSMT4">
                  <p:embed/>
                </p:oleObj>
              </mc:Choice>
              <mc:Fallback>
                <p:oleObj name="Equation" r:id="rId4" imgW="2145960" imgH="2882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0"/>
                        <a:ext cx="3629757" cy="487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5412015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eqn</a:t>
            </a:r>
            <a:r>
              <a:rPr lang="en-US" dirty="0" smtClean="0"/>
              <a:t>, 1 unknown, 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Higher Order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830720"/>
              </p:ext>
            </p:extLst>
          </p:nvPr>
        </p:nvGraphicFramePr>
        <p:xfrm>
          <a:off x="6019800" y="2454275"/>
          <a:ext cx="207010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6" imgW="1409400" imgH="1498320" progId="Equation.DSMT4">
                  <p:embed/>
                </p:oleObj>
              </mc:Choice>
              <mc:Fallback>
                <p:oleObj name="Equation" r:id="rId6" imgW="140940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800" y="2454275"/>
                        <a:ext cx="2070100" cy="2200275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  <a:alpha val="47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2786743" y="4049486"/>
            <a:ext cx="3062514" cy="14514"/>
          </a:xfrm>
          <a:custGeom>
            <a:avLst/>
            <a:gdLst>
              <a:gd name="connsiteX0" fmla="*/ 3062514 w 3062514"/>
              <a:gd name="connsiteY0" fmla="*/ 0 h 14514"/>
              <a:gd name="connsiteX1" fmla="*/ 0 w 3062514"/>
              <a:gd name="connsiteY1" fmla="*/ 14514 h 1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62514" h="14514">
                <a:moveTo>
                  <a:pt x="3062514" y="0"/>
                </a:moveTo>
                <a:lnTo>
                  <a:pt x="0" y="14514"/>
                </a:lnTo>
              </a:path>
            </a:pathLst>
          </a:custGeom>
          <a:noFill/>
          <a:ln>
            <a:solidFill>
              <a:schemeClr val="accent1">
                <a:shade val="50000"/>
                <a:alpha val="41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8382000" cy="60198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137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your own for this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Another Approach </a:t>
            </a:r>
            <a:r>
              <a:rPr lang="en-US" sz="3600" dirty="0" smtClean="0">
                <a:sym typeface="Wingdings" pitchFamily="2" charset="2"/>
              </a:rPr>
              <a:t> </a:t>
            </a:r>
            <a:r>
              <a:rPr lang="en-US" sz="3600" dirty="0" smtClean="0"/>
              <a:t>Pseudo-First Order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91542"/>
              </p:ext>
            </p:extLst>
          </p:nvPr>
        </p:nvGraphicFramePr>
        <p:xfrm>
          <a:off x="1905000" y="1489528"/>
          <a:ext cx="2819400" cy="4517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3" imgW="1498320" imgH="2400120" progId="Equation.DSMT4">
                  <p:embed/>
                </p:oleObj>
              </mc:Choice>
              <mc:Fallback>
                <p:oleObj name="Equation" r:id="rId3" imgW="1498320" imgH="240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89528"/>
                        <a:ext cx="2819400" cy="45173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0" y="5807529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eqn</a:t>
            </a:r>
            <a:r>
              <a:rPr lang="en-US" dirty="0" smtClean="0"/>
              <a:t>, 1 unknown, </a:t>
            </a:r>
            <a:r>
              <a:rPr lang="en-US" i="1" dirty="0" smtClean="0"/>
              <a:t>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38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Reversible </a:t>
            </a:r>
            <a:r>
              <a:rPr lang="en-US" sz="3600" dirty="0" err="1" smtClean="0"/>
              <a:t>Reactions</a:t>
            </a:r>
            <a:r>
              <a:rPr lang="en-US" sz="3600" dirty="0" err="1" smtClean="0">
                <a:sym typeface="Wingdings" pitchFamily="2" charset="2"/>
              </a:rPr>
              <a:t></a:t>
            </a:r>
            <a:r>
              <a:rPr lang="en-US" sz="3600" dirty="0" err="1" smtClean="0"/>
              <a:t>Equilibrium</a:t>
            </a:r>
            <a:r>
              <a:rPr lang="en-US" sz="3600" dirty="0" smtClean="0"/>
              <a:t> </a:t>
            </a:r>
            <a:r>
              <a:rPr lang="en-US" sz="3600" dirty="0" err="1" smtClean="0"/>
              <a:t>Conc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594667"/>
              </p:ext>
            </p:extLst>
          </p:nvPr>
        </p:nvGraphicFramePr>
        <p:xfrm>
          <a:off x="1066800" y="1270904"/>
          <a:ext cx="5486400" cy="503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3" imgW="3517560" imgH="3225600" progId="Equation.DSMT4">
                  <p:embed/>
                </p:oleObj>
              </mc:Choice>
              <mc:Fallback>
                <p:oleObj name="Equation" r:id="rId3" imgW="3517560" imgH="3225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70904"/>
                        <a:ext cx="5486400" cy="50303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8400" y="593193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eqns</a:t>
            </a:r>
            <a:r>
              <a:rPr lang="en-US" dirty="0" smtClean="0"/>
              <a:t>, 2 unknowns = 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3700" y="538745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equilibrium</a:t>
            </a:r>
            <a:endParaRPr lang="en-US" dirty="0"/>
          </a:p>
        </p:txBody>
      </p:sp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04885"/>
            <a:ext cx="279241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Reversible Bi-molecular Reactions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19627"/>
              </p:ext>
            </p:extLst>
          </p:nvPr>
        </p:nvGraphicFramePr>
        <p:xfrm>
          <a:off x="2057400" y="1588492"/>
          <a:ext cx="5148262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3" imgW="3619440" imgH="3187440" progId="Equation.DSMT4">
                  <p:embed/>
                </p:oleObj>
              </mc:Choice>
              <mc:Fallback>
                <p:oleObj name="Equation" r:id="rId3" imgW="3619440" imgH="3187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88492"/>
                        <a:ext cx="5148262" cy="4535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8200" y="5410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eqns</a:t>
            </a:r>
            <a:r>
              <a:rPr lang="en-US" dirty="0" smtClean="0"/>
              <a:t>, 4 unknowns</a:t>
            </a:r>
            <a:endParaRPr lang="en-US" dirty="0"/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143000"/>
            <a:ext cx="2951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381000"/>
            <a:ext cx="8382000" cy="60198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14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your own for this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Chains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750" y="1600200"/>
            <a:ext cx="756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Reductive </a:t>
            </a:r>
            <a:r>
              <a:rPr lang="en-US" dirty="0" err="1" smtClean="0"/>
              <a:t>Dechlorination</a:t>
            </a:r>
            <a:r>
              <a:rPr lang="en-US" dirty="0" smtClean="0"/>
              <a:t>                                                  Radioactive Decay</a:t>
            </a:r>
          </a:p>
          <a:p>
            <a:r>
              <a:rPr lang="en-US" dirty="0"/>
              <a:t>PCE</a:t>
            </a:r>
            <a:r>
              <a:rPr lang="en-US" dirty="0">
                <a:sym typeface="Wingdings" pitchFamily="2" charset="2"/>
              </a:rPr>
              <a:t>T</a:t>
            </a:r>
            <a:r>
              <a:rPr lang="en-US" dirty="0"/>
              <a:t>CE</a:t>
            </a:r>
            <a:r>
              <a:rPr lang="en-US" dirty="0">
                <a:sym typeface="Wingdings" pitchFamily="2" charset="2"/>
              </a:rPr>
              <a:t>DCEVC</a:t>
            </a:r>
            <a:r>
              <a:rPr lang="en-US" dirty="0" smtClean="0">
                <a:sym typeface="Wingdings" pitchFamily="2" charset="2"/>
              </a:rPr>
              <a:t>ETH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2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http://engineering.tufts.edu/cee/impes/research_files/research-projects.htm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20145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654730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http://quibb.blogspot.com/2011/01/radioactive-decay.html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3009"/>
            <a:ext cx="1465422" cy="109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658472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http://www.dep.wv.gov/WWE/ee/hw/Pages/hwservices.aspx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69" y="263009"/>
            <a:ext cx="1699246" cy="10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6344" y="6477000"/>
            <a:ext cx="5464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http://janettedillerstone.wordpress.com/nuclear-radiation-japans-fukushima-daiichi-plant-and-after-effects/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7" y="2514600"/>
            <a:ext cx="335916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6111" y="5105400"/>
            <a:ext cx="307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Concentration as a function of time for a decay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Chain</a:t>
            </a:r>
            <a:br>
              <a:rPr lang="en-US" dirty="0" smtClean="0"/>
            </a:br>
            <a:r>
              <a:rPr lang="en-US" sz="2800" dirty="0" smtClean="0"/>
              <a:t>A</a:t>
            </a:r>
            <a:r>
              <a:rPr lang="en-US" sz="2800" dirty="0" smtClean="0">
                <a:sym typeface="Wingdings" pitchFamily="2" charset="2"/>
              </a:rPr>
              <a:t>BCD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070937"/>
              </p:ext>
            </p:extLst>
          </p:nvPr>
        </p:nvGraphicFramePr>
        <p:xfrm>
          <a:off x="685800" y="2313118"/>
          <a:ext cx="425291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quation" r:id="rId3" imgW="1930320" imgH="1625400" progId="Equation.DSMT4">
                  <p:embed/>
                </p:oleObj>
              </mc:Choice>
              <mc:Fallback>
                <p:oleObj name="Equation" r:id="rId3" imgW="1930320" imgH="1625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13118"/>
                        <a:ext cx="4252913" cy="358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1" y="76200"/>
            <a:ext cx="257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Chain</a:t>
            </a:r>
            <a:br>
              <a:rPr lang="en-US" dirty="0" smtClean="0"/>
            </a:br>
            <a:r>
              <a:rPr lang="en-US" sz="2800" dirty="0" smtClean="0"/>
              <a:t>A</a:t>
            </a:r>
            <a:r>
              <a:rPr lang="en-US" sz="2800" dirty="0" smtClean="0">
                <a:sym typeface="Wingdings" pitchFamily="2" charset="2"/>
              </a:rPr>
              <a:t>BCD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773592"/>
              </p:ext>
            </p:extLst>
          </p:nvPr>
        </p:nvGraphicFramePr>
        <p:xfrm>
          <a:off x="685800" y="2313118"/>
          <a:ext cx="425291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3" imgW="1930320" imgH="1625400" progId="Equation.DSMT4">
                  <p:embed/>
                </p:oleObj>
              </mc:Choice>
              <mc:Fallback>
                <p:oleObj name="Equation" r:id="rId3" imgW="193032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13118"/>
                        <a:ext cx="4252913" cy="358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1" y="76200"/>
            <a:ext cx="257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408613" y="2638425"/>
            <a:ext cx="3705225" cy="2997200"/>
            <a:chOff x="5348992" y="1390591"/>
            <a:chExt cx="3705225" cy="3392931"/>
          </a:xfrm>
          <a:solidFill>
            <a:schemeClr val="bg2"/>
          </a:solidFill>
        </p:grpSpPr>
        <p:sp>
          <p:nvSpPr>
            <p:cNvPr id="9" name="TextBox 8"/>
            <p:cNvSpPr txBox="1"/>
            <p:nvPr/>
          </p:nvSpPr>
          <p:spPr>
            <a:xfrm>
              <a:off x="5638800" y="1854244"/>
              <a:ext cx="3200400" cy="9407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Compare to reversible </a:t>
              </a:r>
              <a:r>
                <a:rPr lang="en-US" sz="2400" dirty="0" err="1" smtClean="0"/>
                <a:t>rxn</a:t>
              </a:r>
              <a:endParaRPr lang="en-US" sz="2400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9994012"/>
                </p:ext>
              </p:extLst>
            </p:nvPr>
          </p:nvGraphicFramePr>
          <p:xfrm>
            <a:off x="5348992" y="1390591"/>
            <a:ext cx="3705225" cy="3392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5" name="Equation" r:id="rId6" imgW="2019240" imgH="1854000" progId="Equation.DSMT4">
                    <p:embed/>
                  </p:oleObj>
                </mc:Choice>
                <mc:Fallback>
                  <p:oleObj name="Equation" r:id="rId6" imgW="2019240" imgH="18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8992" y="1390591"/>
                          <a:ext cx="3705225" cy="3392931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55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 Dynamics</a:t>
            </a:r>
            <a:br>
              <a:rPr lang="en-US" dirty="0" smtClean="0"/>
            </a:br>
            <a:r>
              <a:rPr lang="en-US" sz="3600" dirty="0" smtClean="0"/>
              <a:t>Growth-decline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Verhulst</a:t>
            </a:r>
            <a:r>
              <a:rPr lang="en-US" sz="2400" dirty="0" smtClean="0"/>
              <a:t> eqn.  Logistic Eqn. 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2000" i="1" dirty="0" smtClean="0"/>
              <a:t>k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= </a:t>
            </a:r>
            <a:r>
              <a:rPr lang="en-US" sz="2000" dirty="0" err="1" smtClean="0"/>
              <a:t>Mathusian</a:t>
            </a:r>
            <a:r>
              <a:rPr lang="en-US" sz="2000" dirty="0" smtClean="0"/>
              <a:t> parameter [1/T]</a:t>
            </a:r>
          </a:p>
          <a:p>
            <a:pPr>
              <a:buNone/>
            </a:pPr>
            <a:r>
              <a:rPr lang="en-US" sz="2000" i="1" dirty="0" smtClean="0"/>
              <a:t>k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= [1/(CT)]</a:t>
            </a:r>
          </a:p>
          <a:p>
            <a:pPr>
              <a:buNone/>
            </a:pPr>
            <a:r>
              <a:rPr lang="en-US" sz="2000" i="1" dirty="0" smtClean="0"/>
              <a:t>k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/</a:t>
            </a:r>
            <a:r>
              <a:rPr lang="en-US" sz="2000" i="1" dirty="0"/>
              <a:t>k</a:t>
            </a:r>
            <a:r>
              <a:rPr lang="en-US" sz="2000" baseline="-25000" dirty="0"/>
              <a:t>2</a:t>
            </a:r>
            <a:r>
              <a:rPr lang="en-US" sz="2000" dirty="0" smtClean="0"/>
              <a:t> = Maximum sustainable population</a:t>
            </a:r>
            <a:endParaRPr lang="en-US" sz="2000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48348"/>
              </p:ext>
            </p:extLst>
          </p:nvPr>
        </p:nvGraphicFramePr>
        <p:xfrm>
          <a:off x="2590800" y="2514600"/>
          <a:ext cx="282238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3" imgW="1041120" imgH="393480" progId="Equation.DSMT4">
                  <p:embed/>
                </p:oleObj>
              </mc:Choice>
              <mc:Fallback>
                <p:oleObj name="Equation" r:id="rId3" imgW="10411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514600"/>
                        <a:ext cx="2822381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9" name="Picture 13" descr="LogisticEquationContinuo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343400"/>
            <a:ext cx="58715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25457" y="2057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Limited Environment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Spread of Disease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Explosion-Extinction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Harvesting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5334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order growth when </a:t>
            </a:r>
            <a:r>
              <a:rPr lang="en-US" i="1" dirty="0"/>
              <a:t>C</a:t>
            </a:r>
            <a:r>
              <a:rPr lang="en-US" dirty="0"/>
              <a:t> is small, but the rate diminishes and eventually becomes negative as </a:t>
            </a:r>
            <a:r>
              <a:rPr lang="en-US" i="1" dirty="0"/>
              <a:t>C</a:t>
            </a:r>
            <a:r>
              <a:rPr lang="en-US" dirty="0"/>
              <a:t> increases.     </a:t>
            </a:r>
          </a:p>
          <a:p>
            <a:endParaRPr lang="en-US" dirty="0"/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2498"/>
            <a:ext cx="8229600" cy="1143000"/>
          </a:xfrm>
        </p:spPr>
        <p:txBody>
          <a:bodyPr/>
          <a:lstStyle/>
          <a:p>
            <a:r>
              <a:rPr lang="en-US" sz="4000" dirty="0" smtClean="0"/>
              <a:t>Population Dynamics</a:t>
            </a:r>
            <a:br>
              <a:rPr lang="en-US" sz="4000" dirty="0" smtClean="0"/>
            </a:br>
            <a:r>
              <a:rPr lang="en-US" sz="1600" dirty="0" smtClean="0"/>
              <a:t>Microbial Growth, Substrate, Inhibition, Death, Reuse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49" y="20574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Growth Reaction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C00000"/>
                </a:solidFill>
              </a:rPr>
              <a:t>Carbon+energy+electron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acceptor+nitrogen</a:t>
            </a:r>
            <a:r>
              <a:rPr lang="en-US" sz="2400" dirty="0" smtClean="0">
                <a:solidFill>
                  <a:srgbClr val="C00000"/>
                </a:solidFill>
              </a:rPr>
              <a:t>+ other nutrients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C00000"/>
                </a:solidFill>
                <a:sym typeface="Wingdings" pitchFamily="2" charset="2"/>
              </a:rPr>
              <a:t>biomass+reduced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 acceptor + products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Simplify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        </a:t>
            </a:r>
            <a:r>
              <a:rPr lang="en-US" sz="2400" dirty="0" smtClean="0">
                <a:sym typeface="Wingdings" pitchFamily="2" charset="2"/>
              </a:rPr>
              <a:t>Substrate (</a:t>
            </a:r>
            <a:r>
              <a:rPr lang="en-US" sz="2400" i="1" dirty="0" err="1" smtClean="0">
                <a:sym typeface="Wingdings" pitchFamily="2" charset="2"/>
              </a:rPr>
              <a:t>S</a:t>
            </a:r>
            <a:r>
              <a:rPr lang="en-US" sz="2400" baseline="-25000" dirty="0" err="1" smtClean="0">
                <a:sym typeface="Wingdings" pitchFamily="2" charset="2"/>
              </a:rPr>
              <a:t>s</a:t>
            </a:r>
            <a:r>
              <a:rPr lang="en-US" sz="2400" dirty="0" smtClean="0">
                <a:sym typeface="Wingdings" pitchFamily="2" charset="2"/>
              </a:rPr>
              <a:t>)  Biomass (</a:t>
            </a:r>
            <a:r>
              <a:rPr lang="en-US" sz="2400" i="1" dirty="0" smtClean="0">
                <a:sym typeface="Wingdings" pitchFamily="2" charset="2"/>
              </a:rPr>
              <a:t>C</a:t>
            </a:r>
            <a:r>
              <a:rPr lang="en-US" sz="2400" dirty="0" smtClean="0">
                <a:sym typeface="Wingdings" pitchFamily="2" charset="2"/>
              </a:rPr>
              <a:t>)+ </a:t>
            </a:r>
            <a:r>
              <a:rPr lang="en-US" sz="2400" dirty="0" err="1" smtClean="0">
                <a:sym typeface="Wingdings" pitchFamily="2" charset="2"/>
              </a:rPr>
              <a:t>etc</a:t>
            </a: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From experiments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26175" r="40967" b="27520"/>
          <a:stretch/>
        </p:blipFill>
        <p:spPr bwMode="auto">
          <a:xfrm>
            <a:off x="7010400" y="152400"/>
            <a:ext cx="1828800" cy="137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95974" y="1525617"/>
            <a:ext cx="125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STREPTOCOCCUS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"/>
            <a:ext cx="1819275" cy="136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3762" y="1525617"/>
            <a:ext cx="1881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srgbClr val="191919"/>
                </a:solidFill>
                <a:latin typeface="arial"/>
              </a:rPr>
              <a:t>INTESTINAL BACTERIA</a:t>
            </a:r>
            <a:endParaRPr lang="en-US" sz="12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762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http://ngm.nationalgeographic.com/2013/01/microbes/oeggerli-photography#/05-intestinal-bacteria-670.jpg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27876"/>
              </p:ext>
            </p:extLst>
          </p:nvPr>
        </p:nvGraphicFramePr>
        <p:xfrm>
          <a:off x="1066800" y="5257800"/>
          <a:ext cx="12271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5" imgW="495000" imgH="393480" progId="Equation.DSMT4">
                  <p:embed/>
                </p:oleObj>
              </mc:Choice>
              <mc:Fallback>
                <p:oleObj name="Equation" r:id="rId5" imgW="4950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257800"/>
                        <a:ext cx="1227138" cy="973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313233"/>
              </p:ext>
            </p:extLst>
          </p:nvPr>
        </p:nvGraphicFramePr>
        <p:xfrm>
          <a:off x="4740275" y="5257800"/>
          <a:ext cx="160337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7" imgW="647640" imgH="393480" progId="Equation.DSMT4">
                  <p:embed/>
                </p:oleObj>
              </mc:Choice>
              <mc:Fallback>
                <p:oleObj name="Equation" r:id="rId7" imgW="6476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5257800"/>
                        <a:ext cx="1603375" cy="973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62200" y="5486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Plentiful substrate                                                    limited substrate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Growth</a:t>
            </a:r>
            <a:br>
              <a:rPr lang="en-US" dirty="0" smtClean="0"/>
            </a:br>
            <a:r>
              <a:rPr lang="en-US" sz="3200" dirty="0"/>
              <a:t>effect of substrate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26175" r="40967" b="27520"/>
          <a:stretch/>
        </p:blipFill>
        <p:spPr bwMode="auto">
          <a:xfrm>
            <a:off x="7010400" y="152400"/>
            <a:ext cx="1828800" cy="137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95974" y="1525617"/>
            <a:ext cx="125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STREPTOCOCCUS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"/>
            <a:ext cx="1819275" cy="136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3762" y="1525617"/>
            <a:ext cx="1881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srgbClr val="191919"/>
                </a:solidFill>
                <a:latin typeface="arial"/>
              </a:rPr>
              <a:t>INTESTINAL BACTERIA</a:t>
            </a:r>
            <a:endParaRPr lang="en-US" sz="12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762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http://ngm.nationalgeographic.com/2013/01/microbes/oeggerli-photography#/05-intestinal-bacteria-670.jpg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696135"/>
              </p:ext>
            </p:extLst>
          </p:nvPr>
        </p:nvGraphicFramePr>
        <p:xfrm>
          <a:off x="3235207" y="3352800"/>
          <a:ext cx="1610555" cy="151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" name="Equation" r:id="rId5" imgW="888840" imgH="838080" progId="Equation.DSMT4">
                  <p:embed/>
                </p:oleObj>
              </mc:Choice>
              <mc:Fallback>
                <p:oleObj name="Equation" r:id="rId5" imgW="8888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07" y="3352800"/>
                        <a:ext cx="1610555" cy="1518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3600" y="19812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Monod Eqn. relating microbe growth rate to substrate conc.   </a:t>
            </a:r>
            <a:r>
              <a:rPr lang="en-US" i="1" dirty="0" err="1"/>
              <a:t>S</a:t>
            </a:r>
            <a:r>
              <a:rPr lang="en-US" baseline="-25000" dirty="0" err="1"/>
              <a:t>s</a:t>
            </a:r>
            <a:r>
              <a:rPr lang="en-US" dirty="0"/>
              <a:t> is conc.  of rate limiting nutrient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Yield of Biomass from Substrate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Substrate degradation kinetics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346968"/>
              </p:ext>
            </p:extLst>
          </p:nvPr>
        </p:nvGraphicFramePr>
        <p:xfrm>
          <a:off x="2570163" y="2057400"/>
          <a:ext cx="263683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" name="Equation" r:id="rId7" imgW="965160" imgH="431640" progId="Equation.DSMT4">
                  <p:embed/>
                </p:oleObj>
              </mc:Choice>
              <mc:Fallback>
                <p:oleObj name="Equation" r:id="rId7" imgW="965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2057400"/>
                        <a:ext cx="2636837" cy="1177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385419"/>
              </p:ext>
            </p:extLst>
          </p:nvPr>
        </p:nvGraphicFramePr>
        <p:xfrm>
          <a:off x="2379663" y="5080000"/>
          <a:ext cx="3471862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" name="Equation" r:id="rId9" imgW="1269720" imgH="482400" progId="Equation.DSMT4">
                  <p:embed/>
                </p:oleObj>
              </mc:Choice>
              <mc:Fallback>
                <p:oleObj name="Equation" r:id="rId9" imgW="1269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5080000"/>
                        <a:ext cx="3471862" cy="1316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010400" cy="4068763"/>
          </a:xfrm>
        </p:spPr>
        <p:txBody>
          <a:bodyPr/>
          <a:lstStyle/>
          <a:p>
            <a:r>
              <a:rPr lang="en-US" dirty="0" smtClean="0"/>
              <a:t>Chemical</a:t>
            </a:r>
          </a:p>
          <a:p>
            <a:pPr marL="457200" lvl="1" indent="0">
              <a:buNone/>
            </a:pPr>
            <a:r>
              <a:rPr lang="en-US" dirty="0" smtClean="0"/>
              <a:t>Concentration of Species, </a:t>
            </a:r>
          </a:p>
          <a:p>
            <a:pPr marL="457200" lvl="1" indent="0">
              <a:buNone/>
            </a:pPr>
            <a:r>
              <a:rPr lang="en-US" dirty="0" smtClean="0"/>
              <a:t>		by mass:  M/L</a:t>
            </a:r>
            <a:r>
              <a:rPr lang="en-US" baseline="30000" dirty="0" smtClean="0"/>
              <a:t>3 </a:t>
            </a:r>
          </a:p>
          <a:p>
            <a:pPr marL="457200" lvl="1" indent="0">
              <a:buNone/>
            </a:pPr>
            <a:r>
              <a:rPr lang="en-US" dirty="0" smtClean="0"/>
              <a:t>		by mole:  </a:t>
            </a:r>
            <a:r>
              <a:rPr lang="en-US" dirty="0" err="1" smtClean="0"/>
              <a:t>Mol</a:t>
            </a:r>
            <a:r>
              <a:rPr lang="en-US" dirty="0" smtClean="0"/>
              <a:t>/L</a:t>
            </a:r>
          </a:p>
          <a:p>
            <a:pPr lvl="1"/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Decay</a:t>
            </a:r>
          </a:p>
          <a:p>
            <a:r>
              <a:rPr lang="en-US" dirty="0" smtClean="0"/>
              <a:t>Biological</a:t>
            </a:r>
          </a:p>
          <a:p>
            <a:pPr lvl="1"/>
            <a:r>
              <a:rPr lang="en-US" dirty="0" smtClean="0"/>
              <a:t>Populations, </a:t>
            </a:r>
            <a:r>
              <a:rPr lang="en-US" dirty="0"/>
              <a:t>M/L</a:t>
            </a:r>
            <a:r>
              <a:rPr lang="en-US" baseline="30000" dirty="0"/>
              <a:t>3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baseline="30000" dirty="0" smtClean="0"/>
              <a:t> </a:t>
            </a:r>
            <a:r>
              <a:rPr lang="en-US" dirty="0" smtClean="0"/>
              <a:t>#/L</a:t>
            </a:r>
            <a:r>
              <a:rPr lang="en-US" baseline="30000" dirty="0" smtClean="0"/>
              <a:t>3  </a:t>
            </a:r>
            <a:endParaRPr lang="en-US" dirty="0" smtClean="0"/>
          </a:p>
          <a:p>
            <a:pPr lvl="1"/>
            <a:r>
              <a:rPr lang="en-US" dirty="0" smtClean="0"/>
              <a:t>Growth/Decline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http://catalog.flatworldknowledge.com/bookhub/reader/4309?e=averill_1.0-ch04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http://plantingseedsblog.cdfa.ca.gov/wordpress/?p=2938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3277" y="661595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http://hannahaha.deviantart.com/art/Fox-and-Hare-203136777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02329" y="836885"/>
            <a:ext cx="3741671" cy="4062239"/>
            <a:chOff x="5402329" y="836885"/>
            <a:chExt cx="3741671" cy="4062239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646" y="2947225"/>
              <a:ext cx="1884354" cy="1531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02329" y="2590800"/>
              <a:ext cx="350520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Chemical Reactions      Algae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   Microbes                   Predator-Prey</a:t>
              </a:r>
              <a:endParaRPr lang="en-US" dirty="0"/>
            </a:p>
          </p:txBody>
        </p: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943" y="1023488"/>
              <a:ext cx="1516130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836885"/>
              <a:ext cx="1337094" cy="1782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371" y="3031328"/>
              <a:ext cx="1819275" cy="1363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34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Microbes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Death/</a:t>
            </a:r>
            <a:r>
              <a:rPr lang="en-US" sz="3200" dirty="0" err="1" smtClean="0"/>
              <a:t>Lysis</a:t>
            </a:r>
            <a:r>
              <a:rPr lang="en-US" sz="3200" dirty="0" smtClean="0"/>
              <a:t> Decreasing </a:t>
            </a:r>
            <a:r>
              <a:rPr lang="en-US" sz="3200" dirty="0"/>
              <a:t>P</a:t>
            </a:r>
            <a:r>
              <a:rPr lang="en-US" sz="3200" dirty="0" smtClean="0"/>
              <a:t>opulation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73762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http://ngm.nationalgeographic.com/2013/01/microbes/oeggerli-photography#/05-intestinal-bacteria-670.jpg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2286000"/>
            <a:ext cx="243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of biomass loss from death/</a:t>
            </a:r>
            <a:r>
              <a:rPr lang="en-US" dirty="0" err="1" smtClean="0"/>
              <a:t>lysis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Growth when substrate consumed and loss from death/</a:t>
            </a:r>
            <a:r>
              <a:rPr lang="en-US" dirty="0" err="1" smtClean="0"/>
              <a:t>lysis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Substrate degradation kinetics with cell death/</a:t>
            </a:r>
            <a:r>
              <a:rPr lang="en-US" dirty="0" err="1" smtClean="0"/>
              <a:t>lysis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735943"/>
              </p:ext>
            </p:extLst>
          </p:nvPr>
        </p:nvGraphicFramePr>
        <p:xfrm>
          <a:off x="2971800" y="1749425"/>
          <a:ext cx="2117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8" name="Equation" r:id="rId3" imgW="774360" imgH="393480" progId="Equation.DSMT4">
                  <p:embed/>
                </p:oleObj>
              </mc:Choice>
              <mc:Fallback>
                <p:oleObj name="Equation" r:id="rId3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49425"/>
                        <a:ext cx="2117725" cy="1073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811393"/>
              </p:ext>
            </p:extLst>
          </p:nvPr>
        </p:nvGraphicFramePr>
        <p:xfrm>
          <a:off x="1985963" y="3200400"/>
          <a:ext cx="321627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9" name="Equation" r:id="rId5" imgW="1384200" imgH="431640" progId="Equation.DSMT4">
                  <p:embed/>
                </p:oleObj>
              </mc:Choice>
              <mc:Fallback>
                <p:oleObj name="Equation" r:id="rId5" imgW="138420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3200400"/>
                        <a:ext cx="321627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203429"/>
              </p:ext>
            </p:extLst>
          </p:nvPr>
        </p:nvGraphicFramePr>
        <p:xfrm>
          <a:off x="457201" y="4177776"/>
          <a:ext cx="1066800" cy="100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0" name="Equation" r:id="rId7" imgW="888840" imgH="838080" progId="Equation.DSMT4">
                  <p:embed/>
                </p:oleObj>
              </mc:Choice>
              <mc:Fallback>
                <p:oleObj name="Equation" r:id="rId7" imgW="888840" imgH="838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177776"/>
                        <a:ext cx="1066800" cy="1006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444218"/>
              </p:ext>
            </p:extLst>
          </p:nvPr>
        </p:nvGraphicFramePr>
        <p:xfrm>
          <a:off x="1966913" y="5114925"/>
          <a:ext cx="36893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" name="Equation" r:id="rId9" imgW="1587240" imgH="431640" progId="Equation.DSMT4">
                  <p:embed/>
                </p:oleObj>
              </mc:Choice>
              <mc:Fallback>
                <p:oleObj name="Equation" r:id="rId9" imgW="15872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5114925"/>
                        <a:ext cx="368935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9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3505200" cy="1143000"/>
          </a:xfrm>
        </p:spPr>
        <p:txBody>
          <a:bodyPr/>
          <a:lstStyle/>
          <a:p>
            <a:r>
              <a:rPr lang="en-US" sz="3600" dirty="0" smtClean="0"/>
              <a:t>Application</a:t>
            </a:r>
            <a:endParaRPr lang="en-US" sz="36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7"/>
          <a:stretch/>
        </p:blipFill>
        <p:spPr bwMode="auto">
          <a:xfrm>
            <a:off x="3302413" y="161715"/>
            <a:ext cx="5222421" cy="282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0246"/>
            <a:ext cx="3843627" cy="28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9867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/>
                <a:ea typeface="Times New Roman"/>
              </a:rPr>
              <a:t>Substrate </a:t>
            </a:r>
            <a:r>
              <a:rPr lang="en-US" sz="1400" dirty="0">
                <a:latin typeface="Times New Roman"/>
                <a:ea typeface="Times New Roman"/>
              </a:rPr>
              <a:t>concentration (black) and biomass concentration with </a:t>
            </a:r>
            <a:r>
              <a:rPr lang="en-US" sz="1400" i="1" dirty="0" smtClean="0">
                <a:latin typeface="Times New Roman"/>
                <a:ea typeface="Times New Roman"/>
              </a:rPr>
              <a:t>k</a:t>
            </a:r>
            <a:r>
              <a:rPr lang="en-US" sz="1400" baseline="-25000" dirty="0">
                <a:latin typeface="Times New Roman"/>
                <a:ea typeface="Times New Roman"/>
              </a:rPr>
              <a:t>b</a:t>
            </a:r>
            <a:r>
              <a:rPr lang="en-US" sz="1400" dirty="0" smtClean="0">
                <a:latin typeface="Times New Roman"/>
                <a:ea typeface="Times New Roman"/>
              </a:rPr>
              <a:t>=0 </a:t>
            </a:r>
            <a:r>
              <a:rPr lang="en-US" sz="1400" dirty="0">
                <a:latin typeface="Times New Roman"/>
                <a:ea typeface="Times New Roman"/>
              </a:rPr>
              <a:t>(blue).  </a:t>
            </a:r>
            <a:r>
              <a:rPr lang="en-US" sz="1400" i="1" dirty="0" smtClean="0">
                <a:latin typeface="Times New Roman"/>
                <a:ea typeface="Times New Roman"/>
              </a:rPr>
              <a:t>k</a:t>
            </a:r>
            <a:r>
              <a:rPr lang="en-US" sz="1400" baseline="-25000" dirty="0">
                <a:latin typeface="Times New Roman"/>
                <a:ea typeface="Times New Roman"/>
              </a:rPr>
              <a:t>b</a:t>
            </a:r>
            <a:r>
              <a:rPr lang="en-US" sz="1400" dirty="0" smtClean="0">
                <a:latin typeface="Times New Roman"/>
                <a:ea typeface="Times New Roman"/>
              </a:rPr>
              <a:t>=0.0002 </a:t>
            </a:r>
            <a:r>
              <a:rPr lang="en-US" sz="1400" dirty="0">
                <a:latin typeface="Times New Roman"/>
                <a:ea typeface="Times New Roman"/>
              </a:rPr>
              <a:t>s</a:t>
            </a:r>
            <a:r>
              <a:rPr lang="en-US" sz="1400" baseline="30000" dirty="0">
                <a:latin typeface="Times New Roman"/>
                <a:ea typeface="Times New Roman"/>
              </a:rPr>
              <a:t>-1</a:t>
            </a:r>
            <a:r>
              <a:rPr lang="en-US" sz="1400" dirty="0">
                <a:latin typeface="Times New Roman"/>
                <a:ea typeface="Times New Roman"/>
              </a:rPr>
              <a:t> (green). </a:t>
            </a:r>
            <a:endParaRPr lang="en-US" sz="140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16" y="3129276"/>
            <a:ext cx="3846018" cy="288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5968425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/>
                <a:ea typeface="Times New Roman"/>
              </a:rPr>
              <a:t>Including step functions for </a:t>
            </a:r>
            <a:r>
              <a:rPr lang="en-US" sz="1400" i="1" dirty="0" smtClean="0">
                <a:latin typeface="Times New Roman"/>
                <a:ea typeface="Times New Roman"/>
              </a:rPr>
              <a:t>k</a:t>
            </a:r>
            <a:r>
              <a:rPr lang="en-US" sz="1400" baseline="-25000" dirty="0" smtClean="0">
                <a:latin typeface="Times New Roman"/>
                <a:ea typeface="Times New Roman"/>
              </a:rPr>
              <a:t>c1</a:t>
            </a:r>
            <a:r>
              <a:rPr lang="en-US" sz="1400" dirty="0" smtClean="0">
                <a:latin typeface="Times New Roman"/>
                <a:ea typeface="Times New Roman"/>
              </a:rPr>
              <a:t> and </a:t>
            </a:r>
            <a:r>
              <a:rPr lang="en-US" i="1" dirty="0" smtClean="0"/>
              <a:t>k</a:t>
            </a:r>
            <a:r>
              <a:rPr lang="en-US" sz="1400" baseline="-25000" dirty="0">
                <a:latin typeface="Times New Roman"/>
              </a:rPr>
              <a:t>b</a:t>
            </a:r>
            <a:r>
              <a:rPr lang="en-US" sz="1400" dirty="0" smtClean="0">
                <a:latin typeface="Times New Roman"/>
                <a:ea typeface="Times New Roman"/>
              </a:rPr>
              <a:t>.</a:t>
            </a:r>
          </a:p>
          <a:p>
            <a:r>
              <a:rPr lang="en-US" sz="1400" dirty="0" smtClean="0">
                <a:latin typeface="Times New Roman"/>
                <a:ea typeface="Times New Roman"/>
              </a:rPr>
              <a:t>Results in lag</a:t>
            </a:r>
            <a:r>
              <a:rPr lang="en-US" sz="1400" dirty="0">
                <a:latin typeface="Times New Roman"/>
                <a:ea typeface="Times New Roman"/>
              </a:rPr>
              <a:t>, log, stationary and death phases.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58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Growth</a:t>
            </a:r>
            <a:br>
              <a:rPr lang="en-US" dirty="0" smtClean="0"/>
            </a:br>
            <a:r>
              <a:rPr lang="en-US" sz="2400" dirty="0" smtClean="0"/>
              <a:t>Inhibition models</a:t>
            </a: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26175" r="40967" b="27520"/>
          <a:stretch/>
        </p:blipFill>
        <p:spPr bwMode="auto">
          <a:xfrm>
            <a:off x="7010400" y="152400"/>
            <a:ext cx="1828800" cy="137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95974" y="1525617"/>
            <a:ext cx="125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STREPTOCOCCUS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"/>
            <a:ext cx="1819275" cy="136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3762" y="1525617"/>
            <a:ext cx="1881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srgbClr val="191919"/>
                </a:solidFill>
                <a:latin typeface="arial"/>
              </a:rPr>
              <a:t>INTESTINAL BACTERIA</a:t>
            </a:r>
            <a:endParaRPr lang="en-US" sz="12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762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http://ngm.nationalgeographic.com/2013/01/microbes/oeggerli-photography#/05-intestinal-bacteria-670.jpg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78961"/>
              </p:ext>
            </p:extLst>
          </p:nvPr>
        </p:nvGraphicFramePr>
        <p:xfrm>
          <a:off x="2343150" y="2514600"/>
          <a:ext cx="457041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5" imgW="1536480" imgH="482400" progId="Equation.DSMT4">
                  <p:embed/>
                </p:oleObj>
              </mc:Choice>
              <mc:Fallback>
                <p:oleObj name="Equation" r:id="rId5" imgW="153648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514600"/>
                        <a:ext cx="4570413" cy="1439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888263"/>
              </p:ext>
            </p:extLst>
          </p:nvPr>
        </p:nvGraphicFramePr>
        <p:xfrm>
          <a:off x="1647825" y="4495800"/>
          <a:ext cx="3470275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quation" r:id="rId7" imgW="1269720" imgH="482400" progId="Equation.DSMT4">
                  <p:embed/>
                </p:oleObj>
              </mc:Choice>
              <mc:Fallback>
                <p:oleObj name="Equation" r:id="rId7" imgW="126972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4495800"/>
                        <a:ext cx="3470275" cy="1316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29200" y="4696262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Haldane rate inhibition, depends on 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s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Competitive </a:t>
            </a:r>
            <a:r>
              <a:rPr lang="en-US" dirty="0"/>
              <a:t>rate inhibition, depends on </a:t>
            </a:r>
            <a:r>
              <a:rPr lang="en-US" dirty="0" smtClean="0"/>
              <a:t>precursor to 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s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1664116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concentrations inhibit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Reductive </a:t>
            </a:r>
            <a:r>
              <a:rPr lang="en-US" dirty="0" err="1" smtClean="0"/>
              <a:t>dechlorination</a:t>
            </a:r>
            <a:r>
              <a:rPr lang="en-US" dirty="0" smtClean="0"/>
              <a:t> of PCE by microbes</a:t>
            </a:r>
          </a:p>
          <a:p>
            <a:r>
              <a:rPr lang="en-US" dirty="0" smtClean="0"/>
              <a:t>Remediation mechanism</a:t>
            </a:r>
          </a:p>
          <a:p>
            <a:r>
              <a:rPr lang="en-US" dirty="0" smtClean="0"/>
              <a:t>PCE</a:t>
            </a:r>
            <a:r>
              <a:rPr lang="en-US" dirty="0" smtClean="0">
                <a:sym typeface="Wingdings" pitchFamily="2" charset="2"/>
              </a:rPr>
              <a:t>T</a:t>
            </a:r>
            <a:r>
              <a:rPr lang="en-US" dirty="0" smtClean="0"/>
              <a:t>CE</a:t>
            </a:r>
            <a:r>
              <a:rPr lang="en-US" dirty="0" smtClean="0">
                <a:sym typeface="Wingdings" pitchFamily="2" charset="2"/>
              </a:rPr>
              <a:t>DCEVCETH</a:t>
            </a:r>
          </a:p>
          <a:p>
            <a:r>
              <a:rPr lang="en-US" dirty="0" smtClean="0">
                <a:sym typeface="Wingdings" pitchFamily="2" charset="2"/>
              </a:rPr>
              <a:t>Reactions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77626"/>
            <a:ext cx="2703512" cy="299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5867400"/>
            <a:ext cx="2853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Yu and </a:t>
            </a:r>
            <a:r>
              <a:rPr lang="en-US" i="1" dirty="0" err="1"/>
              <a:t>Semprini</a:t>
            </a:r>
            <a:r>
              <a:rPr lang="en-US" dirty="0"/>
              <a:t> [2004]</a:t>
            </a:r>
          </a:p>
        </p:txBody>
      </p:sp>
    </p:spTree>
    <p:extLst>
      <p:ext uri="{BB962C8B-B14F-4D97-AF65-F5344CB8AC3E}">
        <p14:creationId xmlns:p14="http://schemas.microsoft.com/office/powerpoint/2010/main" val="33788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CE Degradation</a:t>
            </a:r>
            <a:br>
              <a:rPr lang="en-US" dirty="0" smtClean="0"/>
            </a:br>
            <a:r>
              <a:rPr lang="en-US" sz="1800" dirty="0" smtClean="0"/>
              <a:t>from </a:t>
            </a:r>
            <a:r>
              <a:rPr lang="en-US" sz="1800" i="1" dirty="0" smtClean="0"/>
              <a:t>Yu and </a:t>
            </a:r>
            <a:r>
              <a:rPr lang="en-US" sz="1800" i="1" dirty="0" err="1" smtClean="0"/>
              <a:t>Semprini</a:t>
            </a:r>
            <a:r>
              <a:rPr lang="en-US" sz="1800" dirty="0" smtClean="0"/>
              <a:t> [2004]</a:t>
            </a:r>
            <a:endParaRPr lang="en-US" sz="1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17691" r="49873" b="6097"/>
          <a:stretch/>
        </p:blipFill>
        <p:spPr bwMode="auto">
          <a:xfrm>
            <a:off x="838200" y="1371599"/>
            <a:ext cx="4343400" cy="48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6764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chain for PCE-TCE-DCE-VC-ETH.</a:t>
            </a:r>
          </a:p>
          <a:p>
            <a:endParaRPr lang="en-US" dirty="0" smtClean="0"/>
          </a:p>
          <a:p>
            <a:r>
              <a:rPr lang="en-US" dirty="0" smtClean="0"/>
              <a:t>Monod kinetics with inhibition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TCE Degradation</a:t>
            </a:r>
            <a:br>
              <a:rPr lang="en-US" dirty="0" smtClean="0"/>
            </a:br>
            <a:r>
              <a:rPr lang="en-US" sz="1800" dirty="0" smtClean="0"/>
              <a:t>from </a:t>
            </a:r>
            <a:r>
              <a:rPr lang="en-US" sz="1800" i="1" dirty="0" smtClean="0"/>
              <a:t>Yu and </a:t>
            </a:r>
            <a:r>
              <a:rPr lang="en-US" sz="1800" i="1" dirty="0" err="1" smtClean="0"/>
              <a:t>Semprini</a:t>
            </a:r>
            <a:r>
              <a:rPr lang="en-US" sz="1800" dirty="0" smtClean="0"/>
              <a:t> [2004]</a:t>
            </a:r>
            <a:endParaRPr lang="en-US" sz="1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17691" r="49873" b="6097"/>
          <a:stretch/>
        </p:blipFill>
        <p:spPr bwMode="auto">
          <a:xfrm>
            <a:off x="152400" y="1386112"/>
            <a:ext cx="4343400" cy="48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52675"/>
              </p:ext>
            </p:extLst>
          </p:nvPr>
        </p:nvGraphicFramePr>
        <p:xfrm>
          <a:off x="5715000" y="1524000"/>
          <a:ext cx="2064886" cy="80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4" imgW="1104840" imgH="431640" progId="Equation.DSMT4">
                  <p:embed/>
                </p:oleObj>
              </mc:Choice>
              <mc:Fallback>
                <p:oleObj name="Equation" r:id="rId4" imgW="1104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524000"/>
                        <a:ext cx="2064886" cy="8055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2859568" y="1495200"/>
            <a:ext cx="380410" cy="162781"/>
          </a:xfrm>
          <a:custGeom>
            <a:avLst/>
            <a:gdLst>
              <a:gd name="connsiteX0" fmla="*/ 64607 w 380410"/>
              <a:gd name="connsiteY0" fmla="*/ 4988 h 162781"/>
              <a:gd name="connsiteX1" fmla="*/ 7457 w 380410"/>
              <a:gd name="connsiteY1" fmla="*/ 109763 h 162781"/>
              <a:gd name="connsiteX2" fmla="*/ 16982 w 380410"/>
              <a:gd name="connsiteY2" fmla="*/ 114525 h 162781"/>
              <a:gd name="connsiteX3" fmla="*/ 155095 w 380410"/>
              <a:gd name="connsiteY3" fmla="*/ 157388 h 162781"/>
              <a:gd name="connsiteX4" fmla="*/ 374170 w 380410"/>
              <a:gd name="connsiteY4" fmla="*/ 147863 h 162781"/>
              <a:gd name="connsiteX5" fmla="*/ 297970 w 380410"/>
              <a:gd name="connsiteY5" fmla="*/ 28800 h 162781"/>
              <a:gd name="connsiteX6" fmla="*/ 64607 w 380410"/>
              <a:gd name="connsiteY6" fmla="*/ 4988 h 16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410" h="162781">
                <a:moveTo>
                  <a:pt x="64607" y="4988"/>
                </a:moveTo>
                <a:cubicBezTo>
                  <a:pt x="16188" y="18482"/>
                  <a:pt x="15394" y="91507"/>
                  <a:pt x="7457" y="109763"/>
                </a:cubicBezTo>
                <a:cubicBezTo>
                  <a:pt x="-480" y="128019"/>
                  <a:pt x="-7624" y="106588"/>
                  <a:pt x="16982" y="114525"/>
                </a:cubicBezTo>
                <a:cubicBezTo>
                  <a:pt x="41588" y="122462"/>
                  <a:pt x="95564" y="151832"/>
                  <a:pt x="155095" y="157388"/>
                </a:cubicBezTo>
                <a:cubicBezTo>
                  <a:pt x="214626" y="162944"/>
                  <a:pt x="350358" y="169294"/>
                  <a:pt x="374170" y="147863"/>
                </a:cubicBezTo>
                <a:cubicBezTo>
                  <a:pt x="397982" y="126432"/>
                  <a:pt x="349564" y="50231"/>
                  <a:pt x="297970" y="28800"/>
                </a:cubicBezTo>
                <a:cubicBezTo>
                  <a:pt x="246376" y="7369"/>
                  <a:pt x="113026" y="-8506"/>
                  <a:pt x="64607" y="4988"/>
                </a:cubicBezTo>
                <a:close/>
              </a:path>
            </a:pathLst>
          </a:cu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743200" y="1728990"/>
            <a:ext cx="380410" cy="162781"/>
          </a:xfrm>
          <a:custGeom>
            <a:avLst/>
            <a:gdLst>
              <a:gd name="connsiteX0" fmla="*/ 64607 w 380410"/>
              <a:gd name="connsiteY0" fmla="*/ 4988 h 162781"/>
              <a:gd name="connsiteX1" fmla="*/ 7457 w 380410"/>
              <a:gd name="connsiteY1" fmla="*/ 109763 h 162781"/>
              <a:gd name="connsiteX2" fmla="*/ 16982 w 380410"/>
              <a:gd name="connsiteY2" fmla="*/ 114525 h 162781"/>
              <a:gd name="connsiteX3" fmla="*/ 155095 w 380410"/>
              <a:gd name="connsiteY3" fmla="*/ 157388 h 162781"/>
              <a:gd name="connsiteX4" fmla="*/ 374170 w 380410"/>
              <a:gd name="connsiteY4" fmla="*/ 147863 h 162781"/>
              <a:gd name="connsiteX5" fmla="*/ 297970 w 380410"/>
              <a:gd name="connsiteY5" fmla="*/ 28800 h 162781"/>
              <a:gd name="connsiteX6" fmla="*/ 64607 w 380410"/>
              <a:gd name="connsiteY6" fmla="*/ 4988 h 16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410" h="162781">
                <a:moveTo>
                  <a:pt x="64607" y="4988"/>
                </a:moveTo>
                <a:cubicBezTo>
                  <a:pt x="16188" y="18482"/>
                  <a:pt x="15394" y="91507"/>
                  <a:pt x="7457" y="109763"/>
                </a:cubicBezTo>
                <a:cubicBezTo>
                  <a:pt x="-480" y="128019"/>
                  <a:pt x="-7624" y="106588"/>
                  <a:pt x="16982" y="114525"/>
                </a:cubicBezTo>
                <a:cubicBezTo>
                  <a:pt x="41588" y="122462"/>
                  <a:pt x="95564" y="151832"/>
                  <a:pt x="155095" y="157388"/>
                </a:cubicBezTo>
                <a:cubicBezTo>
                  <a:pt x="214626" y="162944"/>
                  <a:pt x="350358" y="169294"/>
                  <a:pt x="374170" y="147863"/>
                </a:cubicBezTo>
                <a:cubicBezTo>
                  <a:pt x="397982" y="126432"/>
                  <a:pt x="349564" y="50231"/>
                  <a:pt x="297970" y="28800"/>
                </a:cubicBezTo>
                <a:cubicBezTo>
                  <a:pt x="246376" y="7369"/>
                  <a:pt x="113026" y="-8506"/>
                  <a:pt x="64607" y="4988"/>
                </a:cubicBezTo>
                <a:close/>
              </a:path>
            </a:pathLst>
          </a:cu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61814" y="1495425"/>
            <a:ext cx="495674" cy="161925"/>
          </a:xfrm>
          <a:custGeom>
            <a:avLst/>
            <a:gdLst>
              <a:gd name="connsiteX0" fmla="*/ 5136 w 495674"/>
              <a:gd name="connsiteY0" fmla="*/ 0 h 161925"/>
              <a:gd name="connsiteX1" fmla="*/ 5136 w 495674"/>
              <a:gd name="connsiteY1" fmla="*/ 0 h 161925"/>
              <a:gd name="connsiteX2" fmla="*/ 5136 w 495674"/>
              <a:gd name="connsiteY2" fmla="*/ 109538 h 161925"/>
              <a:gd name="connsiteX3" fmla="*/ 19424 w 495674"/>
              <a:gd name="connsiteY3" fmla="*/ 138113 h 161925"/>
              <a:gd name="connsiteX4" fmla="*/ 24186 w 495674"/>
              <a:gd name="connsiteY4" fmla="*/ 147638 h 161925"/>
              <a:gd name="connsiteX5" fmla="*/ 24186 w 495674"/>
              <a:gd name="connsiteY5" fmla="*/ 147638 h 161925"/>
              <a:gd name="connsiteX6" fmla="*/ 495674 w 495674"/>
              <a:gd name="connsiteY6" fmla="*/ 161925 h 161925"/>
              <a:gd name="connsiteX7" fmla="*/ 486149 w 495674"/>
              <a:gd name="connsiteY7" fmla="*/ 76200 h 161925"/>
              <a:gd name="connsiteX8" fmla="*/ 448049 w 495674"/>
              <a:gd name="connsiteY8" fmla="*/ 57150 h 161925"/>
              <a:gd name="connsiteX9" fmla="*/ 433761 w 495674"/>
              <a:gd name="connsiteY9" fmla="*/ 52388 h 161925"/>
              <a:gd name="connsiteX10" fmla="*/ 5136 w 495674"/>
              <a:gd name="connsiteY10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674" h="161925">
                <a:moveTo>
                  <a:pt x="5136" y="0"/>
                </a:moveTo>
                <a:lnTo>
                  <a:pt x="5136" y="0"/>
                </a:lnTo>
                <a:cubicBezTo>
                  <a:pt x="-913" y="54446"/>
                  <a:pt x="-2469" y="44896"/>
                  <a:pt x="5136" y="109538"/>
                </a:cubicBezTo>
                <a:cubicBezTo>
                  <a:pt x="6682" y="122675"/>
                  <a:pt x="12847" y="127151"/>
                  <a:pt x="19424" y="138113"/>
                </a:cubicBezTo>
                <a:cubicBezTo>
                  <a:pt x="21250" y="141157"/>
                  <a:pt x="22599" y="144463"/>
                  <a:pt x="24186" y="147638"/>
                </a:cubicBezTo>
                <a:lnTo>
                  <a:pt x="24186" y="147638"/>
                </a:lnTo>
                <a:lnTo>
                  <a:pt x="495674" y="161925"/>
                </a:lnTo>
                <a:lnTo>
                  <a:pt x="486149" y="76200"/>
                </a:lnTo>
                <a:cubicBezTo>
                  <a:pt x="473449" y="69850"/>
                  <a:pt x="460975" y="63025"/>
                  <a:pt x="448049" y="57150"/>
                </a:cubicBezTo>
                <a:cubicBezTo>
                  <a:pt x="443479" y="55073"/>
                  <a:pt x="433761" y="52388"/>
                  <a:pt x="433761" y="52388"/>
                </a:cubicBezTo>
                <a:lnTo>
                  <a:pt x="5136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71700" y="1733550"/>
            <a:ext cx="476250" cy="166688"/>
          </a:xfrm>
          <a:custGeom>
            <a:avLst/>
            <a:gdLst>
              <a:gd name="connsiteX0" fmla="*/ 28575 w 476250"/>
              <a:gd name="connsiteY0" fmla="*/ 0 h 166688"/>
              <a:gd name="connsiteX1" fmla="*/ 28575 w 476250"/>
              <a:gd name="connsiteY1" fmla="*/ 0 h 166688"/>
              <a:gd name="connsiteX2" fmla="*/ 9525 w 476250"/>
              <a:gd name="connsiteY2" fmla="*/ 57150 h 166688"/>
              <a:gd name="connsiteX3" fmla="*/ 0 w 476250"/>
              <a:gd name="connsiteY3" fmla="*/ 95250 h 166688"/>
              <a:gd name="connsiteX4" fmla="*/ 0 w 476250"/>
              <a:gd name="connsiteY4" fmla="*/ 95250 h 166688"/>
              <a:gd name="connsiteX5" fmla="*/ 166688 w 476250"/>
              <a:gd name="connsiteY5" fmla="*/ 161925 h 166688"/>
              <a:gd name="connsiteX6" fmla="*/ 476250 w 476250"/>
              <a:gd name="connsiteY6" fmla="*/ 166688 h 166688"/>
              <a:gd name="connsiteX7" fmla="*/ 442913 w 476250"/>
              <a:gd name="connsiteY7" fmla="*/ 71438 h 166688"/>
              <a:gd name="connsiteX8" fmla="*/ 390525 w 476250"/>
              <a:gd name="connsiteY8" fmla="*/ 57150 h 166688"/>
              <a:gd name="connsiteX9" fmla="*/ 28575 w 476250"/>
              <a:gd name="connsiteY9" fmla="*/ 0 h 1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250" h="166688">
                <a:moveTo>
                  <a:pt x="28575" y="0"/>
                </a:moveTo>
                <a:lnTo>
                  <a:pt x="28575" y="0"/>
                </a:lnTo>
                <a:lnTo>
                  <a:pt x="9525" y="57150"/>
                </a:lnTo>
                <a:cubicBezTo>
                  <a:pt x="5385" y="69569"/>
                  <a:pt x="0" y="95250"/>
                  <a:pt x="0" y="95250"/>
                </a:cubicBezTo>
                <a:lnTo>
                  <a:pt x="0" y="95250"/>
                </a:lnTo>
                <a:lnTo>
                  <a:pt x="166688" y="161925"/>
                </a:lnTo>
                <a:lnTo>
                  <a:pt x="476250" y="166688"/>
                </a:lnTo>
                <a:lnTo>
                  <a:pt x="442913" y="71438"/>
                </a:lnTo>
                <a:cubicBezTo>
                  <a:pt x="396585" y="61143"/>
                  <a:pt x="413141" y="68459"/>
                  <a:pt x="390525" y="57150"/>
                </a:cubicBezTo>
                <a:lnTo>
                  <a:pt x="28575" y="0"/>
                </a:lnTo>
                <a:close/>
              </a:path>
            </a:pathLst>
          </a:custGeom>
          <a:solidFill>
            <a:srgbClr val="FFCCF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47963" y="1462088"/>
            <a:ext cx="142875" cy="195262"/>
          </a:xfrm>
          <a:custGeom>
            <a:avLst/>
            <a:gdLst>
              <a:gd name="connsiteX0" fmla="*/ 23812 w 142875"/>
              <a:gd name="connsiteY0" fmla="*/ 0 h 195262"/>
              <a:gd name="connsiteX1" fmla="*/ 0 w 142875"/>
              <a:gd name="connsiteY1" fmla="*/ 166687 h 195262"/>
              <a:gd name="connsiteX2" fmla="*/ 128587 w 142875"/>
              <a:gd name="connsiteY2" fmla="*/ 195262 h 195262"/>
              <a:gd name="connsiteX3" fmla="*/ 142875 w 142875"/>
              <a:gd name="connsiteY3" fmla="*/ 57150 h 195262"/>
              <a:gd name="connsiteX4" fmla="*/ 23812 w 142875"/>
              <a:gd name="connsiteY4" fmla="*/ 0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" h="195262">
                <a:moveTo>
                  <a:pt x="23812" y="0"/>
                </a:moveTo>
                <a:lnTo>
                  <a:pt x="0" y="166687"/>
                </a:lnTo>
                <a:lnTo>
                  <a:pt x="128587" y="195262"/>
                </a:lnTo>
                <a:lnTo>
                  <a:pt x="142875" y="57150"/>
                </a:lnTo>
                <a:lnTo>
                  <a:pt x="23812" y="0"/>
                </a:lnTo>
                <a:close/>
              </a:path>
            </a:pathLst>
          </a:cu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117871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TCE Degradation</a:t>
            </a:r>
            <a:br>
              <a:rPr lang="en-US" dirty="0" smtClean="0"/>
            </a:br>
            <a:r>
              <a:rPr lang="en-US" sz="1800" dirty="0" smtClean="0"/>
              <a:t>from </a:t>
            </a:r>
            <a:r>
              <a:rPr lang="en-US" sz="1800" i="1" dirty="0" smtClean="0"/>
              <a:t>Yu and </a:t>
            </a:r>
            <a:r>
              <a:rPr lang="en-US" sz="1800" i="1" dirty="0" err="1" smtClean="0"/>
              <a:t>Semprini</a:t>
            </a:r>
            <a:r>
              <a:rPr lang="en-US" sz="1800" dirty="0" smtClean="0"/>
              <a:t> [2004]</a:t>
            </a:r>
            <a:endParaRPr lang="en-US" sz="1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17691" r="49873" b="6097"/>
          <a:stretch/>
        </p:blipFill>
        <p:spPr bwMode="auto">
          <a:xfrm>
            <a:off x="152400" y="1386112"/>
            <a:ext cx="4343400" cy="48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260658"/>
              </p:ext>
            </p:extLst>
          </p:nvPr>
        </p:nvGraphicFramePr>
        <p:xfrm>
          <a:off x="4800600" y="1702592"/>
          <a:ext cx="4114800" cy="208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Equation" r:id="rId4" imgW="2628720" imgH="1333440" progId="Equation.DSMT4">
                  <p:embed/>
                </p:oleObj>
              </mc:Choice>
              <mc:Fallback>
                <p:oleObj name="Equation" r:id="rId4" imgW="26287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02592"/>
                        <a:ext cx="4114800" cy="20869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779262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</a:t>
            </a:r>
            <a:r>
              <a:rPr lang="en-US" dirty="0" smtClean="0"/>
              <a:t>Chain</a:t>
            </a:r>
          </a:p>
          <a:p>
            <a:r>
              <a:rPr lang="en-US" dirty="0" smtClean="0"/>
              <a:t>Assuming microbe concentration 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TCE Degradation</a:t>
            </a:r>
            <a:br>
              <a:rPr lang="en-US" dirty="0" smtClean="0"/>
            </a:br>
            <a:r>
              <a:rPr lang="en-US" sz="1800" dirty="0" smtClean="0"/>
              <a:t>from </a:t>
            </a:r>
            <a:r>
              <a:rPr lang="en-US" sz="1800" i="1" dirty="0" smtClean="0"/>
              <a:t>Yu and </a:t>
            </a:r>
            <a:r>
              <a:rPr lang="en-US" sz="1800" i="1" dirty="0" err="1" smtClean="0"/>
              <a:t>Semprini</a:t>
            </a:r>
            <a:r>
              <a:rPr lang="en-US" sz="1800" dirty="0" smtClean="0"/>
              <a:t> [2004]</a:t>
            </a:r>
            <a:endParaRPr lang="en-US" sz="1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17691" r="49873" b="6097"/>
          <a:stretch/>
        </p:blipFill>
        <p:spPr bwMode="auto">
          <a:xfrm>
            <a:off x="152400" y="1386112"/>
            <a:ext cx="4343400" cy="48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87841"/>
              </p:ext>
            </p:extLst>
          </p:nvPr>
        </p:nvGraphicFramePr>
        <p:xfrm>
          <a:off x="4800600" y="1981200"/>
          <a:ext cx="40163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Equation" r:id="rId4" imgW="3085920" imgH="1143000" progId="Equation.DSMT4">
                  <p:embed/>
                </p:oleObj>
              </mc:Choice>
              <mc:Fallback>
                <p:oleObj name="Equation" r:id="rId4" imgW="308592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4016375" cy="1485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540329" y="2364014"/>
            <a:ext cx="2824841" cy="3565071"/>
            <a:chOff x="1540329" y="2364014"/>
            <a:chExt cx="2824841" cy="3565071"/>
          </a:xfrm>
        </p:grpSpPr>
        <p:sp>
          <p:nvSpPr>
            <p:cNvPr id="4" name="Freeform 3"/>
            <p:cNvSpPr/>
            <p:nvPr/>
          </p:nvSpPr>
          <p:spPr>
            <a:xfrm>
              <a:off x="1727200" y="2365829"/>
              <a:ext cx="783771" cy="290285"/>
            </a:xfrm>
            <a:custGeom>
              <a:avLst/>
              <a:gdLst>
                <a:gd name="connsiteX0" fmla="*/ 0 w 783771"/>
                <a:gd name="connsiteY0" fmla="*/ 14514 h 290285"/>
                <a:gd name="connsiteX1" fmla="*/ 43543 w 783771"/>
                <a:gd name="connsiteY1" fmla="*/ 261257 h 290285"/>
                <a:gd name="connsiteX2" fmla="*/ 667657 w 783771"/>
                <a:gd name="connsiteY2" fmla="*/ 290285 h 290285"/>
                <a:gd name="connsiteX3" fmla="*/ 783771 w 783771"/>
                <a:gd name="connsiteY3" fmla="*/ 130628 h 290285"/>
                <a:gd name="connsiteX4" fmla="*/ 711200 w 783771"/>
                <a:gd name="connsiteY4" fmla="*/ 0 h 290285"/>
                <a:gd name="connsiteX5" fmla="*/ 0 w 783771"/>
                <a:gd name="connsiteY5" fmla="*/ 14514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90285">
                  <a:moveTo>
                    <a:pt x="0" y="14514"/>
                  </a:moveTo>
                  <a:lnTo>
                    <a:pt x="43543" y="261257"/>
                  </a:lnTo>
                  <a:lnTo>
                    <a:pt x="667657" y="290285"/>
                  </a:lnTo>
                  <a:lnTo>
                    <a:pt x="783771" y="130628"/>
                  </a:lnTo>
                  <a:lnTo>
                    <a:pt x="711200" y="0"/>
                  </a:lnTo>
                  <a:lnTo>
                    <a:pt x="0" y="14514"/>
                  </a:lnTo>
                  <a:close/>
                </a:path>
              </a:pathLst>
            </a:custGeom>
            <a:solidFill>
              <a:srgbClr val="FFCCF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364014"/>
              <a:ext cx="7858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8"/>
            <p:cNvSpPr/>
            <p:nvPr/>
          </p:nvSpPr>
          <p:spPr>
            <a:xfrm>
              <a:off x="1540329" y="5036457"/>
              <a:ext cx="1355271" cy="290285"/>
            </a:xfrm>
            <a:custGeom>
              <a:avLst/>
              <a:gdLst>
                <a:gd name="connsiteX0" fmla="*/ 0 w 783771"/>
                <a:gd name="connsiteY0" fmla="*/ 14514 h 290285"/>
                <a:gd name="connsiteX1" fmla="*/ 43543 w 783771"/>
                <a:gd name="connsiteY1" fmla="*/ 261257 h 290285"/>
                <a:gd name="connsiteX2" fmla="*/ 667657 w 783771"/>
                <a:gd name="connsiteY2" fmla="*/ 290285 h 290285"/>
                <a:gd name="connsiteX3" fmla="*/ 783771 w 783771"/>
                <a:gd name="connsiteY3" fmla="*/ 130628 h 290285"/>
                <a:gd name="connsiteX4" fmla="*/ 711200 w 783771"/>
                <a:gd name="connsiteY4" fmla="*/ 0 h 290285"/>
                <a:gd name="connsiteX5" fmla="*/ 0 w 783771"/>
                <a:gd name="connsiteY5" fmla="*/ 14514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90285">
                  <a:moveTo>
                    <a:pt x="0" y="14514"/>
                  </a:moveTo>
                  <a:lnTo>
                    <a:pt x="43543" y="261257"/>
                  </a:lnTo>
                  <a:lnTo>
                    <a:pt x="667657" y="290285"/>
                  </a:lnTo>
                  <a:lnTo>
                    <a:pt x="783771" y="130628"/>
                  </a:lnTo>
                  <a:lnTo>
                    <a:pt x="711200" y="0"/>
                  </a:lnTo>
                  <a:lnTo>
                    <a:pt x="0" y="14514"/>
                  </a:lnTo>
                  <a:close/>
                </a:path>
              </a:pathLst>
            </a:custGeom>
            <a:solidFill>
              <a:srgbClr val="FFCCF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81399" y="5152570"/>
              <a:ext cx="783771" cy="290285"/>
            </a:xfrm>
            <a:custGeom>
              <a:avLst/>
              <a:gdLst>
                <a:gd name="connsiteX0" fmla="*/ 0 w 783771"/>
                <a:gd name="connsiteY0" fmla="*/ 14514 h 290285"/>
                <a:gd name="connsiteX1" fmla="*/ 43543 w 783771"/>
                <a:gd name="connsiteY1" fmla="*/ 261257 h 290285"/>
                <a:gd name="connsiteX2" fmla="*/ 667657 w 783771"/>
                <a:gd name="connsiteY2" fmla="*/ 290285 h 290285"/>
                <a:gd name="connsiteX3" fmla="*/ 783771 w 783771"/>
                <a:gd name="connsiteY3" fmla="*/ 130628 h 290285"/>
                <a:gd name="connsiteX4" fmla="*/ 711200 w 783771"/>
                <a:gd name="connsiteY4" fmla="*/ 0 h 290285"/>
                <a:gd name="connsiteX5" fmla="*/ 0 w 783771"/>
                <a:gd name="connsiteY5" fmla="*/ 14514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90285">
                  <a:moveTo>
                    <a:pt x="0" y="14514"/>
                  </a:moveTo>
                  <a:lnTo>
                    <a:pt x="43543" y="261257"/>
                  </a:lnTo>
                  <a:lnTo>
                    <a:pt x="667657" y="290285"/>
                  </a:lnTo>
                  <a:lnTo>
                    <a:pt x="783771" y="130628"/>
                  </a:lnTo>
                  <a:lnTo>
                    <a:pt x="711200" y="0"/>
                  </a:lnTo>
                  <a:lnTo>
                    <a:pt x="0" y="14514"/>
                  </a:lnTo>
                  <a:close/>
                </a:path>
              </a:pathLst>
            </a:custGeom>
            <a:solidFill>
              <a:srgbClr val="FFCCF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27200" y="5638800"/>
              <a:ext cx="783771" cy="290285"/>
            </a:xfrm>
            <a:custGeom>
              <a:avLst/>
              <a:gdLst>
                <a:gd name="connsiteX0" fmla="*/ 0 w 783771"/>
                <a:gd name="connsiteY0" fmla="*/ 14514 h 290285"/>
                <a:gd name="connsiteX1" fmla="*/ 43543 w 783771"/>
                <a:gd name="connsiteY1" fmla="*/ 261257 h 290285"/>
                <a:gd name="connsiteX2" fmla="*/ 667657 w 783771"/>
                <a:gd name="connsiteY2" fmla="*/ 290285 h 290285"/>
                <a:gd name="connsiteX3" fmla="*/ 783771 w 783771"/>
                <a:gd name="connsiteY3" fmla="*/ 130628 h 290285"/>
                <a:gd name="connsiteX4" fmla="*/ 711200 w 783771"/>
                <a:gd name="connsiteY4" fmla="*/ 0 h 290285"/>
                <a:gd name="connsiteX5" fmla="*/ 0 w 783771"/>
                <a:gd name="connsiteY5" fmla="*/ 14514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90285">
                  <a:moveTo>
                    <a:pt x="0" y="14514"/>
                  </a:moveTo>
                  <a:lnTo>
                    <a:pt x="43543" y="261257"/>
                  </a:lnTo>
                  <a:lnTo>
                    <a:pt x="667657" y="290285"/>
                  </a:lnTo>
                  <a:lnTo>
                    <a:pt x="783771" y="130628"/>
                  </a:lnTo>
                  <a:lnTo>
                    <a:pt x="711200" y="0"/>
                  </a:lnTo>
                  <a:lnTo>
                    <a:pt x="0" y="14514"/>
                  </a:lnTo>
                  <a:close/>
                </a:path>
              </a:pathLst>
            </a:custGeom>
            <a:solidFill>
              <a:srgbClr val="FFCCF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09256" y="5638800"/>
              <a:ext cx="783771" cy="290285"/>
            </a:xfrm>
            <a:custGeom>
              <a:avLst/>
              <a:gdLst>
                <a:gd name="connsiteX0" fmla="*/ 0 w 783771"/>
                <a:gd name="connsiteY0" fmla="*/ 14514 h 290285"/>
                <a:gd name="connsiteX1" fmla="*/ 43543 w 783771"/>
                <a:gd name="connsiteY1" fmla="*/ 261257 h 290285"/>
                <a:gd name="connsiteX2" fmla="*/ 667657 w 783771"/>
                <a:gd name="connsiteY2" fmla="*/ 290285 h 290285"/>
                <a:gd name="connsiteX3" fmla="*/ 783771 w 783771"/>
                <a:gd name="connsiteY3" fmla="*/ 130628 h 290285"/>
                <a:gd name="connsiteX4" fmla="*/ 711200 w 783771"/>
                <a:gd name="connsiteY4" fmla="*/ 0 h 290285"/>
                <a:gd name="connsiteX5" fmla="*/ 0 w 783771"/>
                <a:gd name="connsiteY5" fmla="*/ 14514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90285">
                  <a:moveTo>
                    <a:pt x="0" y="14514"/>
                  </a:moveTo>
                  <a:lnTo>
                    <a:pt x="43543" y="261257"/>
                  </a:lnTo>
                  <a:lnTo>
                    <a:pt x="667657" y="290285"/>
                  </a:lnTo>
                  <a:lnTo>
                    <a:pt x="783771" y="130628"/>
                  </a:lnTo>
                  <a:lnTo>
                    <a:pt x="711200" y="0"/>
                  </a:lnTo>
                  <a:lnTo>
                    <a:pt x="0" y="14514"/>
                  </a:lnTo>
                  <a:close/>
                </a:path>
              </a:pathLst>
            </a:custGeom>
            <a:solidFill>
              <a:srgbClr val="FFCCF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26077" y="4190999"/>
              <a:ext cx="783771" cy="290285"/>
            </a:xfrm>
            <a:custGeom>
              <a:avLst/>
              <a:gdLst>
                <a:gd name="connsiteX0" fmla="*/ 0 w 783771"/>
                <a:gd name="connsiteY0" fmla="*/ 14514 h 290285"/>
                <a:gd name="connsiteX1" fmla="*/ 43543 w 783771"/>
                <a:gd name="connsiteY1" fmla="*/ 261257 h 290285"/>
                <a:gd name="connsiteX2" fmla="*/ 667657 w 783771"/>
                <a:gd name="connsiteY2" fmla="*/ 290285 h 290285"/>
                <a:gd name="connsiteX3" fmla="*/ 783771 w 783771"/>
                <a:gd name="connsiteY3" fmla="*/ 130628 h 290285"/>
                <a:gd name="connsiteX4" fmla="*/ 711200 w 783771"/>
                <a:gd name="connsiteY4" fmla="*/ 0 h 290285"/>
                <a:gd name="connsiteX5" fmla="*/ 0 w 783771"/>
                <a:gd name="connsiteY5" fmla="*/ 14514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90285">
                  <a:moveTo>
                    <a:pt x="0" y="14514"/>
                  </a:moveTo>
                  <a:lnTo>
                    <a:pt x="43543" y="261257"/>
                  </a:lnTo>
                  <a:lnTo>
                    <a:pt x="667657" y="290285"/>
                  </a:lnTo>
                  <a:lnTo>
                    <a:pt x="783771" y="130628"/>
                  </a:lnTo>
                  <a:lnTo>
                    <a:pt x="711200" y="0"/>
                  </a:lnTo>
                  <a:lnTo>
                    <a:pt x="0" y="14514"/>
                  </a:lnTo>
                  <a:close/>
                </a:path>
              </a:pathLst>
            </a:custGeom>
            <a:solidFill>
              <a:srgbClr val="FFCCF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26078" y="3579116"/>
              <a:ext cx="783771" cy="290285"/>
            </a:xfrm>
            <a:custGeom>
              <a:avLst/>
              <a:gdLst>
                <a:gd name="connsiteX0" fmla="*/ 0 w 783771"/>
                <a:gd name="connsiteY0" fmla="*/ 14514 h 290285"/>
                <a:gd name="connsiteX1" fmla="*/ 43543 w 783771"/>
                <a:gd name="connsiteY1" fmla="*/ 261257 h 290285"/>
                <a:gd name="connsiteX2" fmla="*/ 667657 w 783771"/>
                <a:gd name="connsiteY2" fmla="*/ 290285 h 290285"/>
                <a:gd name="connsiteX3" fmla="*/ 783771 w 783771"/>
                <a:gd name="connsiteY3" fmla="*/ 130628 h 290285"/>
                <a:gd name="connsiteX4" fmla="*/ 711200 w 783771"/>
                <a:gd name="connsiteY4" fmla="*/ 0 h 290285"/>
                <a:gd name="connsiteX5" fmla="*/ 0 w 783771"/>
                <a:gd name="connsiteY5" fmla="*/ 14514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90285">
                  <a:moveTo>
                    <a:pt x="0" y="14514"/>
                  </a:moveTo>
                  <a:lnTo>
                    <a:pt x="43543" y="261257"/>
                  </a:lnTo>
                  <a:lnTo>
                    <a:pt x="667657" y="290285"/>
                  </a:lnTo>
                  <a:lnTo>
                    <a:pt x="783771" y="130628"/>
                  </a:lnTo>
                  <a:lnTo>
                    <a:pt x="711200" y="0"/>
                  </a:lnTo>
                  <a:lnTo>
                    <a:pt x="0" y="14514"/>
                  </a:lnTo>
                  <a:close/>
                </a:path>
              </a:pathLst>
            </a:custGeom>
            <a:solidFill>
              <a:srgbClr val="FFCCF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23770" y="3499289"/>
              <a:ext cx="783771" cy="290285"/>
            </a:xfrm>
            <a:custGeom>
              <a:avLst/>
              <a:gdLst>
                <a:gd name="connsiteX0" fmla="*/ 0 w 783771"/>
                <a:gd name="connsiteY0" fmla="*/ 14514 h 290285"/>
                <a:gd name="connsiteX1" fmla="*/ 43543 w 783771"/>
                <a:gd name="connsiteY1" fmla="*/ 261257 h 290285"/>
                <a:gd name="connsiteX2" fmla="*/ 667657 w 783771"/>
                <a:gd name="connsiteY2" fmla="*/ 290285 h 290285"/>
                <a:gd name="connsiteX3" fmla="*/ 783771 w 783771"/>
                <a:gd name="connsiteY3" fmla="*/ 130628 h 290285"/>
                <a:gd name="connsiteX4" fmla="*/ 711200 w 783771"/>
                <a:gd name="connsiteY4" fmla="*/ 0 h 290285"/>
                <a:gd name="connsiteX5" fmla="*/ 0 w 783771"/>
                <a:gd name="connsiteY5" fmla="*/ 14514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90285">
                  <a:moveTo>
                    <a:pt x="0" y="14514"/>
                  </a:moveTo>
                  <a:lnTo>
                    <a:pt x="43543" y="261257"/>
                  </a:lnTo>
                  <a:lnTo>
                    <a:pt x="667657" y="290285"/>
                  </a:lnTo>
                  <a:lnTo>
                    <a:pt x="783771" y="130628"/>
                  </a:lnTo>
                  <a:lnTo>
                    <a:pt x="711200" y="0"/>
                  </a:lnTo>
                  <a:lnTo>
                    <a:pt x="0" y="14514"/>
                  </a:lnTo>
                  <a:close/>
                </a:path>
              </a:pathLst>
            </a:custGeom>
            <a:solidFill>
              <a:srgbClr val="FFCCF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72971" y="4191000"/>
              <a:ext cx="783771" cy="290285"/>
            </a:xfrm>
            <a:custGeom>
              <a:avLst/>
              <a:gdLst>
                <a:gd name="connsiteX0" fmla="*/ 0 w 783771"/>
                <a:gd name="connsiteY0" fmla="*/ 14514 h 290285"/>
                <a:gd name="connsiteX1" fmla="*/ 43543 w 783771"/>
                <a:gd name="connsiteY1" fmla="*/ 261257 h 290285"/>
                <a:gd name="connsiteX2" fmla="*/ 667657 w 783771"/>
                <a:gd name="connsiteY2" fmla="*/ 290285 h 290285"/>
                <a:gd name="connsiteX3" fmla="*/ 783771 w 783771"/>
                <a:gd name="connsiteY3" fmla="*/ 130628 h 290285"/>
                <a:gd name="connsiteX4" fmla="*/ 711200 w 783771"/>
                <a:gd name="connsiteY4" fmla="*/ 0 h 290285"/>
                <a:gd name="connsiteX5" fmla="*/ 0 w 783771"/>
                <a:gd name="connsiteY5" fmla="*/ 14514 h 29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771" h="290285">
                  <a:moveTo>
                    <a:pt x="0" y="14514"/>
                  </a:moveTo>
                  <a:lnTo>
                    <a:pt x="43543" y="261257"/>
                  </a:lnTo>
                  <a:lnTo>
                    <a:pt x="667657" y="290285"/>
                  </a:lnTo>
                  <a:lnTo>
                    <a:pt x="783771" y="130628"/>
                  </a:lnTo>
                  <a:lnTo>
                    <a:pt x="711200" y="0"/>
                  </a:lnTo>
                  <a:lnTo>
                    <a:pt x="0" y="14514"/>
                  </a:lnTo>
                  <a:close/>
                </a:path>
              </a:pathLst>
            </a:custGeom>
            <a:solidFill>
              <a:srgbClr val="FFCCF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2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1957" y="604701"/>
            <a:ext cx="8229600" cy="1143000"/>
          </a:xfrm>
        </p:spPr>
        <p:txBody>
          <a:bodyPr/>
          <a:lstStyle/>
          <a:p>
            <a:r>
              <a:rPr lang="en-US" sz="3600" dirty="0" smtClean="0"/>
              <a:t>Microbes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Death/</a:t>
            </a:r>
            <a:r>
              <a:rPr lang="en-US" sz="3200" dirty="0" err="1" smtClean="0"/>
              <a:t>Lysis</a:t>
            </a:r>
            <a:r>
              <a:rPr lang="en-US" sz="3200" dirty="0" err="1" smtClean="0">
                <a:sym typeface="Wingdings" pitchFamily="2" charset="2"/>
              </a:rPr>
              <a:t>ProdRxn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73762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http://ngm.nationalgeographic.com/2013/01/microbes/oeggerli-photography#/05-intestinal-bacteria-670.jpg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2286000"/>
            <a:ext cx="243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of biomass loss from death/</a:t>
            </a:r>
            <a:r>
              <a:rPr lang="en-US" dirty="0" err="1" smtClean="0"/>
              <a:t>lysis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Production of material, S</a:t>
            </a:r>
            <a:r>
              <a:rPr lang="en-US" baseline="-25000" dirty="0" smtClean="0"/>
              <a:t>s1</a:t>
            </a:r>
            <a:r>
              <a:rPr lang="en-US" dirty="0" smtClean="0"/>
              <a:t>, from cell </a:t>
            </a:r>
            <a:r>
              <a:rPr lang="en-US" dirty="0" err="1" smtClean="0"/>
              <a:t>lysis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Degradation of S</a:t>
            </a:r>
            <a:r>
              <a:rPr lang="en-US" baseline="-25000" dirty="0" smtClean="0"/>
              <a:t>s1</a:t>
            </a:r>
            <a:r>
              <a:rPr lang="en-US" dirty="0"/>
              <a:t>, </a:t>
            </a:r>
            <a:r>
              <a:rPr lang="en-US" dirty="0" smtClean="0"/>
              <a:t>by subsequent </a:t>
            </a:r>
            <a:r>
              <a:rPr lang="en-US" dirty="0" err="1" smtClean="0"/>
              <a:t>process</a:t>
            </a:r>
            <a:r>
              <a:rPr lang="en-US" dirty="0" err="1" smtClean="0">
                <a:sym typeface="Wingdings" pitchFamily="2" charset="2"/>
              </a:rPr>
              <a:t>decay</a:t>
            </a:r>
            <a:r>
              <a:rPr lang="en-US" dirty="0" smtClean="0">
                <a:sym typeface="Wingdings" pitchFamily="2" charset="2"/>
              </a:rPr>
              <a:t> chain</a:t>
            </a:r>
            <a:endParaRPr lang="en-US" baseline="-25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18839"/>
              </p:ext>
            </p:extLst>
          </p:nvPr>
        </p:nvGraphicFramePr>
        <p:xfrm>
          <a:off x="2971800" y="2133600"/>
          <a:ext cx="2117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" name="Equation" r:id="rId3" imgW="774360" imgH="393480" progId="Equation.DSMT4">
                  <p:embed/>
                </p:oleObj>
              </mc:Choice>
              <mc:Fallback>
                <p:oleObj name="Equation" r:id="rId3" imgW="7743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2117725" cy="1073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39765"/>
              </p:ext>
            </p:extLst>
          </p:nvPr>
        </p:nvGraphicFramePr>
        <p:xfrm>
          <a:off x="1524000" y="3596084"/>
          <a:ext cx="42005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5" imgW="1536480" imgH="393480" progId="Equation.DSMT4">
                  <p:embed/>
                </p:oleObj>
              </mc:Choice>
              <mc:Fallback>
                <p:oleObj name="Equation" r:id="rId5" imgW="15364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96084"/>
                        <a:ext cx="4200525" cy="1073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19253"/>
              </p:ext>
            </p:extLst>
          </p:nvPr>
        </p:nvGraphicFramePr>
        <p:xfrm>
          <a:off x="1943100" y="5029200"/>
          <a:ext cx="38179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Equation" r:id="rId7" imgW="1396800" imgH="393480" progId="Equation.DSMT4">
                  <p:embed/>
                </p:oleObj>
              </mc:Choice>
              <mc:Fallback>
                <p:oleObj name="Equation" r:id="rId7" imgW="13968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029200"/>
                        <a:ext cx="3817938" cy="1073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6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4981"/>
          <a:stretch/>
        </p:blipFill>
        <p:spPr bwMode="auto">
          <a:xfrm>
            <a:off x="6190343" y="152400"/>
            <a:ext cx="2514600" cy="20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6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924800" cy="4343400"/>
          </a:xfrm>
        </p:spPr>
        <p:txBody>
          <a:bodyPr/>
          <a:lstStyle/>
          <a:p>
            <a:r>
              <a:rPr lang="en-US" dirty="0" smtClean="0"/>
              <a:t>Reaction Rate </a:t>
            </a:r>
            <a:r>
              <a:rPr lang="en-US" strike="sngStrike" dirty="0" smtClean="0"/>
              <a:t>Constant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Arrhenius </a:t>
            </a:r>
            <a:r>
              <a:rPr lang="en-US" dirty="0" err="1" smtClean="0"/>
              <a:t>eq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i="1" dirty="0" smtClean="0"/>
              <a:t>E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:    activation energy for reaction</a:t>
            </a:r>
          </a:p>
          <a:p>
            <a:pPr marL="0" indent="0">
              <a:buNone/>
            </a:pPr>
            <a:r>
              <a:rPr lang="en-US" sz="2400" dirty="0" smtClean="0"/>
              <a:t>R:  gas constant</a:t>
            </a:r>
          </a:p>
          <a:p>
            <a:pPr marL="0" indent="0">
              <a:buNone/>
            </a:pPr>
            <a:r>
              <a:rPr lang="en-US" sz="2400" dirty="0" smtClean="0"/>
              <a:t>T:   temperature</a:t>
            </a:r>
          </a:p>
          <a:p>
            <a:pPr marL="0" indent="0">
              <a:buNone/>
            </a:pPr>
            <a:r>
              <a:rPr lang="en-US" sz="2400" dirty="0" smtClean="0"/>
              <a:t>A:  rate term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348427"/>
              </p:ext>
            </p:extLst>
          </p:nvPr>
        </p:nvGraphicFramePr>
        <p:xfrm>
          <a:off x="3733800" y="2667000"/>
          <a:ext cx="1981200" cy="93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3" imgW="647640" imgH="304560" progId="Equation.DSMT4">
                  <p:embed/>
                </p:oleObj>
              </mc:Choice>
              <mc:Fallback>
                <p:oleObj name="Equation" r:id="rId3" imgW="6476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667000"/>
                        <a:ext cx="1981200" cy="93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3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911810"/>
            <a:ext cx="266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Storage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No </a:t>
            </a:r>
            <a:r>
              <a:rPr lang="en-US" dirty="0" err="1" smtClean="0">
                <a:solidFill>
                  <a:prstClr val="black"/>
                </a:solidFill>
              </a:rPr>
              <a:t>Advective</a:t>
            </a:r>
            <a:r>
              <a:rPr lang="en-US" dirty="0" smtClean="0">
                <a:solidFill>
                  <a:prstClr val="black"/>
                </a:solidFill>
              </a:rPr>
              <a:t> Flux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No Diffusive Flux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Source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Governing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444899"/>
              </p:ext>
            </p:extLst>
          </p:nvPr>
        </p:nvGraphicFramePr>
        <p:xfrm>
          <a:off x="3425639" y="1265306"/>
          <a:ext cx="14478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Equation" r:id="rId3" imgW="901440" imgH="583920" progId="Equation.DSMT4">
                  <p:embed/>
                </p:oleObj>
              </mc:Choice>
              <mc:Fallback>
                <p:oleObj name="Equation" r:id="rId3" imgW="901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639" y="1265306"/>
                        <a:ext cx="14478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927420"/>
              </p:ext>
            </p:extLst>
          </p:nvPr>
        </p:nvGraphicFramePr>
        <p:xfrm>
          <a:off x="1303151" y="1676400"/>
          <a:ext cx="10175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Equation" r:id="rId5" imgW="495000" imgH="431640" progId="Equation.DSMT4">
                  <p:embed/>
                </p:oleObj>
              </mc:Choice>
              <mc:Fallback>
                <p:oleObj name="Equation" r:id="rId5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151" y="1676400"/>
                        <a:ext cx="1017588" cy="874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20739" y="245164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Conservation of Mass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Reactions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010400" y="304800"/>
            <a:ext cx="1963856" cy="927169"/>
          </a:xfrm>
          <a:custGeom>
            <a:avLst/>
            <a:gdLst>
              <a:gd name="connsiteX0" fmla="*/ 1065423 w 1770977"/>
              <a:gd name="connsiteY0" fmla="*/ 54021 h 800370"/>
              <a:gd name="connsiteX1" fmla="*/ 27198 w 1770977"/>
              <a:gd name="connsiteY1" fmla="*/ 73071 h 800370"/>
              <a:gd name="connsiteX2" fmla="*/ 427248 w 1770977"/>
              <a:gd name="connsiteY2" fmla="*/ 758871 h 800370"/>
              <a:gd name="connsiteX3" fmla="*/ 1741698 w 1770977"/>
              <a:gd name="connsiteY3" fmla="*/ 673146 h 800370"/>
              <a:gd name="connsiteX4" fmla="*/ 1313073 w 1770977"/>
              <a:gd name="connsiteY4" fmla="*/ 254046 h 800370"/>
              <a:gd name="connsiteX5" fmla="*/ 998748 w 1770977"/>
              <a:gd name="connsiteY5" fmla="*/ 377871 h 800370"/>
              <a:gd name="connsiteX6" fmla="*/ 1065423 w 1770977"/>
              <a:gd name="connsiteY6" fmla="*/ 54021 h 800370"/>
              <a:gd name="connsiteX0" fmla="*/ 624513 w 1749167"/>
              <a:gd name="connsiteY0" fmla="*/ 26821 h 849370"/>
              <a:gd name="connsiteX1" fmla="*/ 5388 w 1749167"/>
              <a:gd name="connsiteY1" fmla="*/ 122071 h 849370"/>
              <a:gd name="connsiteX2" fmla="*/ 405438 w 1749167"/>
              <a:gd name="connsiteY2" fmla="*/ 807871 h 849370"/>
              <a:gd name="connsiteX3" fmla="*/ 1719888 w 1749167"/>
              <a:gd name="connsiteY3" fmla="*/ 722146 h 849370"/>
              <a:gd name="connsiteX4" fmla="*/ 1291263 w 1749167"/>
              <a:gd name="connsiteY4" fmla="*/ 303046 h 849370"/>
              <a:gd name="connsiteX5" fmla="*/ 976938 w 1749167"/>
              <a:gd name="connsiteY5" fmla="*/ 426871 h 849370"/>
              <a:gd name="connsiteX6" fmla="*/ 624513 w 1749167"/>
              <a:gd name="connsiteY6" fmla="*/ 26821 h 849370"/>
              <a:gd name="connsiteX0" fmla="*/ 813875 w 1963856"/>
              <a:gd name="connsiteY0" fmla="*/ 30290 h 927169"/>
              <a:gd name="connsiteX1" fmla="*/ 194750 w 1963856"/>
              <a:gd name="connsiteY1" fmla="*/ 125540 h 927169"/>
              <a:gd name="connsiteX2" fmla="*/ 137600 w 1963856"/>
              <a:gd name="connsiteY2" fmla="*/ 897065 h 927169"/>
              <a:gd name="connsiteX3" fmla="*/ 1909250 w 1963856"/>
              <a:gd name="connsiteY3" fmla="*/ 725615 h 927169"/>
              <a:gd name="connsiteX4" fmla="*/ 1480625 w 1963856"/>
              <a:gd name="connsiteY4" fmla="*/ 306515 h 927169"/>
              <a:gd name="connsiteX5" fmla="*/ 1166300 w 1963856"/>
              <a:gd name="connsiteY5" fmla="*/ 430340 h 927169"/>
              <a:gd name="connsiteX6" fmla="*/ 813875 w 1963856"/>
              <a:gd name="connsiteY6" fmla="*/ 30290 h 9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856" h="927169">
                <a:moveTo>
                  <a:pt x="813875" y="30290"/>
                </a:moveTo>
                <a:cubicBezTo>
                  <a:pt x="651950" y="-20510"/>
                  <a:pt x="307463" y="-18923"/>
                  <a:pt x="194750" y="125540"/>
                </a:cubicBezTo>
                <a:cubicBezTo>
                  <a:pt x="82037" y="270003"/>
                  <a:pt x="-148150" y="797053"/>
                  <a:pt x="137600" y="897065"/>
                </a:cubicBezTo>
                <a:cubicBezTo>
                  <a:pt x="423350" y="997077"/>
                  <a:pt x="1685413" y="824040"/>
                  <a:pt x="1909250" y="725615"/>
                </a:cubicBezTo>
                <a:cubicBezTo>
                  <a:pt x="2133088" y="627190"/>
                  <a:pt x="1604450" y="355727"/>
                  <a:pt x="1480625" y="306515"/>
                </a:cubicBezTo>
                <a:cubicBezTo>
                  <a:pt x="1356800" y="257303"/>
                  <a:pt x="1277425" y="476378"/>
                  <a:pt x="1166300" y="430340"/>
                </a:cubicBezTo>
                <a:cubicBezTo>
                  <a:pt x="1055175" y="384302"/>
                  <a:pt x="975800" y="81090"/>
                  <a:pt x="813875" y="30290"/>
                </a:cubicBez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990600"/>
            <a:ext cx="152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56596" y="2881033"/>
            <a:ext cx="4985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815766"/>
              </p:ext>
            </p:extLst>
          </p:nvPr>
        </p:nvGraphicFramePr>
        <p:xfrm>
          <a:off x="3997325" y="5562600"/>
          <a:ext cx="1016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Equation" r:id="rId7" imgW="533160" imgH="393480" progId="Equation.DSMT4">
                  <p:embed/>
                </p:oleObj>
              </mc:Choice>
              <mc:Fallback>
                <p:oleObj name="Equation" r:id="rId7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5562600"/>
                        <a:ext cx="101600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261167"/>
              </p:ext>
            </p:extLst>
          </p:nvPr>
        </p:nvGraphicFramePr>
        <p:xfrm>
          <a:off x="5969000" y="2825750"/>
          <a:ext cx="9588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Equation" r:id="rId9" imgW="571320" imgH="393480" progId="Equation.DSMT4">
                  <p:embed/>
                </p:oleObj>
              </mc:Choice>
              <mc:Fallback>
                <p:oleObj name="Equation" r:id="rId9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2825750"/>
                        <a:ext cx="9588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14512" y="487932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SSTIXThirteen" pitchFamily="2" charset="0"/>
              </a:rPr>
              <a:t>S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ESSTIXThirteen" pitchFamily="2" charset="0"/>
              </a:rPr>
              <a:t>R</a:t>
            </a:r>
            <a:r>
              <a:rPr lang="en-US" sz="2400" dirty="0" smtClean="0"/>
              <a:t>   = reaction rate  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44269"/>
              </p:ext>
            </p:extLst>
          </p:nvPr>
        </p:nvGraphicFramePr>
        <p:xfrm>
          <a:off x="5130800" y="4438650"/>
          <a:ext cx="965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Equation" r:id="rId11" imgW="469800" imgH="482400" progId="Equation.DSMT4">
                  <p:embed/>
                </p:oleObj>
              </mc:Choice>
              <mc:Fallback>
                <p:oleObj name="Equation" r:id="rId11" imgW="46980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438650"/>
                        <a:ext cx="965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3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Dynamics</a:t>
            </a:r>
            <a:br>
              <a:rPr lang="en-US" dirty="0" smtClean="0"/>
            </a:br>
            <a:r>
              <a:rPr lang="en-US" sz="3600" dirty="0" smtClean="0"/>
              <a:t>Predator-Prey, Parasite-host</a:t>
            </a:r>
            <a:endParaRPr lang="en-US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8" y="2057400"/>
            <a:ext cx="7391400" cy="335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1" y="314325"/>
            <a:ext cx="18669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1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24180"/>
            <a:ext cx="3124200" cy="1143000"/>
          </a:xfrm>
        </p:spPr>
        <p:txBody>
          <a:bodyPr/>
          <a:lstStyle/>
          <a:p>
            <a:r>
              <a:rPr lang="en-US" dirty="0" smtClean="0"/>
              <a:t>Hypoxia</a:t>
            </a:r>
            <a:br>
              <a:rPr lang="en-US" dirty="0" smtClean="0"/>
            </a:br>
            <a:r>
              <a:rPr lang="en-US" sz="2000" dirty="0" smtClean="0"/>
              <a:t>Dead zone</a:t>
            </a:r>
            <a:endParaRPr lang="en-US" sz="20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2" y="3310408"/>
            <a:ext cx="3560216" cy="270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7" b="47154"/>
          <a:stretch/>
        </p:blipFill>
        <p:spPr bwMode="auto">
          <a:xfrm>
            <a:off x="4350180" y="1812497"/>
            <a:ext cx="4800600" cy="146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714" y="6604391"/>
            <a:ext cx="21515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http://www.earthlyissues.com/deadzones.htm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5" y="457200"/>
            <a:ext cx="4358295" cy="25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65179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http://www.balticnest.org/balticnest/activities/news/news/hypoxiainthebalticseahitsthecoastalzone.5.2beb0a011325eb5811a8000238433.html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670339"/>
            <a:ext cx="3139266" cy="22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1" y="6016171"/>
            <a:ext cx="350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Dead organisms, Baltic </a:t>
            </a:r>
            <a:r>
              <a:rPr lang="en-US" sz="1600" dirty="0"/>
              <a:t>h</a:t>
            </a:r>
            <a:r>
              <a:rPr lang="en-US" sz="1600" dirty="0" smtClean="0"/>
              <a:t>ypoxia zone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95514" y="653999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http://www.thefullwiki.org/Dead_zone_(ecology)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3054" y="6017460"/>
            <a:ext cx="3508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Dissolved Oxygen Conc. on seafloor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62171" y="312574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09600"/>
            <a:ext cx="51816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/>
              <a:t>Lotka-Volterra</a:t>
            </a:r>
            <a:r>
              <a:rPr lang="en-US" sz="4000" dirty="0" smtClean="0"/>
              <a:t> Kinetics</a:t>
            </a:r>
          </a:p>
          <a:p>
            <a:pPr marL="0" indent="0" algn="ctr">
              <a:buNone/>
            </a:pPr>
            <a:r>
              <a:rPr lang="en-US" sz="2400" dirty="0" smtClean="0"/>
              <a:t>Predator Prey Dynamics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491916"/>
              </p:ext>
            </p:extLst>
          </p:nvPr>
        </p:nvGraphicFramePr>
        <p:xfrm>
          <a:off x="2362200" y="2209800"/>
          <a:ext cx="3733800" cy="256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3" imgW="1180800" imgH="812520" progId="Equation.DSMT4">
                  <p:embed/>
                </p:oleObj>
              </mc:Choice>
              <mc:Fallback>
                <p:oleObj name="Equation" r:id="rId3" imgW="118080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09800"/>
                        <a:ext cx="3733800" cy="25694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33400"/>
            <a:ext cx="7772400" cy="59436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Second order Decay Chain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835472"/>
              </p:ext>
            </p:extLst>
          </p:nvPr>
        </p:nvGraphicFramePr>
        <p:xfrm>
          <a:off x="1092200" y="1684853"/>
          <a:ext cx="70358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3" imgW="3517560" imgH="2044440" progId="Equation.DSMT4">
                  <p:embed/>
                </p:oleObj>
              </mc:Choice>
              <mc:Fallback>
                <p:oleObj name="Equation" r:id="rId3" imgW="3517560" imgH="2044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684853"/>
                        <a:ext cx="7035800" cy="4089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524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990600"/>
            <a:ext cx="8305800" cy="4953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/>
          <a:lstStyle/>
          <a:p>
            <a:r>
              <a:rPr lang="en-US" dirty="0" err="1" smtClean="0"/>
              <a:t>Michaelis-Menten</a:t>
            </a:r>
            <a:r>
              <a:rPr lang="en-US" dirty="0" smtClean="0"/>
              <a:t> 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429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Catalyzed reactions are often described by the </a:t>
            </a:r>
            <a:r>
              <a:rPr lang="en-US" sz="2400" dirty="0" err="1" smtClean="0"/>
              <a:t>Michaelis-Menten</a:t>
            </a:r>
            <a:r>
              <a:rPr lang="en-US" sz="2400" dirty="0" smtClean="0"/>
              <a:t> reaction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/>
              <a:t>w</a:t>
            </a:r>
            <a:r>
              <a:rPr lang="en-US" sz="2400" dirty="0" smtClean="0"/>
              <a:t>here 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constants describing the reaction.  This reaction behaves like a first-order process when C is small and a 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reaction when C is large.  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0400" y="2971800"/>
          <a:ext cx="22209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3" imgW="812520" imgH="431640" progId="Equation.DSMT4">
                  <p:embed/>
                </p:oleObj>
              </mc:Choice>
              <mc:Fallback>
                <p:oleObj name="Equation" r:id="rId3" imgW="8125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2220912" cy="11779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PCE</a:t>
            </a:r>
            <a:r>
              <a:rPr lang="en-US" dirty="0" smtClean="0">
                <a:sym typeface="Wingdings" pitchFamily="2" charset="2"/>
              </a:rPr>
              <a:t>ETH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91400" cy="4297363"/>
          </a:xfrm>
        </p:spPr>
        <p:txBody>
          <a:bodyPr/>
          <a:lstStyle/>
          <a:p>
            <a:r>
              <a:rPr lang="en-US" dirty="0" smtClean="0"/>
              <a:t>Decay chain</a:t>
            </a:r>
          </a:p>
          <a:p>
            <a:r>
              <a:rPr lang="en-US" dirty="0" smtClean="0"/>
              <a:t>Monod kinetics</a:t>
            </a:r>
          </a:p>
          <a:p>
            <a:r>
              <a:rPr lang="en-US" dirty="0" smtClean="0"/>
              <a:t>Inhibition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9"/>
          <a:stretch/>
        </p:blipFill>
        <p:spPr bwMode="auto">
          <a:xfrm>
            <a:off x="3859731" y="762000"/>
            <a:ext cx="3803132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2" t="42856"/>
          <a:stretch/>
        </p:blipFill>
        <p:spPr bwMode="auto">
          <a:xfrm>
            <a:off x="2133600" y="1156442"/>
            <a:ext cx="5449888" cy="488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5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6"/>
          <a:stretch/>
        </p:blipFill>
        <p:spPr bwMode="auto">
          <a:xfrm>
            <a:off x="8382000" y="180661"/>
            <a:ext cx="5068888" cy="497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0"/>
          <a:stretch/>
        </p:blipFill>
        <p:spPr bwMode="auto">
          <a:xfrm>
            <a:off x="762000" y="457199"/>
            <a:ext cx="5943600" cy="527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3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Reaction Kinetics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162800" cy="4602163"/>
          </a:xfrm>
        </p:spPr>
        <p:txBody>
          <a:bodyPr/>
          <a:lstStyle/>
          <a:p>
            <a:r>
              <a:rPr lang="en-US" dirty="0" smtClean="0"/>
              <a:t>Approach </a:t>
            </a:r>
          </a:p>
          <a:p>
            <a:r>
              <a:rPr lang="en-US" dirty="0" smtClean="0"/>
              <a:t>Basic reactions</a:t>
            </a:r>
          </a:p>
          <a:p>
            <a:r>
              <a:rPr lang="en-US" dirty="0" smtClean="0"/>
              <a:t>Reversible reactions</a:t>
            </a:r>
          </a:p>
          <a:p>
            <a:r>
              <a:rPr lang="en-US" dirty="0" smtClean="0"/>
              <a:t>Decay chains</a:t>
            </a:r>
          </a:p>
          <a:p>
            <a:r>
              <a:rPr lang="en-US" dirty="0" smtClean="0"/>
              <a:t>Population dynamics (microbes)</a:t>
            </a:r>
          </a:p>
          <a:p>
            <a:r>
              <a:rPr lang="en-US" dirty="0" smtClean="0"/>
              <a:t>Microbial degradation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394423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A+2B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3P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319493"/>
              </p:ext>
            </p:extLst>
          </p:nvPr>
        </p:nvGraphicFramePr>
        <p:xfrm>
          <a:off x="2209800" y="2133600"/>
          <a:ext cx="1206500" cy="74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Equation" r:id="rId3" imgW="825500" imgH="508000" progId="Equation.DSMT4">
                  <p:embed/>
                </p:oleObj>
              </mc:Choice>
              <mc:Fallback>
                <p:oleObj name="Equation" r:id="rId3" imgW="8255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1206500" cy="742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2286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Chemical Reaction Kinetics</a:t>
            </a:r>
          </a:p>
          <a:p>
            <a:pPr algn="ctr"/>
            <a:r>
              <a:rPr lang="en-US" sz="2400" dirty="0" smtClean="0"/>
              <a:t>Concepts and terminology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236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reaction</a:t>
            </a:r>
          </a:p>
          <a:p>
            <a:r>
              <a:rPr lang="en-US" dirty="0" smtClean="0"/>
              <a:t>How fast?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Ion Activity Product</a:t>
            </a:r>
          </a:p>
          <a:p>
            <a:r>
              <a:rPr lang="en-US" dirty="0" smtClean="0"/>
              <a:t>Reaction Quotient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Another format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Compact Notation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Same as second from the top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553763"/>
              </p:ext>
            </p:extLst>
          </p:nvPr>
        </p:nvGraphicFramePr>
        <p:xfrm>
          <a:off x="2266749" y="3200400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Equation" r:id="rId5" imgW="609600" imgH="457200" progId="Equation.DSMT4">
                  <p:embed/>
                </p:oleObj>
              </mc:Choice>
              <mc:Fallback>
                <p:oleObj name="Equation" r:id="rId5" imgW="6096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749" y="3200400"/>
                        <a:ext cx="9144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307797"/>
              </p:ext>
            </p:extLst>
          </p:nvPr>
        </p:nvGraphicFramePr>
        <p:xfrm>
          <a:off x="2286000" y="4191000"/>
          <a:ext cx="29633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Equation" r:id="rId7" imgW="1778000" imgH="457200" progId="Equation.DSMT4">
                  <p:embed/>
                </p:oleObj>
              </mc:Choice>
              <mc:Fallback>
                <p:oleObj name="Equation" r:id="rId7" imgW="17780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2963333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895939"/>
              </p:ext>
            </p:extLst>
          </p:nvPr>
        </p:nvGraphicFramePr>
        <p:xfrm>
          <a:off x="2352675" y="5029200"/>
          <a:ext cx="1238250" cy="137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Equation" r:id="rId9" imgW="800100" imgH="889000" progId="Equation.DSMT4">
                  <p:embed/>
                </p:oleObj>
              </mc:Choice>
              <mc:Fallback>
                <p:oleObj name="Equation" r:id="rId9" imgW="800100" imgH="889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029200"/>
                        <a:ext cx="1238250" cy="1375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9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489225"/>
              </p:ext>
            </p:extLst>
          </p:nvPr>
        </p:nvGraphicFramePr>
        <p:xfrm>
          <a:off x="457200" y="1600200"/>
          <a:ext cx="1280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5" name="Equation" r:id="rId3" imgW="710891" imgH="253890" progId="Equation.DSMT4">
                  <p:embed/>
                </p:oleObj>
              </mc:Choice>
              <mc:Fallback>
                <p:oleObj name="Equation" r:id="rId3" imgW="710891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128016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16002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 reaction rate, depends on reactant concentrations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Backward reaction rate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Total reaction rate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Algebra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Reaction rate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286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Chemical Reaction Kinetics</a:t>
            </a:r>
          </a:p>
          <a:p>
            <a:pPr algn="ctr"/>
            <a:r>
              <a:rPr lang="en-US" sz="2400" dirty="0" smtClean="0"/>
              <a:t>Concepts and terminology</a:t>
            </a:r>
            <a:endParaRPr lang="en-US" sz="2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628297"/>
              </p:ext>
            </p:extLst>
          </p:nvPr>
        </p:nvGraphicFramePr>
        <p:xfrm>
          <a:off x="2362200" y="1447800"/>
          <a:ext cx="1390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6" name="Equation" r:id="rId5" imgW="927100" imgH="457200" progId="Equation.DSMT4">
                  <p:embed/>
                </p:oleObj>
              </mc:Choice>
              <mc:Fallback>
                <p:oleObj name="Equation" r:id="rId5" imgW="9271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139065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63184"/>
              </p:ext>
            </p:extLst>
          </p:nvPr>
        </p:nvGraphicFramePr>
        <p:xfrm>
          <a:off x="457200" y="2590800"/>
          <a:ext cx="105877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7" name="Equation" r:id="rId7" imgW="558558" imgH="241195" progId="Equation.DSMT4">
                  <p:embed/>
                </p:oleObj>
              </mc:Choice>
              <mc:Fallback>
                <p:oleObj name="Equation" r:id="rId7" imgW="558558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1058779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24307"/>
              </p:ext>
            </p:extLst>
          </p:nvPr>
        </p:nvGraphicFramePr>
        <p:xfrm>
          <a:off x="2362200" y="2590800"/>
          <a:ext cx="1295400" cy="696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8" name="Equation" r:id="rId9" imgW="850900" imgH="457200" progId="Equation.DSMT4">
                  <p:embed/>
                </p:oleObj>
              </mc:Choice>
              <mc:Fallback>
                <p:oleObj name="Equation" r:id="rId9" imgW="8509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1295400" cy="696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573633"/>
              </p:ext>
            </p:extLst>
          </p:nvPr>
        </p:nvGraphicFramePr>
        <p:xfrm>
          <a:off x="533401" y="3505200"/>
          <a:ext cx="2895600" cy="80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9" name="Equation" r:id="rId11" imgW="1651000" imgH="457200" progId="Equation.DSMT4">
                  <p:embed/>
                </p:oleObj>
              </mc:Choice>
              <mc:Fallback>
                <p:oleObj name="Equation" r:id="rId11" imgW="16510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3505200"/>
                        <a:ext cx="2895600" cy="801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882819"/>
              </p:ext>
            </p:extLst>
          </p:nvPr>
        </p:nvGraphicFramePr>
        <p:xfrm>
          <a:off x="762000" y="4343400"/>
          <a:ext cx="195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0" name="Equation" r:id="rId13" imgW="1955800" imgH="914400" progId="Equation.DSMT4">
                  <p:embed/>
                </p:oleObj>
              </mc:Choice>
              <mc:Fallback>
                <p:oleObj name="Equation" r:id="rId13" imgW="1955800" imgH="914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43400"/>
                        <a:ext cx="1955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107500"/>
              </p:ext>
            </p:extLst>
          </p:nvPr>
        </p:nvGraphicFramePr>
        <p:xfrm>
          <a:off x="687916" y="5562600"/>
          <a:ext cx="243416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1" name="Equation" r:id="rId15" imgW="1460500" imgH="457200" progId="Equation.DSMT4">
                  <p:embed/>
                </p:oleObj>
              </mc:Choice>
              <mc:Fallback>
                <p:oleObj name="Equation" r:id="rId15" imgW="146050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916" y="5562600"/>
                        <a:ext cx="2434167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33400" y="520987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A+2B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3P</a:t>
            </a:r>
          </a:p>
        </p:txBody>
      </p:sp>
    </p:spTree>
    <p:extLst>
      <p:ext uri="{BB962C8B-B14F-4D97-AF65-F5344CB8AC3E}">
        <p14:creationId xmlns:p14="http://schemas.microsoft.com/office/powerpoint/2010/main" val="6733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848600" cy="563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Reaction:          </a:t>
            </a:r>
            <a:r>
              <a:rPr lang="en-US" dirty="0" smtClean="0">
                <a:solidFill>
                  <a:srgbClr val="C00000"/>
                </a:solidFill>
              </a:rPr>
              <a:t>[A]+2[B]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3[P]           </a:t>
            </a:r>
            <a:r>
              <a:rPr lang="en-US" sz="2400" dirty="0" smtClean="0">
                <a:sym typeface="Wingdings" pitchFamily="2" charset="2"/>
              </a:rPr>
              <a:t>[moles/L</a:t>
            </a:r>
            <a:r>
              <a:rPr lang="en-US" sz="2400" baseline="30000" dirty="0" smtClean="0">
                <a:sym typeface="Wingdings" pitchFamily="2" charset="2"/>
              </a:rPr>
              <a:t>3</a:t>
            </a:r>
            <a:r>
              <a:rPr lang="en-US" sz="2400" dirty="0">
                <a:sym typeface="Wingdings" pitchFamily="2" charset="2"/>
              </a:rPr>
              <a:t>]</a:t>
            </a:r>
            <a:endParaRPr lang="en-US" sz="2400" baseline="30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Kinetics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Reaction Rate:        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2583"/>
              </p:ext>
            </p:extLst>
          </p:nvPr>
        </p:nvGraphicFramePr>
        <p:xfrm>
          <a:off x="3505200" y="2057400"/>
          <a:ext cx="15605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Equation" r:id="rId3" imgW="660240" imgH="393480" progId="Equation.DSMT4">
                  <p:embed/>
                </p:oleObj>
              </mc:Choice>
              <mc:Fallback>
                <p:oleObj name="Equation" r:id="rId3" imgW="6602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156051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634786"/>
              </p:ext>
            </p:extLst>
          </p:nvPr>
        </p:nvGraphicFramePr>
        <p:xfrm>
          <a:off x="3810000" y="3243323"/>
          <a:ext cx="1155700" cy="199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Equation" r:id="rId5" imgW="698400" imgH="1206360" progId="Equation.DSMT4">
                  <p:embed/>
                </p:oleObj>
              </mc:Choice>
              <mc:Fallback>
                <p:oleObj name="Equation" r:id="rId5" imgW="698400" imgH="120636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43323"/>
                        <a:ext cx="1155700" cy="1996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4071"/>
              </p:ext>
            </p:extLst>
          </p:nvPr>
        </p:nvGraphicFramePr>
        <p:xfrm>
          <a:off x="3352800" y="5346834"/>
          <a:ext cx="48926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Equation" r:id="rId7" imgW="2933640" imgH="457200" progId="Equation.DSMT4">
                  <p:embed/>
                </p:oleObj>
              </mc:Choice>
              <mc:Fallback>
                <p:oleObj name="Equation" r:id="rId7" imgW="293364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46834"/>
                        <a:ext cx="48926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5000" y="57912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Far from equilibrium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63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635" y="1457198"/>
            <a:ext cx="6705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Products</a:t>
            </a:r>
            <a:endParaRPr lang="en-US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2A=Products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2895600"/>
            <a:ext cx="167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Order </a:t>
            </a:r>
            <a:r>
              <a:rPr lang="en-US" dirty="0" err="1" smtClean="0"/>
              <a:t>Rxn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</a:t>
            </a:r>
            <a:r>
              <a:rPr lang="en-US" dirty="0" err="1" smtClean="0"/>
              <a:t>Rxn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99511"/>
              </p:ext>
            </p:extLst>
          </p:nvPr>
        </p:nvGraphicFramePr>
        <p:xfrm>
          <a:off x="1600200" y="5196721"/>
          <a:ext cx="16494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0" name="Equation" r:id="rId3" imgW="774360" imgH="393480" progId="Equation.DSMT4">
                  <p:embed/>
                </p:oleObj>
              </mc:Choice>
              <mc:Fallback>
                <p:oleObj name="Equation" r:id="rId3" imgW="7743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96721"/>
                        <a:ext cx="16494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714185"/>
              </p:ext>
            </p:extLst>
          </p:nvPr>
        </p:nvGraphicFramePr>
        <p:xfrm>
          <a:off x="4267200" y="2667000"/>
          <a:ext cx="21367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1" name="Equation" r:id="rId5" imgW="1002960" imgH="393480" progId="Equation.DSMT4">
                  <p:embed/>
                </p:oleObj>
              </mc:Choice>
              <mc:Fallback>
                <p:oleObj name="Equation" r:id="rId5" imgW="10029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667000"/>
                        <a:ext cx="21367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221018"/>
              </p:ext>
            </p:extLst>
          </p:nvPr>
        </p:nvGraphicFramePr>
        <p:xfrm>
          <a:off x="1371600" y="2667000"/>
          <a:ext cx="2327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2" name="Equation" r:id="rId7" imgW="1091880" imgH="393480" progId="Equation.DSMT4">
                  <p:embed/>
                </p:oleObj>
              </mc:Choice>
              <mc:Fallback>
                <p:oleObj name="Equation" r:id="rId7" imgW="10918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23272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4" name="Picture 1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7622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485889"/>
              </p:ext>
            </p:extLst>
          </p:nvPr>
        </p:nvGraphicFramePr>
        <p:xfrm>
          <a:off x="1371600" y="2057400"/>
          <a:ext cx="2523312" cy="55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" name="Equation" r:id="rId10" imgW="2070000" imgH="457200" progId="Equation.DSMT4">
                  <p:embed/>
                </p:oleObj>
              </mc:Choice>
              <mc:Fallback>
                <p:oleObj name="Equation" r:id="rId10" imgW="2070000" imgH="457200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2523312" cy="557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176215"/>
              </p:ext>
            </p:extLst>
          </p:nvPr>
        </p:nvGraphicFramePr>
        <p:xfrm>
          <a:off x="1371600" y="4343400"/>
          <a:ext cx="2362200" cy="55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" name="Equation" r:id="rId12" imgW="1955520" imgH="457200" progId="Equation.DSMT4">
                  <p:embed/>
                </p:oleObj>
              </mc:Choice>
              <mc:Fallback>
                <p:oleObj name="Equation" r:id="rId12" imgW="195552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2362200" cy="552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36903"/>
              </p:ext>
            </p:extLst>
          </p:nvPr>
        </p:nvGraphicFramePr>
        <p:xfrm>
          <a:off x="3871913" y="5197475"/>
          <a:ext cx="2622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" name="Equation" r:id="rId14" imgW="1231560" imgH="393480" progId="Equation.DSMT4">
                  <p:embed/>
                </p:oleObj>
              </mc:Choice>
              <mc:Fallback>
                <p:oleObj name="Equation" r:id="rId14" imgW="12315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5197475"/>
                        <a:ext cx="26225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9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dirty="0" smtClean="0"/>
              <a:t>Basic Reactions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60163"/>
              </p:ext>
            </p:extLst>
          </p:nvPr>
        </p:nvGraphicFramePr>
        <p:xfrm>
          <a:off x="990600" y="2190016"/>
          <a:ext cx="64897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3" imgW="3708360" imgH="1625400" progId="Equation.DSMT4">
                  <p:embed/>
                </p:oleObj>
              </mc:Choice>
              <mc:Fallback>
                <p:oleObj name="Equation" r:id="rId3" imgW="3708360" imgH="1625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90016"/>
                        <a:ext cx="6489700" cy="284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1981200"/>
            <a:ext cx="2590800" cy="163121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concentrations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rate constants with different units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4886" y="567106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same number of equations as unknowns to solve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8671469">
            <a:off x="1357915" y="5059019"/>
            <a:ext cx="914400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eaction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Mixed Second Order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Reversible Reactions: Unimolecular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Reversible Reactions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Michaelis-Menten Kinetic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Logistic Equation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Predator-Prey&amp;quot;&quot;/&gt;&lt;property id=&quot;20307&quot; value=&quot;262&quot;/&gt;&lt;/object&gt;&lt;object type=&quot;3&quot; unique_id=&quot;10011&quot;&gt;&lt;property id=&quot;20148&quot; value=&quot;5&quot;/&gt;&lt;property id=&quot;20300&quot; value=&quot;Slide 5 - &amp;quot;Decay Chain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11875</TotalTime>
  <Words>715</Words>
  <Application>Microsoft Office PowerPoint</Application>
  <PresentationFormat>On-screen Show (4:3)</PresentationFormat>
  <Paragraphs>262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</vt:lpstr>
      <vt:lpstr>Calibri</vt:lpstr>
      <vt:lpstr>ESSTIXThirteen</vt:lpstr>
      <vt:lpstr>Times New Roman</vt:lpstr>
      <vt:lpstr>Wingdings</vt:lpstr>
      <vt:lpstr>1_Office Theme</vt:lpstr>
      <vt:lpstr>Equation</vt:lpstr>
      <vt:lpstr>MathType 6.0 Equation</vt:lpstr>
      <vt:lpstr>PowerPoint Presentation</vt:lpstr>
      <vt:lpstr>Reactions</vt:lpstr>
      <vt:lpstr>PowerPoint Presentation</vt:lpstr>
      <vt:lpstr>Reaction Kinetics</vt:lpstr>
      <vt:lpstr>PowerPoint Presentation</vt:lpstr>
      <vt:lpstr>PowerPoint Presentation</vt:lpstr>
      <vt:lpstr>Approach</vt:lpstr>
      <vt:lpstr>Examples</vt:lpstr>
      <vt:lpstr>Basic Reactions</vt:lpstr>
      <vt:lpstr>Mixed Higher Order</vt:lpstr>
      <vt:lpstr>Another Approach  Pseudo-First Order</vt:lpstr>
      <vt:lpstr>Reversible ReactionsEquilibrium Conc</vt:lpstr>
      <vt:lpstr>Reversible Bi-molecular Reactions</vt:lpstr>
      <vt:lpstr>Decay Chains</vt:lpstr>
      <vt:lpstr>Decay Chain ABCD</vt:lpstr>
      <vt:lpstr>Decay Chain ABCD</vt:lpstr>
      <vt:lpstr>Population Dynamics Growth-decline</vt:lpstr>
      <vt:lpstr>Population Dynamics Microbial Growth, Substrate, Inhibition, Death, Reuse</vt:lpstr>
      <vt:lpstr>Microbial Growth effect of substrate</vt:lpstr>
      <vt:lpstr>Microbes Death/Lysis Decreasing Population</vt:lpstr>
      <vt:lpstr>Application</vt:lpstr>
      <vt:lpstr>Microbial Growth Inhibition models</vt:lpstr>
      <vt:lpstr>Example</vt:lpstr>
      <vt:lpstr>PCE Degradation from Yu and Semprini [2004]</vt:lpstr>
      <vt:lpstr>TCE Degradation from Yu and Semprini [2004]</vt:lpstr>
      <vt:lpstr>TCE Degradation from Yu and Semprini [2004]</vt:lpstr>
      <vt:lpstr>TCE Degradation from Yu and Semprini [2004]</vt:lpstr>
      <vt:lpstr>Microbes Death/LysisProdRxn</vt:lpstr>
      <vt:lpstr>Effect of Temperature</vt:lpstr>
      <vt:lpstr>Population Dynamics Predator-Prey, Parasite-host</vt:lpstr>
      <vt:lpstr>Hypoxia Dead zone</vt:lpstr>
      <vt:lpstr>PowerPoint Presentation</vt:lpstr>
      <vt:lpstr> Second order Decay Chain</vt:lpstr>
      <vt:lpstr>Michaelis-Menten Kinetics</vt:lpstr>
      <vt:lpstr>Back to PCEETH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</dc:title>
  <dc:creator>Larry Murdoch</dc:creator>
  <cp:lastModifiedBy>larry murdoch</cp:lastModifiedBy>
  <cp:revision>99</cp:revision>
  <cp:lastPrinted>2013-02-13T22:52:12Z</cp:lastPrinted>
  <dcterms:created xsi:type="dcterms:W3CDTF">2011-09-25T14:26:45Z</dcterms:created>
  <dcterms:modified xsi:type="dcterms:W3CDTF">2015-04-22T21:46:17Z</dcterms:modified>
</cp:coreProperties>
</file>