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308" r:id="rId2"/>
    <p:sldId id="256" r:id="rId3"/>
    <p:sldId id="300" r:id="rId4"/>
    <p:sldId id="361" r:id="rId5"/>
    <p:sldId id="338" r:id="rId6"/>
    <p:sldId id="324" r:id="rId7"/>
    <p:sldId id="337" r:id="rId8"/>
    <p:sldId id="343" r:id="rId9"/>
    <p:sldId id="339" r:id="rId10"/>
    <p:sldId id="335" r:id="rId11"/>
    <p:sldId id="351" r:id="rId12"/>
    <p:sldId id="353" r:id="rId13"/>
    <p:sldId id="349" r:id="rId14"/>
    <p:sldId id="327" r:id="rId15"/>
    <p:sldId id="340" r:id="rId16"/>
    <p:sldId id="341" r:id="rId17"/>
    <p:sldId id="348" r:id="rId18"/>
    <p:sldId id="332" r:id="rId19"/>
    <p:sldId id="325" r:id="rId20"/>
    <p:sldId id="352" r:id="rId21"/>
    <p:sldId id="336" r:id="rId22"/>
    <p:sldId id="350" r:id="rId23"/>
    <p:sldId id="345" r:id="rId24"/>
    <p:sldId id="354" r:id="rId25"/>
    <p:sldId id="328" r:id="rId26"/>
    <p:sldId id="344" r:id="rId27"/>
    <p:sldId id="355" r:id="rId28"/>
    <p:sldId id="356" r:id="rId29"/>
    <p:sldId id="362" r:id="rId30"/>
    <p:sldId id="363" r:id="rId31"/>
    <p:sldId id="357" r:id="rId32"/>
    <p:sldId id="358" r:id="rId33"/>
    <p:sldId id="359" r:id="rId34"/>
    <p:sldId id="326" r:id="rId35"/>
    <p:sldId id="329" r:id="rId36"/>
    <p:sldId id="347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648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7672D3-E144-4A0A-AE57-ECF64E0A321A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561531-64A3-4690-A521-9E7794B1E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06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3D51E-FFE6-44A9-9325-9BB57FAE2635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BDA07-98FD-4415-B8B6-6A25A2135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2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BDA07-98FD-4415-B8B6-6A25A21359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1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625A3-1610-4930-AB95-311CF873DEAD}" type="datetimeFigureOut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D316DE32-0CC1-4813-8994-D8AE49844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4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CBD68-F045-45E4-AE29-01F98CBE67AF}" type="datetimeFigureOut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E1B56DCC-95C2-4921-94BD-ED155F7A4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4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EA96D-040F-46DC-B0C8-BD687CECDA7E}" type="datetimeFigureOut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B59D160C-A520-4AD9-ABBD-CEA1629C2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36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516C8100-38CD-454D-8F8E-ED97FF2E9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62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62499FB6-2CD7-477C-806C-1F9E8FC93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44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96FD5DE7-1D98-4CB8-8F08-1D4062F3B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85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CE3A6CA4-499F-4AF8-8BBC-0954A89A0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1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E1C9-0E90-40B5-927A-4C7A01158D83}" type="datetimeFigureOut">
              <a:rPr lang="en-US"/>
              <a:pPr>
                <a:defRPr/>
              </a:pPr>
              <a:t>3/7/2015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9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E4486-1BA0-4E12-8C59-BDBB4C5D9B61}" type="datetimeFigureOut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23BD0768-EEC9-4511-AF10-E3AD650D6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9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B271-2D6C-4D17-94D3-257D21FD45FB}" type="datetimeFigureOut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4E04087B-D7B3-4EBD-B78B-96C37503D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0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7470-4E37-4903-8975-319CFF900A93}" type="datetimeFigureOut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40804983-1E85-408A-A71C-3B12671C2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4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350C0-5686-4D17-809D-4B7E943244D7}" type="datetimeFigureOut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F4E26022-1630-4893-A450-B354CFB91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4D12-87D1-41CA-B746-B026220C6DCA}" type="datetimeFigureOut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6B2D9A74-B8A6-4819-ACAD-5F552AD8E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7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AF530-824B-4FE3-AC28-8F5EF1065C5F}" type="datetimeFigureOut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90A784A1-5A0C-4D02-BECA-81C5EE544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7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635F5-0748-4947-8088-93716B128D4C}" type="datetimeFigureOut">
              <a:rPr lang="en-US"/>
              <a:pPr>
                <a:defRPr/>
              </a:pPr>
              <a:t>3/7/2015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DA0CBD44-D49A-4F79-848F-766A66A9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0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90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9E3202-A894-48A2-AD1D-7CB7FC409BA0}" type="datetimeFigureOut">
              <a:rPr lang="en-US"/>
              <a:pPr>
                <a:defRPr/>
              </a:pPr>
              <a:t>3/7/2015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04800" y="6477000"/>
            <a:ext cx="8485188" cy="9525"/>
          </a:xfrm>
          <a:custGeom>
            <a:avLst/>
            <a:gdLst>
              <a:gd name="connsiteX0" fmla="*/ 0 w 8485632"/>
              <a:gd name="connsiteY0" fmla="*/ 9144 h 9144"/>
              <a:gd name="connsiteX1" fmla="*/ 8485632 w 8485632"/>
              <a:gd name="connsiteY1" fmla="*/ 0 h 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85632" h="9144">
                <a:moveTo>
                  <a:pt x="0" y="9144"/>
                </a:moveTo>
                <a:lnTo>
                  <a:pt x="8485632" y="0"/>
                </a:lnTo>
              </a:path>
            </a:pathLst>
          </a:cu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62800" y="6553200"/>
            <a:ext cx="1447800" cy="215900"/>
            <a:chOff x="7162800" y="6553200"/>
            <a:chExt cx="1447800" cy="215444"/>
          </a:xfrm>
        </p:grpSpPr>
        <p:pic>
          <p:nvPicPr>
            <p:cNvPr id="1031" name="Picture 9" descr="clemson hydro.jpg"/>
            <p:cNvPicPr>
              <a:picLocks noChangeAspect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162800" y="6553200"/>
              <a:ext cx="609600" cy="17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2" name="TextBox 10"/>
            <p:cNvSpPr txBox="1">
              <a:spLocks noChangeArrowheads="1"/>
            </p:cNvSpPr>
            <p:nvPr userDrawn="1"/>
          </p:nvSpPr>
          <p:spPr bwMode="auto">
            <a:xfrm>
              <a:off x="7772400" y="6553200"/>
              <a:ext cx="8382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800">
                  <a:solidFill>
                    <a:srgbClr val="0B5395"/>
                  </a:solidFill>
                  <a:latin typeface="Calibri" pitchFamily="34" charset="0"/>
                </a:rPr>
                <a:t>Clemson Hydro</a:t>
              </a:r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7807325" y="6729041"/>
              <a:ext cx="695325" cy="0"/>
            </a:xfrm>
            <a:custGeom>
              <a:avLst/>
              <a:gdLst>
                <a:gd name="connsiteX0" fmla="*/ 0 w 695325"/>
                <a:gd name="connsiteY0" fmla="*/ 0 h 0"/>
                <a:gd name="connsiteX1" fmla="*/ 695325 w 6953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5325">
                  <a:moveTo>
                    <a:pt x="0" y="0"/>
                  </a:moveTo>
                  <a:lnTo>
                    <a:pt x="695325" y="0"/>
                  </a:ln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640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0.wmf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9.wmf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3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6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6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81.png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7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8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5554293" TargetMode="External"/><Relationship Id="rId2" Type="http://schemas.openxmlformats.org/officeDocument/2006/relationships/hyperlink" Target="https://vimeo.com/655542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hyperlink" Target="https://vimeo.com/6555429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95.png"/><Relationship Id="rId7" Type="http://schemas.openxmlformats.org/officeDocument/2006/relationships/image" Target="../media/image8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92.png"/><Relationship Id="rId5" Type="http://schemas.openxmlformats.org/officeDocument/2006/relationships/image" Target="../media/image97.png"/><Relationship Id="rId10" Type="http://schemas.openxmlformats.org/officeDocument/2006/relationships/image" Target="../media/image91.png"/><Relationship Id="rId4" Type="http://schemas.openxmlformats.org/officeDocument/2006/relationships/image" Target="../media/image96.png"/><Relationship Id="rId9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</a:p>
          <a:p>
            <a:r>
              <a:rPr lang="en-US" sz="1600" b="1" dirty="0" smtClean="0"/>
              <a:t>1.  </a:t>
            </a:r>
            <a:r>
              <a:rPr lang="en-US" sz="1600" b="1" dirty="0"/>
              <a:t>Proposal</a:t>
            </a:r>
            <a:r>
              <a:rPr lang="en-US" sz="1600" dirty="0"/>
              <a:t>.  Describe the problem you propose to analyze.  Include</a:t>
            </a:r>
          </a:p>
          <a:p>
            <a:r>
              <a:rPr lang="en-US" sz="1600" u="sng" dirty="0"/>
              <a:t>Background</a:t>
            </a:r>
            <a:r>
              <a:rPr lang="en-US" sz="1600" dirty="0"/>
              <a:t>:  describe the problem you intend to analyze, give motivation for doing the analysis, cite literature. </a:t>
            </a:r>
          </a:p>
          <a:p>
            <a:r>
              <a:rPr lang="en-US" sz="1600" u="sng" dirty="0"/>
              <a:t>Objective</a:t>
            </a:r>
            <a:r>
              <a:rPr lang="en-US" sz="1600" dirty="0"/>
              <a:t>:    Describe what you intend to achieve as a result of doing the simulation</a:t>
            </a:r>
          </a:p>
          <a:p>
            <a:r>
              <a:rPr lang="en-US" sz="1600" u="sng" dirty="0"/>
              <a:t>Method</a:t>
            </a:r>
            <a:r>
              <a:rPr lang="en-US" sz="1600" dirty="0"/>
              <a:t>:  Describe the analysis you will conduct.  This should include a description of the mathematical problem, including governing equation, boundary and initial conditions, parameters, and geometry.  </a:t>
            </a:r>
            <a:endParaRPr lang="en-US" sz="1600" dirty="0" smtClean="0"/>
          </a:p>
          <a:p>
            <a:pPr lvl="1"/>
            <a:r>
              <a:rPr lang="en-US" sz="1200" u="sng" dirty="0" smtClean="0"/>
              <a:t>Verification</a:t>
            </a:r>
            <a:r>
              <a:rPr lang="en-US" sz="1200" dirty="0"/>
              <a:t>:  Describe existing analyses you would use to verify your results.  This could be an analytical solution or existing numerical solution.  </a:t>
            </a:r>
          </a:p>
          <a:p>
            <a:pPr lvl="1"/>
            <a:r>
              <a:rPr lang="en-US" sz="1200" u="sng" dirty="0"/>
              <a:t>Validation or calibration</a:t>
            </a:r>
            <a:r>
              <a:rPr lang="en-US" sz="1200" dirty="0"/>
              <a:t>:  Describe data that you would use to calibrate your simulation.  Identify the approach you would use for calibration</a:t>
            </a:r>
            <a:r>
              <a:rPr lang="en-US" sz="1200" dirty="0" smtClean="0"/>
              <a:t>.</a:t>
            </a:r>
          </a:p>
          <a:p>
            <a:pPr lvl="1"/>
            <a:r>
              <a:rPr lang="en-US" sz="1200" u="sng" dirty="0" smtClean="0"/>
              <a:t>Approach</a:t>
            </a:r>
            <a:r>
              <a:rPr lang="en-US" sz="1200" dirty="0" smtClean="0"/>
              <a:t>:  Outline 3-5 analyses of increasing complexity that ends with the final goal.  </a:t>
            </a:r>
            <a:endParaRPr lang="en-US" sz="1200" dirty="0"/>
          </a:p>
          <a:p>
            <a:r>
              <a:rPr lang="en-US" sz="1600" u="sng" dirty="0" smtClean="0"/>
              <a:t>Results</a:t>
            </a:r>
            <a:r>
              <a:rPr lang="en-US" sz="1600" dirty="0"/>
              <a:t>:  Describe the results you expect to get from the analyses. </a:t>
            </a:r>
            <a:endParaRPr lang="en-US" sz="1600" dirty="0" smtClean="0"/>
          </a:p>
          <a:p>
            <a:r>
              <a:rPr lang="en-US" sz="1600" u="sng" dirty="0" smtClean="0"/>
              <a:t>References</a:t>
            </a:r>
            <a:r>
              <a:rPr lang="en-US" sz="1600" dirty="0" smtClean="0"/>
              <a:t>:  Identify and cite at least 3 papers </a:t>
            </a:r>
          </a:p>
        </p:txBody>
      </p:sp>
    </p:spTree>
    <p:extLst>
      <p:ext uri="{BB962C8B-B14F-4D97-AF65-F5344CB8AC3E}">
        <p14:creationId xmlns:p14="http://schemas.microsoft.com/office/powerpoint/2010/main" val="32522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Equilibrium Partitioning</a:t>
            </a:r>
          </a:p>
          <a:p>
            <a:pPr marL="0" indent="0">
              <a:buNone/>
            </a:pPr>
            <a:endParaRPr lang="en-US" sz="2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Fluid </a:t>
            </a:r>
            <a:r>
              <a:rPr lang="en-US" sz="2000" dirty="0">
                <a:sym typeface="Wingdings" pitchFamily="2" charset="2"/>
              </a:rPr>
              <a:t>concentration, </a:t>
            </a:r>
            <a:r>
              <a:rPr lang="en-US" sz="2000" i="1" dirty="0" err="1" smtClean="0">
                <a:sym typeface="Wingdings" pitchFamily="2" charset="2"/>
              </a:rPr>
              <a:t>C</a:t>
            </a:r>
            <a:r>
              <a:rPr lang="en-US" sz="2000" baseline="-25000" dirty="0" err="1" smtClean="0">
                <a:sym typeface="Wingdings" pitchFamily="2" charset="2"/>
              </a:rPr>
              <a:t>f</a:t>
            </a:r>
            <a:r>
              <a:rPr lang="en-US" sz="2000" dirty="0" smtClean="0">
                <a:sym typeface="Wingdings" pitchFamily="2" charset="2"/>
              </a:rPr>
              <a:t>[</a:t>
            </a:r>
            <a:r>
              <a:rPr lang="en-US" sz="2000" dirty="0" err="1" smtClean="0">
                <a:sym typeface="Wingdings" pitchFamily="2" charset="2"/>
              </a:rPr>
              <a:t>M</a:t>
            </a:r>
            <a:r>
              <a:rPr lang="en-US" sz="2000" baseline="-25000" dirty="0" err="1" smtClean="0">
                <a:sym typeface="Wingdings" pitchFamily="2" charset="2"/>
              </a:rPr>
              <a:t>s</a:t>
            </a:r>
            <a:r>
              <a:rPr lang="en-US" sz="2000" dirty="0" smtClean="0">
                <a:sym typeface="Wingdings" pitchFamily="2" charset="2"/>
              </a:rPr>
              <a:t>/L</a:t>
            </a:r>
            <a:r>
              <a:rPr lang="en-US" sz="2000" baseline="-25000" dirty="0" smtClean="0">
                <a:sym typeface="Wingdings" pitchFamily="2" charset="2"/>
              </a:rPr>
              <a:t>f</a:t>
            </a:r>
            <a:r>
              <a:rPr lang="en-US" sz="2000" baseline="30000" dirty="0" smtClean="0">
                <a:sym typeface="Wingdings" pitchFamily="2" charset="2"/>
              </a:rPr>
              <a:t>3</a:t>
            </a:r>
            <a:r>
              <a:rPr lang="en-US" sz="2000" dirty="0">
                <a:sym typeface="Wingdings" pitchFamily="2" charset="2"/>
              </a:rPr>
              <a:t>]</a:t>
            </a:r>
            <a:endParaRPr lang="en-US" sz="2000" baseline="-25000" dirty="0">
              <a:sym typeface="Wingdings" pitchFamily="2" charset="2"/>
            </a:endParaRPr>
          </a:p>
          <a:p>
            <a:pPr marL="0" indent="0">
              <a:buNone/>
            </a:pPr>
            <a:endParaRPr lang="en-US" sz="20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Solid surface concentration, </a:t>
            </a:r>
            <a:r>
              <a:rPr lang="en-US" sz="2000" i="1" dirty="0" smtClean="0">
                <a:sym typeface="Wingdings" pitchFamily="2" charset="2"/>
              </a:rPr>
              <a:t>C</a:t>
            </a:r>
            <a:r>
              <a:rPr lang="en-US" sz="2000" baseline="-25000" dirty="0" smtClean="0">
                <a:sym typeface="Wingdings" pitchFamily="2" charset="2"/>
              </a:rPr>
              <a:t>s</a:t>
            </a:r>
            <a:r>
              <a:rPr lang="en-US" sz="2000" dirty="0" smtClean="0">
                <a:sym typeface="Wingdings" pitchFamily="2" charset="2"/>
              </a:rPr>
              <a:t>[</a:t>
            </a:r>
            <a:r>
              <a:rPr lang="en-US" sz="2000" dirty="0" err="1" smtClean="0">
                <a:sym typeface="Wingdings" pitchFamily="2" charset="2"/>
              </a:rPr>
              <a:t>M</a:t>
            </a:r>
            <a:r>
              <a:rPr lang="en-US" sz="2000" baseline="-25000" dirty="0" err="1" smtClean="0">
                <a:sym typeface="Wingdings" pitchFamily="2" charset="2"/>
              </a:rPr>
              <a:t>s</a:t>
            </a:r>
            <a:r>
              <a:rPr lang="en-US" sz="2000" dirty="0" smtClean="0">
                <a:sym typeface="Wingdings" pitchFamily="2" charset="2"/>
              </a:rPr>
              <a:t>/</a:t>
            </a:r>
            <a:r>
              <a:rPr lang="en-US" sz="2000" dirty="0" err="1" smtClean="0">
                <a:sym typeface="Wingdings" pitchFamily="2" charset="2"/>
              </a:rPr>
              <a:t>M</a:t>
            </a:r>
            <a:r>
              <a:rPr lang="en-US" sz="2000" baseline="-25000" dirty="0" err="1" smtClean="0">
                <a:sym typeface="Wingdings" pitchFamily="2" charset="2"/>
              </a:rPr>
              <a:t>so</a:t>
            </a:r>
            <a:r>
              <a:rPr lang="en-US" sz="2000" dirty="0" smtClean="0">
                <a:sym typeface="Wingdings" pitchFamily="2" charset="2"/>
              </a:rPr>
              <a:t>]</a:t>
            </a:r>
            <a:endParaRPr lang="en-US" sz="2000" baseline="-25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187" y="1528411"/>
            <a:ext cx="3405739" cy="170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187" y="3231281"/>
            <a:ext cx="3423384" cy="171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200" dirty="0" smtClean="0"/>
              <a:t>Important Concept, </a:t>
            </a:r>
            <a:r>
              <a:rPr lang="en-US" sz="3200" dirty="0"/>
              <a:t>Fluid</a:t>
            </a:r>
            <a:r>
              <a:rPr lang="en-US" sz="3200" dirty="0" smtClean="0">
                <a:sym typeface="Wingdings" pitchFamily="2" charset="2"/>
              </a:rPr>
              <a:t>Solid </a:t>
            </a:r>
            <a:r>
              <a:rPr lang="en-US" sz="3200" dirty="0">
                <a:sym typeface="Wingdings" pitchFamily="2" charset="2"/>
              </a:rPr>
              <a:t>S</a:t>
            </a:r>
            <a:r>
              <a:rPr lang="en-US" sz="3200" dirty="0" smtClean="0">
                <a:sym typeface="Wingdings" pitchFamily="2" charset="2"/>
              </a:rPr>
              <a:t>urface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Porous media, Two overlapping domains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140335"/>
              </p:ext>
            </p:extLst>
          </p:nvPr>
        </p:nvGraphicFramePr>
        <p:xfrm>
          <a:off x="279400" y="3551238"/>
          <a:ext cx="4857750" cy="262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8" name="Equation" r:id="rId5" imgW="3098520" imgH="1676160" progId="Equation.DSMT4">
                  <p:embed/>
                </p:oleObj>
              </mc:Choice>
              <mc:Fallback>
                <p:oleObj name="Equation" r:id="rId5" imgW="3098520" imgH="167616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3551238"/>
                        <a:ext cx="4857750" cy="262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746247" y="5407067"/>
            <a:ext cx="578927" cy="595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01884" y="5407067"/>
            <a:ext cx="223290" cy="27367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21828" y="5704610"/>
            <a:ext cx="290285" cy="29754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44603" y="5393737"/>
            <a:ext cx="290285" cy="29754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56237" y="5434339"/>
            <a:ext cx="578927" cy="595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959293" y="5458211"/>
            <a:ext cx="578927" cy="5950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6535553" y="5592926"/>
            <a:ext cx="308009" cy="277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03710" y="2171737"/>
            <a:ext cx="15111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Fluid </a:t>
            </a:r>
            <a:r>
              <a:rPr lang="en-US" dirty="0" err="1" smtClean="0"/>
              <a:t>conc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Soli</a:t>
            </a:r>
            <a:r>
              <a:rPr lang="en-US" dirty="0" smtClean="0"/>
              <a:t>d </a:t>
            </a:r>
            <a:r>
              <a:rPr lang="en-US" dirty="0" err="1" smtClean="0"/>
              <a:t>conc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8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52672E-7 L 0.00104 -0.244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22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120130"/>
              </p:ext>
            </p:extLst>
          </p:nvPr>
        </p:nvGraphicFramePr>
        <p:xfrm>
          <a:off x="1215806" y="2905806"/>
          <a:ext cx="366236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5" name="Equation" r:id="rId3" imgW="2336760" imgH="469800" progId="Equation.DSMT4">
                  <p:embed/>
                </p:oleObj>
              </mc:Choice>
              <mc:Fallback>
                <p:oleObj name="Equation" r:id="rId3" imgW="2336760" imgH="469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5806" y="2905806"/>
                        <a:ext cx="366236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640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7" t="11075" r="26253" b="10653"/>
          <a:stretch/>
        </p:blipFill>
        <p:spPr bwMode="auto">
          <a:xfrm>
            <a:off x="5490135" y="759373"/>
            <a:ext cx="1621449" cy="136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3" t="12295" r="27390" b="13432"/>
          <a:stretch/>
        </p:blipFill>
        <p:spPr bwMode="auto">
          <a:xfrm>
            <a:off x="5490135" y="2078033"/>
            <a:ext cx="1633708" cy="133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4" name="Picture 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6" t="12548" r="27263" b="13179"/>
          <a:stretch/>
        </p:blipFill>
        <p:spPr bwMode="auto">
          <a:xfrm>
            <a:off x="7132319" y="748722"/>
            <a:ext cx="1593997" cy="130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5" name="Picture 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3" t="12799" r="27516" b="13432"/>
          <a:stretch/>
        </p:blipFill>
        <p:spPr bwMode="auto">
          <a:xfrm>
            <a:off x="5490135" y="3423635"/>
            <a:ext cx="1633708" cy="133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Picture 1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5" t="13052" r="27516" b="13937"/>
          <a:stretch/>
        </p:blipFill>
        <p:spPr bwMode="auto">
          <a:xfrm>
            <a:off x="7143440" y="2118431"/>
            <a:ext cx="1582876" cy="12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8" name="Picture 1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1" t="14000" r="27263" b="14000"/>
          <a:stretch/>
        </p:blipFill>
        <p:spPr bwMode="auto">
          <a:xfrm>
            <a:off x="7123843" y="3423635"/>
            <a:ext cx="1692537" cy="133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535553" y="4080271"/>
            <a:ext cx="45719" cy="4571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651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269" y="1209711"/>
            <a:ext cx="2313637" cy="169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4087" y="238489"/>
            <a:ext cx="4185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Effects of Equilibrium Sorption on Transport of a Plume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85886" y="5147181"/>
            <a:ext cx="409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as mass flux over a circular area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509176"/>
              </p:ext>
            </p:extLst>
          </p:nvPr>
        </p:nvGraphicFramePr>
        <p:xfrm>
          <a:off x="6178919" y="5539898"/>
          <a:ext cx="1865329" cy="848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6" name="Equation" r:id="rId12" imgW="1562040" imgH="711000" progId="Equation.DSMT4">
                  <p:embed/>
                </p:oleObj>
              </mc:Choice>
              <mc:Fallback>
                <p:oleObj name="Equation" r:id="rId12" imgW="15620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78919" y="5539898"/>
                        <a:ext cx="1865329" cy="848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698" name="Picture 6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84" y="3696101"/>
            <a:ext cx="3340734" cy="250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0299" y="3497797"/>
            <a:ext cx="238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Breakthrough curves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584" y="6035040"/>
            <a:ext cx="334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Chromatographic </a:t>
            </a:r>
            <a:r>
              <a:rPr lang="en-US" dirty="0" err="1" smtClean="0"/>
              <a:t>eff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04" y="168760"/>
            <a:ext cx="8229600" cy="1143000"/>
          </a:xfrm>
        </p:spPr>
        <p:txBody>
          <a:bodyPr/>
          <a:lstStyle/>
          <a:p>
            <a:r>
              <a:rPr lang="en-US" dirty="0" smtClean="0"/>
              <a:t>Application of pulse test</a:t>
            </a:r>
            <a:br>
              <a:rPr lang="en-US" dirty="0" smtClean="0"/>
            </a:br>
            <a:r>
              <a:rPr lang="en-US" sz="3200" dirty="0" smtClean="0"/>
              <a:t>to determine </a:t>
            </a:r>
            <a:r>
              <a:rPr lang="en-US" sz="3200" i="1" dirty="0" smtClean="0"/>
              <a:t>n</a:t>
            </a:r>
            <a:r>
              <a:rPr lang="en-US" sz="3200" baseline="-25000" dirty="0" smtClean="0"/>
              <a:t>e</a:t>
            </a:r>
            <a:r>
              <a:rPr lang="en-US" sz="3200" dirty="0" smtClean="0"/>
              <a:t> and </a:t>
            </a:r>
            <a:r>
              <a:rPr lang="en-US" sz="3200" i="1" dirty="0" smtClean="0"/>
              <a:t>R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64" y="1308012"/>
            <a:ext cx="8277728" cy="5163191"/>
          </a:xfrm>
        </p:spPr>
        <p:txBody>
          <a:bodyPr/>
          <a:lstStyle/>
          <a:p>
            <a:pPr marL="0" indent="0">
              <a:buNone/>
            </a:pPr>
            <a:r>
              <a:rPr lang="en-US" sz="1800" u="sng" dirty="0" smtClean="0"/>
              <a:t>Average linear flow velocity</a:t>
            </a:r>
          </a:p>
          <a:p>
            <a:pPr marL="0" indent="0">
              <a:buNone/>
            </a:pPr>
            <a:r>
              <a:rPr lang="en-US" sz="1800" i="1" dirty="0" smtClean="0"/>
              <a:t>v</a:t>
            </a:r>
            <a:r>
              <a:rPr lang="en-US" sz="1800" dirty="0" smtClean="0"/>
              <a:t>=</a:t>
            </a:r>
            <a:r>
              <a:rPr lang="en-US" sz="1800" i="1" dirty="0" smtClean="0"/>
              <a:t>L</a:t>
            </a:r>
            <a:r>
              <a:rPr lang="en-US" sz="1800" dirty="0" smtClean="0"/>
              <a:t>/</a:t>
            </a:r>
            <a:r>
              <a:rPr lang="en-US" sz="1800" i="1" dirty="0" err="1" smtClean="0"/>
              <a:t>t</a:t>
            </a:r>
            <a:r>
              <a:rPr lang="en-US" sz="1800" baseline="-25000" dirty="0" err="1" smtClean="0"/>
              <a:t>m,w</a:t>
            </a:r>
            <a:endParaRPr lang="en-US" sz="1800" baseline="-25000" dirty="0"/>
          </a:p>
          <a:p>
            <a:pPr marL="0" indent="0">
              <a:buNone/>
            </a:pPr>
            <a:r>
              <a:rPr lang="en-US" sz="1800" i="1" dirty="0"/>
              <a:t>t</a:t>
            </a:r>
            <a:r>
              <a:rPr lang="en-US" sz="1800" baseline="-25000" dirty="0"/>
              <a:t>m</a:t>
            </a:r>
            <a:r>
              <a:rPr lang="en-US" sz="1800" dirty="0"/>
              <a:t>=9215 s   (from first </a:t>
            </a:r>
            <a:r>
              <a:rPr lang="en-US" sz="1800" dirty="0" smtClean="0"/>
              <a:t>moment, conservative tracer)</a:t>
            </a:r>
            <a:endParaRPr lang="en-US" sz="1800" dirty="0"/>
          </a:p>
          <a:p>
            <a:pPr marL="0" indent="0">
              <a:buNone/>
            </a:pPr>
            <a:r>
              <a:rPr lang="en-US" sz="1800" i="1" dirty="0"/>
              <a:t>L</a:t>
            </a:r>
            <a:r>
              <a:rPr lang="en-US" sz="1800" dirty="0"/>
              <a:t>=300m  (from set up)</a:t>
            </a:r>
          </a:p>
          <a:p>
            <a:pPr marL="0" indent="0">
              <a:buNone/>
            </a:pPr>
            <a:r>
              <a:rPr lang="en-US" sz="1800" i="1" dirty="0"/>
              <a:t>v</a:t>
            </a:r>
            <a:r>
              <a:rPr lang="en-US" sz="1800" dirty="0"/>
              <a:t>=300m/9215 s =0.032 m/s</a:t>
            </a:r>
          </a:p>
          <a:p>
            <a:pPr marL="0" indent="0">
              <a:buNone/>
            </a:pPr>
            <a:endParaRPr lang="en-US" sz="1800" baseline="-25000" dirty="0"/>
          </a:p>
          <a:p>
            <a:pPr marL="0" indent="0">
              <a:buNone/>
            </a:pPr>
            <a:r>
              <a:rPr lang="en-US" sz="1800" u="sng" dirty="0" smtClean="0"/>
              <a:t>Effective porosity</a:t>
            </a:r>
          </a:p>
          <a:p>
            <a:pPr marL="0" indent="0">
              <a:buNone/>
            </a:pPr>
            <a:r>
              <a:rPr lang="en-US" sz="1800" dirty="0" smtClean="0"/>
              <a:t>Flux </a:t>
            </a:r>
            <a:r>
              <a:rPr lang="en-US" sz="1800" dirty="0"/>
              <a:t>= </a:t>
            </a:r>
            <a:r>
              <a:rPr lang="en-US" sz="1800" i="1" dirty="0" smtClean="0"/>
              <a:t>q </a:t>
            </a:r>
            <a:r>
              <a:rPr lang="en-US" sz="1800" dirty="0" smtClean="0"/>
              <a:t>=0.01 m/s  (specified in model)</a:t>
            </a:r>
          </a:p>
          <a:p>
            <a:pPr marL="0" indent="0">
              <a:buNone/>
            </a:pPr>
            <a:r>
              <a:rPr lang="en-US" sz="1800" dirty="0" smtClean="0"/>
              <a:t>Effective porosity =</a:t>
            </a:r>
            <a:r>
              <a:rPr lang="en-US" sz="1800" i="1" dirty="0" smtClean="0"/>
              <a:t>q</a:t>
            </a:r>
            <a:r>
              <a:rPr lang="en-US" sz="1800" dirty="0" smtClean="0"/>
              <a:t>/v = 0.01/0.032 = 0.31</a:t>
            </a:r>
          </a:p>
          <a:p>
            <a:pPr marL="0" indent="0">
              <a:buNone/>
            </a:pPr>
            <a:r>
              <a:rPr lang="en-US" sz="1800" dirty="0" smtClean="0"/>
              <a:t>Compare to porosity specified in model=0.3</a:t>
            </a:r>
            <a:endParaRPr lang="en-US" sz="1800" dirty="0"/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r>
              <a:rPr lang="en-US" sz="1800" u="sng" dirty="0" smtClean="0"/>
              <a:t>Retardation factor</a:t>
            </a:r>
          </a:p>
          <a:p>
            <a:pPr marL="0" indent="0">
              <a:buNone/>
            </a:pPr>
            <a:r>
              <a:rPr lang="en-US" sz="1800" i="1" dirty="0" err="1" smtClean="0"/>
              <a:t>v</a:t>
            </a:r>
            <a:r>
              <a:rPr lang="en-US" sz="1800" i="1" baseline="-25000" dirty="0" err="1" smtClean="0"/>
              <a:t>c</a:t>
            </a:r>
            <a:r>
              <a:rPr lang="en-US" sz="1800" dirty="0" smtClean="0"/>
              <a:t>=</a:t>
            </a:r>
            <a:r>
              <a:rPr lang="en-US" sz="1800" i="1" dirty="0" smtClean="0"/>
              <a:t>L</a:t>
            </a:r>
            <a:r>
              <a:rPr lang="en-US" sz="1800" dirty="0" smtClean="0"/>
              <a:t>/</a:t>
            </a:r>
            <a:r>
              <a:rPr lang="en-US" sz="1800" i="1" dirty="0" err="1" smtClean="0"/>
              <a:t>t</a:t>
            </a:r>
            <a:r>
              <a:rPr lang="en-US" sz="1800" baseline="-25000" dirty="0" err="1" smtClean="0"/>
              <a:t>m,c</a:t>
            </a:r>
            <a:endParaRPr lang="en-US" sz="1800" baseline="-25000" dirty="0"/>
          </a:p>
          <a:p>
            <a:pPr marL="0" indent="0">
              <a:buNone/>
            </a:pPr>
            <a:r>
              <a:rPr lang="en-US" sz="1800" i="1" dirty="0" smtClean="0"/>
              <a:t>t</a:t>
            </a:r>
            <a:r>
              <a:rPr lang="en-US" sz="1800" baseline="-25000" dirty="0" smtClean="0"/>
              <a:t>m</a:t>
            </a:r>
            <a:r>
              <a:rPr lang="en-US" sz="1800" dirty="0" smtClean="0"/>
              <a:t>=20700 </a:t>
            </a:r>
            <a:r>
              <a:rPr lang="en-US" sz="1800" dirty="0"/>
              <a:t>s   (from first </a:t>
            </a:r>
            <a:r>
              <a:rPr lang="en-US" sz="1800" dirty="0" smtClean="0"/>
              <a:t>moment </a:t>
            </a:r>
            <a:r>
              <a:rPr lang="en-US" sz="1800" dirty="0" err="1" smtClean="0"/>
              <a:t>sorbing</a:t>
            </a:r>
            <a:r>
              <a:rPr lang="en-US" sz="1800" dirty="0" smtClean="0"/>
              <a:t> compound)</a:t>
            </a:r>
            <a:endParaRPr lang="en-US" sz="1800" dirty="0"/>
          </a:p>
          <a:p>
            <a:pPr marL="0" indent="0">
              <a:buNone/>
            </a:pPr>
            <a:r>
              <a:rPr lang="en-US" sz="1800" i="1" dirty="0" smtClean="0"/>
              <a:t>v</a:t>
            </a:r>
            <a:r>
              <a:rPr lang="en-US" sz="1800" dirty="0" smtClean="0"/>
              <a:t>=300m/20700 </a:t>
            </a:r>
            <a:r>
              <a:rPr lang="en-US" sz="1800" dirty="0"/>
              <a:t>s =</a:t>
            </a:r>
            <a:r>
              <a:rPr lang="en-US" sz="1800" dirty="0" smtClean="0"/>
              <a:t>0.014 </a:t>
            </a:r>
            <a:r>
              <a:rPr lang="en-US" sz="1800" dirty="0"/>
              <a:t>m/s</a:t>
            </a:r>
          </a:p>
          <a:p>
            <a:pPr marL="0" indent="0">
              <a:buNone/>
            </a:pPr>
            <a:endParaRPr lang="en-US" baseline="-250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3" t="12295" r="27390" b="13432"/>
          <a:stretch/>
        </p:blipFill>
        <p:spPr bwMode="auto">
          <a:xfrm>
            <a:off x="6529662" y="1510143"/>
            <a:ext cx="2171575" cy="177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008219" y="2373463"/>
            <a:ext cx="105878" cy="1098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077075" y="2789388"/>
            <a:ext cx="981075" cy="0"/>
          </a:xfrm>
          <a:custGeom>
            <a:avLst/>
            <a:gdLst>
              <a:gd name="connsiteX0" fmla="*/ 0 w 981075"/>
              <a:gd name="connsiteY0" fmla="*/ 0 h 0"/>
              <a:gd name="connsiteX1" fmla="*/ 981075 w 9810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1075">
                <a:moveTo>
                  <a:pt x="0" y="0"/>
                </a:moveTo>
                <a:lnTo>
                  <a:pt x="981075" y="0"/>
                </a:lnTo>
              </a:path>
            </a:pathLst>
          </a:custGeom>
          <a:noFill/>
          <a:ln>
            <a:solidFill>
              <a:schemeClr val="accent3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40611" y="2789388"/>
            <a:ext cx="25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</a:t>
            </a:r>
            <a:endParaRPr lang="en-US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1" y="3621506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26844" y="6030772"/>
            <a:ext cx="371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dirty="0" smtClean="0"/>
              <a:t>=</a:t>
            </a:r>
            <a:r>
              <a:rPr lang="en-US" dirty="0" err="1" smtClean="0"/>
              <a:t>v</a:t>
            </a:r>
            <a:r>
              <a:rPr lang="en-US" baseline="-25000" dirty="0" err="1" smtClean="0"/>
              <a:t>w</a:t>
            </a:r>
            <a:r>
              <a:rPr lang="en-US" dirty="0" smtClean="0"/>
              <a:t>/</a:t>
            </a:r>
            <a:r>
              <a:rPr lang="en-US" dirty="0" err="1" smtClean="0"/>
              <a:t>v</a:t>
            </a:r>
            <a:r>
              <a:rPr lang="en-US" baseline="-25000" dirty="0" err="1" smtClean="0"/>
              <a:t>c</a:t>
            </a:r>
            <a:r>
              <a:rPr lang="en-US" dirty="0" smtClean="0"/>
              <a:t>= 0.032/0.014=2.3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79730" y="6189589"/>
            <a:ext cx="334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Chromatographic effect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795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79567" y="806191"/>
            <a:ext cx="578927" cy="595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35204" y="806191"/>
            <a:ext cx="223290" cy="27367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55148" y="1103734"/>
            <a:ext cx="290285" cy="29754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77923" y="792861"/>
            <a:ext cx="290285" cy="29754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89557" y="833463"/>
            <a:ext cx="578927" cy="595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92613" y="857335"/>
            <a:ext cx="578927" cy="5950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168873" y="992050"/>
            <a:ext cx="308009" cy="277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167096"/>
              </p:ext>
            </p:extLst>
          </p:nvPr>
        </p:nvGraphicFramePr>
        <p:xfrm>
          <a:off x="644525" y="1625600"/>
          <a:ext cx="8356600" cy="479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2" name="Equation" r:id="rId3" imgW="4647960" imgH="2666880" progId="Equation.DSMT4">
                  <p:embed/>
                </p:oleObj>
              </mc:Choice>
              <mc:Fallback>
                <p:oleObj name="Equation" r:id="rId3" imgW="4647960" imgH="266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525" y="1625600"/>
                        <a:ext cx="8356600" cy="479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2761" y="635129"/>
            <a:ext cx="511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Rate of change due to sorption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9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577982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Storage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err="1" smtClean="0">
                <a:solidFill>
                  <a:prstClr val="black"/>
                </a:solidFill>
              </a:rPr>
              <a:t>Advective</a:t>
            </a:r>
            <a:r>
              <a:rPr lang="en-US" dirty="0" smtClean="0">
                <a:solidFill>
                  <a:prstClr val="black"/>
                </a:solidFill>
              </a:rPr>
              <a:t> Flux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Diffusive Flux (Fick’s Law)      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Dispersive Flux                              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Source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Governing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710297"/>
              </p:ext>
            </p:extLst>
          </p:nvPr>
        </p:nvGraphicFramePr>
        <p:xfrm>
          <a:off x="3483543" y="990600"/>
          <a:ext cx="14478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51" name="Equation" r:id="rId3" imgW="901440" imgH="583920" progId="Equation.DSMT4">
                  <p:embed/>
                </p:oleObj>
              </mc:Choice>
              <mc:Fallback>
                <p:oleObj name="Equation" r:id="rId3" imgW="9014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543" y="990600"/>
                        <a:ext cx="1447800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808691"/>
              </p:ext>
            </p:extLst>
          </p:nvPr>
        </p:nvGraphicFramePr>
        <p:xfrm>
          <a:off x="1604208" y="1143000"/>
          <a:ext cx="101758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52" name="Equation" r:id="rId5" imgW="495000" imgH="431640" progId="Equation.DSMT4">
                  <p:embed/>
                </p:oleObj>
              </mc:Choice>
              <mc:Fallback>
                <p:oleObj name="Equation" r:id="rId5" imgW="495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208" y="1143000"/>
                        <a:ext cx="1017588" cy="874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4208" y="245164"/>
            <a:ext cx="4682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Governing Equation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Advection-Dispersion w/ surface reaction</a:t>
            </a:r>
          </a:p>
        </p:txBody>
      </p:sp>
      <p:sp>
        <p:nvSpPr>
          <p:cNvPr id="9" name="Freeform 8"/>
          <p:cNvSpPr/>
          <p:nvPr/>
        </p:nvSpPr>
        <p:spPr>
          <a:xfrm>
            <a:off x="7010400" y="304800"/>
            <a:ext cx="1963856" cy="927169"/>
          </a:xfrm>
          <a:custGeom>
            <a:avLst/>
            <a:gdLst>
              <a:gd name="connsiteX0" fmla="*/ 1065423 w 1770977"/>
              <a:gd name="connsiteY0" fmla="*/ 54021 h 800370"/>
              <a:gd name="connsiteX1" fmla="*/ 27198 w 1770977"/>
              <a:gd name="connsiteY1" fmla="*/ 73071 h 800370"/>
              <a:gd name="connsiteX2" fmla="*/ 427248 w 1770977"/>
              <a:gd name="connsiteY2" fmla="*/ 758871 h 800370"/>
              <a:gd name="connsiteX3" fmla="*/ 1741698 w 1770977"/>
              <a:gd name="connsiteY3" fmla="*/ 673146 h 800370"/>
              <a:gd name="connsiteX4" fmla="*/ 1313073 w 1770977"/>
              <a:gd name="connsiteY4" fmla="*/ 254046 h 800370"/>
              <a:gd name="connsiteX5" fmla="*/ 998748 w 1770977"/>
              <a:gd name="connsiteY5" fmla="*/ 377871 h 800370"/>
              <a:gd name="connsiteX6" fmla="*/ 1065423 w 1770977"/>
              <a:gd name="connsiteY6" fmla="*/ 54021 h 800370"/>
              <a:gd name="connsiteX0" fmla="*/ 624513 w 1749167"/>
              <a:gd name="connsiteY0" fmla="*/ 26821 h 849370"/>
              <a:gd name="connsiteX1" fmla="*/ 5388 w 1749167"/>
              <a:gd name="connsiteY1" fmla="*/ 122071 h 849370"/>
              <a:gd name="connsiteX2" fmla="*/ 405438 w 1749167"/>
              <a:gd name="connsiteY2" fmla="*/ 807871 h 849370"/>
              <a:gd name="connsiteX3" fmla="*/ 1719888 w 1749167"/>
              <a:gd name="connsiteY3" fmla="*/ 722146 h 849370"/>
              <a:gd name="connsiteX4" fmla="*/ 1291263 w 1749167"/>
              <a:gd name="connsiteY4" fmla="*/ 303046 h 849370"/>
              <a:gd name="connsiteX5" fmla="*/ 976938 w 1749167"/>
              <a:gd name="connsiteY5" fmla="*/ 426871 h 849370"/>
              <a:gd name="connsiteX6" fmla="*/ 624513 w 1749167"/>
              <a:gd name="connsiteY6" fmla="*/ 26821 h 849370"/>
              <a:gd name="connsiteX0" fmla="*/ 813875 w 1963856"/>
              <a:gd name="connsiteY0" fmla="*/ 30290 h 927169"/>
              <a:gd name="connsiteX1" fmla="*/ 194750 w 1963856"/>
              <a:gd name="connsiteY1" fmla="*/ 125540 h 927169"/>
              <a:gd name="connsiteX2" fmla="*/ 137600 w 1963856"/>
              <a:gd name="connsiteY2" fmla="*/ 897065 h 927169"/>
              <a:gd name="connsiteX3" fmla="*/ 1909250 w 1963856"/>
              <a:gd name="connsiteY3" fmla="*/ 725615 h 927169"/>
              <a:gd name="connsiteX4" fmla="*/ 1480625 w 1963856"/>
              <a:gd name="connsiteY4" fmla="*/ 306515 h 927169"/>
              <a:gd name="connsiteX5" fmla="*/ 1166300 w 1963856"/>
              <a:gd name="connsiteY5" fmla="*/ 430340 h 927169"/>
              <a:gd name="connsiteX6" fmla="*/ 813875 w 1963856"/>
              <a:gd name="connsiteY6" fmla="*/ 30290 h 92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3856" h="927169">
                <a:moveTo>
                  <a:pt x="813875" y="30290"/>
                </a:moveTo>
                <a:cubicBezTo>
                  <a:pt x="651950" y="-20510"/>
                  <a:pt x="307463" y="-18923"/>
                  <a:pt x="194750" y="125540"/>
                </a:cubicBezTo>
                <a:cubicBezTo>
                  <a:pt x="82037" y="270003"/>
                  <a:pt x="-148150" y="797053"/>
                  <a:pt x="137600" y="897065"/>
                </a:cubicBezTo>
                <a:cubicBezTo>
                  <a:pt x="423350" y="997077"/>
                  <a:pt x="1685413" y="824040"/>
                  <a:pt x="1909250" y="725615"/>
                </a:cubicBezTo>
                <a:cubicBezTo>
                  <a:pt x="2133088" y="627190"/>
                  <a:pt x="1604450" y="355727"/>
                  <a:pt x="1480625" y="306515"/>
                </a:cubicBezTo>
                <a:cubicBezTo>
                  <a:pt x="1356800" y="257303"/>
                  <a:pt x="1277425" y="476378"/>
                  <a:pt x="1166300" y="430340"/>
                </a:cubicBezTo>
                <a:cubicBezTo>
                  <a:pt x="1055175" y="384302"/>
                  <a:pt x="975800" y="81090"/>
                  <a:pt x="813875" y="30290"/>
                </a:cubicBezTo>
                <a:close/>
              </a:path>
            </a:pathLst>
          </a:cu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990600"/>
            <a:ext cx="1524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714500" y="2455601"/>
            <a:ext cx="1562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=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Cn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750820"/>
              </p:ext>
            </p:extLst>
          </p:nvPr>
        </p:nvGraphicFramePr>
        <p:xfrm>
          <a:off x="2581275" y="2260600"/>
          <a:ext cx="368776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53" name="Equation" r:id="rId7" imgW="2197080" imgH="507960" progId="Equation.DSMT4">
                  <p:embed/>
                </p:oleObj>
              </mc:Choice>
              <mc:Fallback>
                <p:oleObj name="Equation" r:id="rId7" imgW="2197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2260600"/>
                        <a:ext cx="3687763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223793"/>
              </p:ext>
            </p:extLst>
          </p:nvPr>
        </p:nvGraphicFramePr>
        <p:xfrm>
          <a:off x="1368425" y="5453063"/>
          <a:ext cx="56149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54" name="Equation" r:id="rId9" imgW="2946240" imgH="393480" progId="Equation.DSMT4">
                  <p:embed/>
                </p:oleObj>
              </mc:Choice>
              <mc:Fallback>
                <p:oleObj name="Equation" r:id="rId9" imgW="2946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5453063"/>
                        <a:ext cx="56149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614269"/>
              </p:ext>
            </p:extLst>
          </p:nvPr>
        </p:nvGraphicFramePr>
        <p:xfrm>
          <a:off x="6581775" y="3467100"/>
          <a:ext cx="2286000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55" name="Equation" r:id="rId11" imgW="1523880" imgH="990360" progId="Equation.DSMT4">
                  <p:embed/>
                </p:oleObj>
              </mc:Choice>
              <mc:Fallback>
                <p:oleObj name="Equation" r:id="rId11" imgW="152388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775" y="3467100"/>
                        <a:ext cx="2286000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05157536"/>
              </p:ext>
            </p:extLst>
          </p:nvPr>
        </p:nvGraphicFramePr>
        <p:xfrm>
          <a:off x="3171524" y="3607385"/>
          <a:ext cx="17970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56" name="Equation" r:id="rId13" imgW="888840" imgH="228600" progId="Equation.DSMT4">
                  <p:embed/>
                </p:oleObj>
              </mc:Choice>
              <mc:Fallback>
                <p:oleObj name="Equation" r:id="rId13" imgW="88884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524" y="3607385"/>
                        <a:ext cx="17970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3702217"/>
              </p:ext>
            </p:extLst>
          </p:nvPr>
        </p:nvGraphicFramePr>
        <p:xfrm>
          <a:off x="3132221" y="4055954"/>
          <a:ext cx="18478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57" name="Equation" r:id="rId15" imgW="914400" imgH="228600" progId="Equation.DSMT4">
                  <p:embed/>
                </p:oleObj>
              </mc:Choice>
              <mc:Fallback>
                <p:oleObj name="Equation" r:id="rId15" imgW="91440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221" y="4055954"/>
                        <a:ext cx="18478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94349188"/>
              </p:ext>
            </p:extLst>
          </p:nvPr>
        </p:nvGraphicFramePr>
        <p:xfrm>
          <a:off x="3276600" y="3224212"/>
          <a:ext cx="11303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58" name="Equation" r:id="rId17" imgW="558720" imgH="203040" progId="Equation.DSMT4">
                  <p:embed/>
                </p:oleObj>
              </mc:Choice>
              <mc:Fallback>
                <p:oleObj name="Equation" r:id="rId17" imgW="55872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24212"/>
                        <a:ext cx="11303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450889"/>
              </p:ext>
            </p:extLst>
          </p:nvPr>
        </p:nvGraphicFramePr>
        <p:xfrm>
          <a:off x="1104900" y="4624388"/>
          <a:ext cx="364648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59" name="Equation" r:id="rId19" imgW="2400120" imgH="482400" progId="Equation.DSMT4">
                  <p:embed/>
                </p:oleObj>
              </mc:Choice>
              <mc:Fallback>
                <p:oleObj name="Equation" r:id="rId19" imgW="2400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04900" y="4624388"/>
                        <a:ext cx="3646488" cy="73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51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43789" y="3089709"/>
            <a:ext cx="4061862" cy="10780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Governing Eq.  </a:t>
            </a:r>
            <a:br>
              <a:rPr lang="en-US" sz="3200" dirty="0" smtClean="0"/>
            </a:br>
            <a:r>
              <a:rPr lang="en-US" sz="2400" dirty="0" smtClean="0"/>
              <a:t>AD w/Equilibrium Sorption, Linear Isotherm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66347"/>
              </p:ext>
            </p:extLst>
          </p:nvPr>
        </p:nvGraphicFramePr>
        <p:xfrm>
          <a:off x="1551005" y="3217377"/>
          <a:ext cx="1227040" cy="90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1" name="Equation" r:id="rId3" imgW="863280" imgH="634680" progId="Equation.DSMT4">
                  <p:embed/>
                </p:oleObj>
              </mc:Choice>
              <mc:Fallback>
                <p:oleObj name="Equation" r:id="rId3" imgW="86328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1005" y="3217377"/>
                        <a:ext cx="1227040" cy="902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21414"/>
              </p:ext>
            </p:extLst>
          </p:nvPr>
        </p:nvGraphicFramePr>
        <p:xfrm>
          <a:off x="1530551" y="2313071"/>
          <a:ext cx="53244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2" name="Equation" r:id="rId5" imgW="2793960" imgH="393480" progId="Equation.DSMT4">
                  <p:embed/>
                </p:oleObj>
              </mc:Choice>
              <mc:Fallback>
                <p:oleObj name="Equation" r:id="rId5" imgW="27939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551" y="2313071"/>
                        <a:ext cx="53244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171569"/>
              </p:ext>
            </p:extLst>
          </p:nvPr>
        </p:nvGraphicFramePr>
        <p:xfrm>
          <a:off x="1682583" y="4188508"/>
          <a:ext cx="3851943" cy="2260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3" name="Equation" r:id="rId7" imgW="2946240" imgH="1701720" progId="Equation.DSMT4">
                  <p:embed/>
                </p:oleObj>
              </mc:Choice>
              <mc:Fallback>
                <p:oleObj name="Equation" r:id="rId7" imgW="2946240" imgH="1701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583" y="4188508"/>
                        <a:ext cx="3851943" cy="2260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65095" y="342659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Isotherm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17495" y="597568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Retardation factor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666296"/>
              </p:ext>
            </p:extLst>
          </p:nvPr>
        </p:nvGraphicFramePr>
        <p:xfrm>
          <a:off x="1536700" y="1535113"/>
          <a:ext cx="55657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4" name="Equation" r:id="rId9" imgW="2920680" imgH="393480" progId="Equation.DSMT4">
                  <p:embed/>
                </p:oleObj>
              </mc:Choice>
              <mc:Fallback>
                <p:oleObj name="Equation" r:id="rId9" imgW="29206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1535113"/>
                        <a:ext cx="55657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0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Governing Eq.  </a:t>
            </a:r>
            <a:br>
              <a:rPr lang="en-US" sz="3200" dirty="0" smtClean="0"/>
            </a:br>
            <a:r>
              <a:rPr lang="en-US" sz="2400" dirty="0" smtClean="0"/>
              <a:t>AD w/Equilibrium Sorption, Langmuir Isotherm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153070"/>
              </p:ext>
            </p:extLst>
          </p:nvPr>
        </p:nvGraphicFramePr>
        <p:xfrm>
          <a:off x="1512888" y="1535113"/>
          <a:ext cx="4847807" cy="65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4" name="Equation" r:id="rId3" imgW="2946400" imgH="393700" progId="Equation.DSMT4">
                  <p:embed/>
                </p:oleObj>
              </mc:Choice>
              <mc:Fallback>
                <p:oleObj name="Equation" r:id="rId3" imgW="2946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1535113"/>
                        <a:ext cx="4847807" cy="65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211750"/>
              </p:ext>
            </p:extLst>
          </p:nvPr>
        </p:nvGraphicFramePr>
        <p:xfrm>
          <a:off x="1330350" y="2943946"/>
          <a:ext cx="4358181" cy="965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5" name="Equation" r:id="rId5" imgW="4241520" imgH="939600" progId="Equation.DSMT4">
                  <p:embed/>
                </p:oleObj>
              </mc:Choice>
              <mc:Fallback>
                <p:oleObj name="Equation" r:id="rId5" imgW="424152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0350" y="2943946"/>
                        <a:ext cx="4358181" cy="965296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009587"/>
              </p:ext>
            </p:extLst>
          </p:nvPr>
        </p:nvGraphicFramePr>
        <p:xfrm>
          <a:off x="1530552" y="2226444"/>
          <a:ext cx="4437112" cy="635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6" name="Equation" r:id="rId7" imgW="2793960" imgH="393480" progId="Equation.DSMT4">
                  <p:embed/>
                </p:oleObj>
              </mc:Choice>
              <mc:Fallback>
                <p:oleObj name="Equation" r:id="rId7" imgW="2793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552" y="2226444"/>
                        <a:ext cx="4437112" cy="635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115565"/>
              </p:ext>
            </p:extLst>
          </p:nvPr>
        </p:nvGraphicFramePr>
        <p:xfrm>
          <a:off x="1193801" y="3917950"/>
          <a:ext cx="4446604" cy="2577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7" name="Equation" r:id="rId9" imgW="3695400" imgH="2108160" progId="Equation.DSMT4">
                  <p:embed/>
                </p:oleObj>
              </mc:Choice>
              <mc:Fallback>
                <p:oleObj name="Equation" r:id="rId9" imgW="3695400" imgH="2108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1" y="3917950"/>
                        <a:ext cx="4446604" cy="2577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20202" y="305726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Langmuir Isotherm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17495" y="597568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Retardation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9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082138" y="2515766"/>
            <a:ext cx="4061862" cy="10780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Governing Eq.  </a:t>
            </a:r>
            <a:br>
              <a:rPr lang="en-US" sz="3200" dirty="0" smtClean="0"/>
            </a:br>
            <a:r>
              <a:rPr lang="en-US" sz="2400" dirty="0" smtClean="0"/>
              <a:t>AD w/Equilibrium Sorption, Linear Isotherm</a:t>
            </a:r>
            <a:br>
              <a:rPr lang="en-US" sz="2400" dirty="0" smtClean="0"/>
            </a:br>
            <a:r>
              <a:rPr lang="en-US" sz="2400" dirty="0" err="1" smtClean="0"/>
              <a:t>Comsol</a:t>
            </a:r>
            <a:r>
              <a:rPr lang="en-US" sz="2400" dirty="0" smtClean="0"/>
              <a:t> format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885421"/>
              </p:ext>
            </p:extLst>
          </p:nvPr>
        </p:nvGraphicFramePr>
        <p:xfrm>
          <a:off x="5247106" y="2691561"/>
          <a:ext cx="1227040" cy="90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3" name="Equation" r:id="rId3" imgW="863280" imgH="634680" progId="Equation.DSMT4">
                  <p:embed/>
                </p:oleObj>
              </mc:Choice>
              <mc:Fallback>
                <p:oleObj name="Equation" r:id="rId3" imgW="86328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47106" y="2691561"/>
                        <a:ext cx="1227040" cy="902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158279"/>
              </p:ext>
            </p:extLst>
          </p:nvPr>
        </p:nvGraphicFramePr>
        <p:xfrm>
          <a:off x="1625600" y="1514475"/>
          <a:ext cx="5422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4" name="Equation" r:id="rId5" imgW="2844720" imgH="393480" progId="Equation.DSMT4">
                  <p:embed/>
                </p:oleObj>
              </mc:Choice>
              <mc:Fallback>
                <p:oleObj name="Equation" r:id="rId5" imgW="2844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1514475"/>
                        <a:ext cx="54229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064198"/>
              </p:ext>
            </p:extLst>
          </p:nvPr>
        </p:nvGraphicFramePr>
        <p:xfrm>
          <a:off x="171752" y="2207369"/>
          <a:ext cx="4650506" cy="405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5" name="Equation" r:id="rId7" imgW="5740200" imgH="4927320" progId="Equation.DSMT4">
                  <p:embed/>
                </p:oleObj>
              </mc:Choice>
              <mc:Fallback>
                <p:oleObj name="Equation" r:id="rId7" imgW="5740200" imgH="492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52" y="2207369"/>
                        <a:ext cx="4650506" cy="4058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10940" y="268544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Isotherm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06355" y="608156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Retardation factor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96025" y="4023360"/>
            <a:ext cx="278651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For Reference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72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Nonequilibrium</a:t>
            </a:r>
            <a:r>
              <a:rPr lang="en-US" sz="3600" dirty="0" smtClean="0"/>
              <a:t> (Kinetic) Sorption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Macroscopic, Two adjacent domains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48" y="16304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ym typeface="Wingdings" pitchFamily="2" charset="2"/>
              </a:rPr>
              <a:t>Fluid concentration, </a:t>
            </a:r>
            <a:r>
              <a:rPr lang="en-US" sz="1600" i="1" dirty="0" err="1" smtClean="0">
                <a:sym typeface="Wingdings" pitchFamily="2" charset="2"/>
              </a:rPr>
              <a:t>C</a:t>
            </a:r>
            <a:r>
              <a:rPr lang="en-US" sz="1600" baseline="-25000" dirty="0" err="1" smtClean="0">
                <a:sym typeface="Wingdings" pitchFamily="2" charset="2"/>
              </a:rPr>
              <a:t>f</a:t>
            </a:r>
            <a:r>
              <a:rPr lang="en-US" sz="1600" baseline="-25000" dirty="0" smtClean="0">
                <a:sym typeface="Wingdings" pitchFamily="2" charset="2"/>
              </a:rPr>
              <a:t> </a:t>
            </a:r>
            <a:r>
              <a:rPr lang="en-US" sz="1600" dirty="0">
                <a:sym typeface="Wingdings" pitchFamily="2" charset="2"/>
              </a:rPr>
              <a:t>,</a:t>
            </a:r>
            <a:r>
              <a:rPr lang="en-US" sz="1600" dirty="0" smtClean="0">
                <a:sym typeface="Wingdings" pitchFamily="2" charset="2"/>
              </a:rPr>
              <a:t>[</a:t>
            </a:r>
            <a:r>
              <a:rPr lang="en-US" sz="1600" dirty="0" err="1">
                <a:sym typeface="Wingdings" pitchFamily="2" charset="2"/>
              </a:rPr>
              <a:t>mol</a:t>
            </a:r>
            <a:r>
              <a:rPr lang="en-US" sz="1600" dirty="0">
                <a:sym typeface="Wingdings" pitchFamily="2" charset="2"/>
              </a:rPr>
              <a:t>/m</a:t>
            </a:r>
            <a:r>
              <a:rPr lang="en-US" sz="1600" baseline="30000" dirty="0">
                <a:sym typeface="Wingdings" pitchFamily="2" charset="2"/>
              </a:rPr>
              <a:t>3</a:t>
            </a:r>
            <a:r>
              <a:rPr lang="en-US" sz="1600" dirty="0">
                <a:sym typeface="Wingdings" pitchFamily="2" charset="2"/>
              </a:rPr>
              <a:t>]</a:t>
            </a:r>
            <a:endParaRPr lang="en-US" sz="1600" baseline="-25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1600" dirty="0" smtClean="0">
                <a:sym typeface="Wingdings" pitchFamily="2" charset="2"/>
              </a:rPr>
              <a:t>Solid surface concentration, </a:t>
            </a:r>
            <a:r>
              <a:rPr lang="en-US" sz="1600" i="1" dirty="0">
                <a:sym typeface="Wingdings" pitchFamily="2" charset="2"/>
              </a:rPr>
              <a:t>C</a:t>
            </a:r>
            <a:r>
              <a:rPr lang="en-US" sz="1600" baseline="-25000" dirty="0">
                <a:sym typeface="Wingdings" pitchFamily="2" charset="2"/>
              </a:rPr>
              <a:t>s </a:t>
            </a:r>
            <a:r>
              <a:rPr lang="en-US" sz="1600" dirty="0">
                <a:sym typeface="Wingdings" pitchFamily="2" charset="2"/>
              </a:rPr>
              <a:t>, [</a:t>
            </a:r>
            <a:r>
              <a:rPr lang="en-US" sz="1600" dirty="0" err="1">
                <a:sym typeface="Wingdings" pitchFamily="2" charset="2"/>
              </a:rPr>
              <a:t>mol</a:t>
            </a:r>
            <a:r>
              <a:rPr lang="en-US" sz="1600" dirty="0">
                <a:sym typeface="Wingdings" pitchFamily="2" charset="2"/>
              </a:rPr>
              <a:t>/m</a:t>
            </a:r>
            <a:r>
              <a:rPr lang="en-US" sz="1600" baseline="30000" dirty="0">
                <a:sym typeface="Wingdings" pitchFamily="2" charset="2"/>
              </a:rPr>
              <a:t>2</a:t>
            </a:r>
            <a:r>
              <a:rPr lang="en-US" sz="1600" dirty="0">
                <a:sym typeface="Wingdings" pitchFamily="2" charset="2"/>
              </a:rPr>
              <a:t>]</a:t>
            </a:r>
            <a:endParaRPr lang="en-US" sz="16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1600" i="1" dirty="0" err="1" smtClean="0"/>
              <a:t>k</a:t>
            </a:r>
            <a:r>
              <a:rPr lang="en-US" sz="1600" baseline="-25000" dirty="0" err="1" smtClean="0"/>
              <a:t>ads</a:t>
            </a:r>
            <a:r>
              <a:rPr lang="en-US" sz="1600" dirty="0"/>
              <a:t>:  sorption rate constant </a:t>
            </a:r>
            <a:r>
              <a:rPr lang="en-US" sz="1600" dirty="0" smtClean="0"/>
              <a:t>[1/(m s</a:t>
            </a:r>
            <a:r>
              <a:rPr lang="en-US" sz="1600" dirty="0"/>
              <a:t>)]</a:t>
            </a:r>
          </a:p>
          <a:p>
            <a:pPr marL="0" indent="0">
              <a:buNone/>
            </a:pPr>
            <a:r>
              <a:rPr lang="en-US" sz="1600" i="1" dirty="0" err="1"/>
              <a:t>k</a:t>
            </a:r>
            <a:r>
              <a:rPr lang="en-US" sz="1600" baseline="-25000" dirty="0" err="1"/>
              <a:t>des</a:t>
            </a:r>
            <a:r>
              <a:rPr lang="en-US" sz="1600" dirty="0"/>
              <a:t>:  desorption rate constant [1/s]</a:t>
            </a:r>
          </a:p>
          <a:p>
            <a:pPr marL="0" indent="0">
              <a:buNone/>
            </a:pPr>
            <a:endParaRPr lang="en-US" sz="16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Transport bulk fluid</a:t>
            </a:r>
            <a:r>
              <a:rPr lang="en-US" sz="2400" dirty="0">
                <a:sym typeface="Wingdings" pitchFamily="2" charset="2"/>
              </a:rPr>
              <a:t> solid </a:t>
            </a:r>
            <a:r>
              <a:rPr lang="en-US" sz="2400" dirty="0" smtClean="0">
                <a:sym typeface="Wingdings" pitchFamily="2" charset="2"/>
              </a:rPr>
              <a:t>= Solid </a:t>
            </a:r>
            <a:r>
              <a:rPr lang="en-US" sz="2400" dirty="0" err="1" smtClean="0">
                <a:sym typeface="Wingdings" pitchFamily="2" charset="2"/>
              </a:rPr>
              <a:t>rxn</a:t>
            </a:r>
            <a:r>
              <a:rPr lang="en-US" sz="2400" dirty="0" smtClean="0">
                <a:sym typeface="Wingdings" pitchFamily="2" charset="2"/>
              </a:rPr>
              <a:t> rate</a:t>
            </a: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    </a:t>
            </a: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			</a:t>
            </a: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6040764" y="1427977"/>
            <a:ext cx="2772076" cy="1434164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40764" y="2862141"/>
            <a:ext cx="2772076" cy="843585"/>
          </a:xfrm>
          <a:prstGeom prst="rect">
            <a:avLst/>
          </a:prstGeom>
          <a:solidFill>
            <a:schemeClr val="tx1">
              <a:lumMod val="50000"/>
              <a:lumOff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65620" y="2615398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70441" y="1953166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973532" y="1706423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22291" y="2615398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41937" y="1597946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48382" y="2615398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80611" y="2615398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64877" y="2596684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23077" y="2605239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>
            <a:off x="7786449" y="2084787"/>
            <a:ext cx="279133" cy="635268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77049" y="3967443"/>
            <a:ext cx="2772076" cy="1434164"/>
          </a:xfrm>
          <a:prstGeom prst="rect">
            <a:avLst/>
          </a:prstGeom>
          <a:solidFill>
            <a:schemeClr val="accent1">
              <a:alpha val="23000"/>
            </a:schemeClr>
          </a:solidFill>
          <a:ln w="34925">
            <a:solidFill>
              <a:schemeClr val="accent1">
                <a:shade val="5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77049" y="5823399"/>
            <a:ext cx="2772076" cy="421793"/>
          </a:xfrm>
          <a:prstGeom prst="rect">
            <a:avLst/>
          </a:prstGeom>
          <a:solidFill>
            <a:schemeClr val="tx1">
              <a:lumMod val="50000"/>
              <a:lumOff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85790" y="5628371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06726" y="4492632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009817" y="4245889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42461" y="5628371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178222" y="4137412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268552" y="5628371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500781" y="5628371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85047" y="5609657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843247" y="5618212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538405" y="5085263"/>
            <a:ext cx="394636" cy="632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71462" y="153665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ym typeface="Wingdings" pitchFamily="2" charset="2"/>
              </a:rPr>
              <a:t>C</a:t>
            </a:r>
            <a:r>
              <a:rPr lang="en-US" baseline="-25000" dirty="0" err="1">
                <a:sym typeface="Wingdings" pitchFamily="2" charset="2"/>
              </a:rPr>
              <a:t>f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313499" y="406122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ym typeface="Wingdings" pitchFamily="2" charset="2"/>
              </a:rPr>
              <a:t>C</a:t>
            </a:r>
            <a:r>
              <a:rPr lang="en-US" baseline="-25000" dirty="0" err="1">
                <a:sym typeface="Wingdings" pitchFamily="2" charset="2"/>
              </a:rPr>
              <a:t>f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333219" y="2543944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ym typeface="Wingdings" pitchFamily="2" charset="2"/>
              </a:rPr>
              <a:t>C</a:t>
            </a:r>
            <a:r>
              <a:rPr lang="en-US" baseline="-25000" dirty="0">
                <a:sym typeface="Wingdings" pitchFamily="2" charset="2"/>
              </a:rPr>
              <a:t>s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219241" y="5533285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ym typeface="Wingdings" pitchFamily="2" charset="2"/>
              </a:rPr>
              <a:t>C</a:t>
            </a:r>
            <a:r>
              <a:rPr lang="en-US" baseline="-25000" dirty="0">
                <a:sym typeface="Wingdings" pitchFamily="2" charset="2"/>
              </a:rPr>
              <a:t>s</a:t>
            </a:r>
            <a:endParaRPr lang="en-US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209563"/>
              </p:ext>
            </p:extLst>
          </p:nvPr>
        </p:nvGraphicFramePr>
        <p:xfrm>
          <a:off x="1266023" y="4413263"/>
          <a:ext cx="21907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8" name="Equation" r:id="rId3" imgW="1307880" imgH="393480" progId="Equation.DSMT4">
                  <p:embed/>
                </p:oleObj>
              </mc:Choice>
              <mc:Fallback>
                <p:oleObj name="Equation" r:id="rId3" imgW="13078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023" y="4413263"/>
                        <a:ext cx="219075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7841981" y="4823653"/>
            <a:ext cx="100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J</a:t>
            </a:r>
            <a:r>
              <a:rPr lang="en-US" i="1" baseline="-25000" dirty="0" err="1" smtClean="0"/>
              <a:t>boundary</a:t>
            </a:r>
            <a:endParaRPr lang="en-US" i="1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805656" y="4461267"/>
            <a:ext cx="243310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order sorption kinetics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reversible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Mass flux boundary condition</a:t>
            </a:r>
          </a:p>
          <a:p>
            <a:r>
              <a:rPr lang="en-US" sz="1400" dirty="0"/>
              <a:t>o</a:t>
            </a:r>
            <a:r>
              <a:rPr lang="en-US" sz="1400" dirty="0" smtClean="0"/>
              <a:t>n </a:t>
            </a:r>
            <a:r>
              <a:rPr lang="en-US" sz="1400" dirty="0" smtClean="0"/>
              <a:t>fluid</a:t>
            </a:r>
            <a:endParaRPr lang="en-US" sz="1400" dirty="0" smtClean="0"/>
          </a:p>
          <a:p>
            <a:endParaRPr lang="en-US" sz="1400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331957"/>
              </p:ext>
            </p:extLst>
          </p:nvPr>
        </p:nvGraphicFramePr>
        <p:xfrm>
          <a:off x="1709337" y="5217889"/>
          <a:ext cx="15113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9" name="Equation" r:id="rId5" imgW="901440" imgH="393480" progId="Equation.DSMT4">
                  <p:embed/>
                </p:oleObj>
              </mc:Choice>
              <mc:Fallback>
                <p:oleObj name="Equation" r:id="rId5" imgW="901440" imgH="39348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337" y="5217889"/>
                        <a:ext cx="15113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8107296" y="2145059"/>
            <a:ext cx="796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Fluid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solid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789012"/>
              </p:ext>
            </p:extLst>
          </p:nvPr>
        </p:nvGraphicFramePr>
        <p:xfrm>
          <a:off x="1932372" y="3569614"/>
          <a:ext cx="9525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0" name="Equation" r:id="rId7" imgW="571320" imgH="406080" progId="Equation.DSMT4">
                  <p:embed/>
                </p:oleObj>
              </mc:Choice>
              <mc:Fallback>
                <p:oleObj name="Equation" r:id="rId7" imgW="571320" imgH="406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2372" y="3569614"/>
                        <a:ext cx="9525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64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Nonequilibrium</a:t>
            </a:r>
            <a:r>
              <a:rPr lang="en-US" dirty="0" smtClean="0"/>
              <a:t> Sorption Kinetics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1836" y="654205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http://www.sciencedirect.com/science/article/pii/S0883292706002629#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273175"/>
            <a:ext cx="5975350" cy="434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7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dirty="0" smtClean="0"/>
              <a:t>Transport with Fluid-Solid Reactions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67161" y="548818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 chromatograph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5406" y="6642556"/>
            <a:ext cx="20585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http://www.insilico.hu/liesegang/index.html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856" y="2151472"/>
            <a:ext cx="2306705" cy="307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94" y="1808388"/>
            <a:ext cx="3049833" cy="176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8416" y="3578554"/>
            <a:ext cx="226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 exchange resin</a:t>
            </a:r>
            <a:endParaRPr lang="en-US" dirty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046" y="4117988"/>
            <a:ext cx="2338212" cy="190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40210" y="5986506"/>
            <a:ext cx="226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Mineralized vein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576306" y="1489431"/>
            <a:ext cx="2772076" cy="1434164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76306" y="2923595"/>
            <a:ext cx="2772076" cy="843585"/>
          </a:xfrm>
          <a:prstGeom prst="rect">
            <a:avLst/>
          </a:prstGeom>
          <a:solidFill>
            <a:schemeClr val="tx1">
              <a:lumMod val="50000"/>
              <a:lumOff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01162" y="2676852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05983" y="2014620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09074" y="1767877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57833" y="2676852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77479" y="1659400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883924" y="2676852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116153" y="2676852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00419" y="2658138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58619" y="2666693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-Down Arrow 19"/>
          <p:cNvSpPr/>
          <p:nvPr/>
        </p:nvSpPr>
        <p:spPr>
          <a:xfrm>
            <a:off x="7321991" y="2146241"/>
            <a:ext cx="279133" cy="635268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07004" y="159810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ym typeface="Wingdings" pitchFamily="2" charset="2"/>
              </a:rPr>
              <a:t>C</a:t>
            </a:r>
            <a:r>
              <a:rPr lang="en-US" baseline="-25000" dirty="0" err="1">
                <a:sym typeface="Wingdings" pitchFamily="2" charset="2"/>
              </a:rPr>
              <a:t>f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868761" y="2605398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ym typeface="Wingdings" pitchFamily="2" charset="2"/>
              </a:rPr>
              <a:t>C</a:t>
            </a:r>
            <a:r>
              <a:rPr lang="en-US" baseline="-25000" dirty="0">
                <a:sym typeface="Wingdings" pitchFamily="2" charset="2"/>
              </a:rPr>
              <a:t>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42838" y="2206513"/>
            <a:ext cx="796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Fluid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solid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58829" y="712270"/>
            <a:ext cx="4617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Non-equilibrium </a:t>
            </a:r>
            <a:r>
              <a:rPr lang="en-US" sz="3200" dirty="0" smtClean="0"/>
              <a:t>Sorption</a:t>
            </a:r>
          </a:p>
          <a:p>
            <a:pPr algn="ctr"/>
            <a:r>
              <a:rPr lang="en-US" sz="2400" dirty="0" smtClean="0"/>
              <a:t>Pore-scale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47023" y="1737881"/>
            <a:ext cx="4090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Specify rate of change of </a:t>
            </a:r>
            <a:r>
              <a:rPr lang="en-US" sz="2400" i="1" dirty="0" smtClean="0"/>
              <a:t>C</a:t>
            </a:r>
            <a:r>
              <a:rPr lang="en-US" sz="2400" baseline="-25000" dirty="0" smtClean="0"/>
              <a:t>s</a:t>
            </a:r>
            <a:endParaRPr lang="en-US" sz="24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1232033" y="2429479"/>
            <a:ext cx="3705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First-order irreversible kinetics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First-order reversible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430039"/>
              </p:ext>
            </p:extLst>
          </p:nvPr>
        </p:nvGraphicFramePr>
        <p:xfrm>
          <a:off x="1376412" y="2904881"/>
          <a:ext cx="30400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9" name="Equation" r:id="rId3" imgW="1828800" imgH="482400" progId="Equation.DSMT4">
                  <p:embed/>
                </p:oleObj>
              </mc:Choice>
              <mc:Fallback>
                <p:oleObj name="Equation" r:id="rId3" imgW="182880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412" y="2904881"/>
                        <a:ext cx="304006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902560"/>
              </p:ext>
            </p:extLst>
          </p:nvPr>
        </p:nvGraphicFramePr>
        <p:xfrm>
          <a:off x="1286376" y="4900329"/>
          <a:ext cx="2784475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0" name="Equation" r:id="rId5" imgW="1676160" imgH="888840" progId="Equation.DSMT4">
                  <p:embed/>
                </p:oleObj>
              </mc:Choice>
              <mc:Fallback>
                <p:oleObj name="Equation" r:id="rId5" imgW="1676160" imgH="888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376" y="4900329"/>
                        <a:ext cx="2784475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708964"/>
              </p:ext>
            </p:extLst>
          </p:nvPr>
        </p:nvGraphicFramePr>
        <p:xfrm>
          <a:off x="4967741" y="5211662"/>
          <a:ext cx="1709738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1" name="Equation" r:id="rId7" imgW="1028520" imgH="419040" progId="Equation.DSMT4">
                  <p:embed/>
                </p:oleObj>
              </mc:Choice>
              <mc:Fallback>
                <p:oleObj name="Equation" r:id="rId7" imgW="102852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741" y="5211662"/>
                        <a:ext cx="1709738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232033" y="4676248"/>
            <a:ext cx="5841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            </a:t>
            </a:r>
            <a:r>
              <a:rPr lang="en-US" sz="1600" dirty="0" smtClean="0"/>
              <a:t>Solid 	</a:t>
            </a:r>
            <a:r>
              <a:rPr lang="en-US" sz="1600" dirty="0"/>
              <a:t> </a:t>
            </a:r>
            <a:r>
              <a:rPr lang="en-US" sz="1600" dirty="0" smtClean="0"/>
              <a:t>                                                  Fluid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5143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078" y="170619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Dual Porosity, Dual Permeability</a:t>
            </a:r>
          </a:p>
          <a:p>
            <a:pPr marL="0" indent="0">
              <a:buNone/>
            </a:pPr>
            <a:r>
              <a:rPr lang="en-US" sz="2800" dirty="0" smtClean="0"/>
              <a:t>Two domains 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(</a:t>
            </a:r>
            <a:r>
              <a:rPr lang="en-US" sz="1600" dirty="0"/>
              <a:t>f</a:t>
            </a:r>
            <a:r>
              <a:rPr lang="en-US" sz="1600" dirty="0" smtClean="0"/>
              <a:t>ractures, matrix)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(fluid, solid)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(liquid, gas)</a:t>
            </a:r>
          </a:p>
          <a:p>
            <a:pPr marL="0" indent="0">
              <a:buNone/>
            </a:pPr>
            <a:r>
              <a:rPr lang="en-US" sz="2800" dirty="0" smtClean="0"/>
              <a:t>Usually </a:t>
            </a:r>
            <a:r>
              <a:rPr lang="en-US" sz="2800" dirty="0" smtClean="0"/>
              <a:t>contrasting </a:t>
            </a:r>
            <a:r>
              <a:rPr lang="en-US" sz="2800" i="1" dirty="0" smtClean="0"/>
              <a:t>k</a:t>
            </a:r>
          </a:p>
          <a:p>
            <a:pPr marL="0" indent="0">
              <a:buNone/>
            </a:pPr>
            <a:r>
              <a:rPr lang="en-US" sz="2800" dirty="0" smtClean="0"/>
              <a:t>Mass transfer between domains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187" y="1528411"/>
            <a:ext cx="3405739" cy="170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187" y="3231281"/>
            <a:ext cx="3423384" cy="171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200" dirty="0" smtClean="0"/>
              <a:t>Important Concept, </a:t>
            </a:r>
            <a:r>
              <a:rPr lang="en-US" sz="3200" dirty="0"/>
              <a:t>Fluid</a:t>
            </a:r>
            <a:r>
              <a:rPr lang="en-US" sz="3200" dirty="0" smtClean="0">
                <a:sym typeface="Wingdings" pitchFamily="2" charset="2"/>
              </a:rPr>
              <a:t>Solid </a:t>
            </a:r>
            <a:r>
              <a:rPr lang="en-US" sz="3200" dirty="0">
                <a:sym typeface="Wingdings" pitchFamily="2" charset="2"/>
              </a:rPr>
              <a:t>S</a:t>
            </a:r>
            <a:r>
              <a:rPr lang="en-US" sz="3200" dirty="0" smtClean="0">
                <a:sym typeface="Wingdings" pitchFamily="2" charset="2"/>
              </a:rPr>
              <a:t>urface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Porous media, Two overlapping domains</a:t>
            </a:r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286303"/>
              </p:ext>
            </p:extLst>
          </p:nvPr>
        </p:nvGraphicFramePr>
        <p:xfrm>
          <a:off x="1505051" y="4615154"/>
          <a:ext cx="2363788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6" name="Equation" r:id="rId5" imgW="1422360" imgH="393480" progId="Equation.DSMT4">
                  <p:embed/>
                </p:oleObj>
              </mc:Choice>
              <mc:Fallback>
                <p:oleObj name="Equation" r:id="rId5" imgW="14223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051" y="4615154"/>
                        <a:ext cx="2363788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359294"/>
              </p:ext>
            </p:extLst>
          </p:nvPr>
        </p:nvGraphicFramePr>
        <p:xfrm>
          <a:off x="1492568" y="5452395"/>
          <a:ext cx="170973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7" name="Equation" r:id="rId7" imgW="1028520" imgH="419040" progId="Equation.DSMT4">
                  <p:embed/>
                </p:oleObj>
              </mc:Choice>
              <mc:Fallback>
                <p:oleObj name="Equation" r:id="rId7" imgW="102852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568" y="5452395"/>
                        <a:ext cx="1709737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0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52672E-7 L 0.00104 -0.244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2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6" t="35637" r="15821" b="39054"/>
          <a:stretch/>
        </p:blipFill>
        <p:spPr bwMode="auto">
          <a:xfrm>
            <a:off x="4995513" y="589512"/>
            <a:ext cx="3397718" cy="103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t="33621" r="13748" b="39937"/>
          <a:stretch/>
        </p:blipFill>
        <p:spPr bwMode="auto">
          <a:xfrm>
            <a:off x="5062890" y="1745892"/>
            <a:ext cx="3397718" cy="103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1" t="34294" r="14632" b="37748"/>
          <a:stretch/>
        </p:blipFill>
        <p:spPr bwMode="auto">
          <a:xfrm>
            <a:off x="5084723" y="2926081"/>
            <a:ext cx="3354051" cy="110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0" t="32947" r="14758" b="36737"/>
          <a:stretch/>
        </p:blipFill>
        <p:spPr bwMode="auto">
          <a:xfrm>
            <a:off x="5084723" y="4257270"/>
            <a:ext cx="3354051" cy="120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26669" y="413886"/>
            <a:ext cx="2579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42195" y="988394"/>
            <a:ext cx="3185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First-order </a:t>
            </a:r>
            <a:r>
              <a:rPr lang="en-US" dirty="0" smtClean="0"/>
              <a:t>non-</a:t>
            </a:r>
            <a:r>
              <a:rPr lang="en-US" dirty="0" err="1" smtClean="0"/>
              <a:t>equilib</a:t>
            </a:r>
            <a:r>
              <a:rPr lang="en-US" dirty="0" smtClean="0"/>
              <a:t> sorption</a:t>
            </a:r>
          </a:p>
          <a:p>
            <a:r>
              <a:rPr lang="en-US" dirty="0" smtClean="0"/>
              <a:t>Reversible and irreversible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7421078" y="1066036"/>
            <a:ext cx="125128" cy="107024"/>
          </a:xfrm>
          <a:prstGeom prst="triangle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7429103" y="2200186"/>
            <a:ext cx="125128" cy="107024"/>
          </a:xfrm>
          <a:prstGeom prst="triangle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7440332" y="3372864"/>
            <a:ext cx="125128" cy="107024"/>
          </a:xfrm>
          <a:prstGeom prst="triangle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7449957" y="4795794"/>
            <a:ext cx="125128" cy="107024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90" y="4129238"/>
            <a:ext cx="2961373" cy="22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74" y="1943903"/>
            <a:ext cx="2897204" cy="217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2671" y="2122544"/>
            <a:ext cx="94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13508" y="3137836"/>
            <a:ext cx="102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73142" y="4862209"/>
            <a:ext cx="1713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Non-reversible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392613">
            <a:off x="2935704" y="5397927"/>
            <a:ext cx="126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water</a:t>
            </a:r>
          </a:p>
          <a:p>
            <a:r>
              <a:rPr lang="en-US" sz="1400" dirty="0" smtClean="0"/>
              <a:t>reversible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626997" y="3003532"/>
            <a:ext cx="88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Cwater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80521" y="5467030"/>
            <a:ext cx="204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 behind on solid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18294705">
            <a:off x="5919536" y="5125453"/>
            <a:ext cx="404261" cy="22860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43647" y="1705205"/>
            <a:ext cx="221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Breakthrough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4208" y="245164"/>
            <a:ext cx="46822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Governing Equation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Advection-Dispersion w/ surface reaction</a:t>
            </a:r>
          </a:p>
        </p:txBody>
      </p:sp>
      <p:sp>
        <p:nvSpPr>
          <p:cNvPr id="9" name="Freeform 8"/>
          <p:cNvSpPr/>
          <p:nvPr/>
        </p:nvSpPr>
        <p:spPr>
          <a:xfrm>
            <a:off x="7010400" y="304800"/>
            <a:ext cx="1963856" cy="927169"/>
          </a:xfrm>
          <a:custGeom>
            <a:avLst/>
            <a:gdLst>
              <a:gd name="connsiteX0" fmla="*/ 1065423 w 1770977"/>
              <a:gd name="connsiteY0" fmla="*/ 54021 h 800370"/>
              <a:gd name="connsiteX1" fmla="*/ 27198 w 1770977"/>
              <a:gd name="connsiteY1" fmla="*/ 73071 h 800370"/>
              <a:gd name="connsiteX2" fmla="*/ 427248 w 1770977"/>
              <a:gd name="connsiteY2" fmla="*/ 758871 h 800370"/>
              <a:gd name="connsiteX3" fmla="*/ 1741698 w 1770977"/>
              <a:gd name="connsiteY3" fmla="*/ 673146 h 800370"/>
              <a:gd name="connsiteX4" fmla="*/ 1313073 w 1770977"/>
              <a:gd name="connsiteY4" fmla="*/ 254046 h 800370"/>
              <a:gd name="connsiteX5" fmla="*/ 998748 w 1770977"/>
              <a:gd name="connsiteY5" fmla="*/ 377871 h 800370"/>
              <a:gd name="connsiteX6" fmla="*/ 1065423 w 1770977"/>
              <a:gd name="connsiteY6" fmla="*/ 54021 h 800370"/>
              <a:gd name="connsiteX0" fmla="*/ 624513 w 1749167"/>
              <a:gd name="connsiteY0" fmla="*/ 26821 h 849370"/>
              <a:gd name="connsiteX1" fmla="*/ 5388 w 1749167"/>
              <a:gd name="connsiteY1" fmla="*/ 122071 h 849370"/>
              <a:gd name="connsiteX2" fmla="*/ 405438 w 1749167"/>
              <a:gd name="connsiteY2" fmla="*/ 807871 h 849370"/>
              <a:gd name="connsiteX3" fmla="*/ 1719888 w 1749167"/>
              <a:gd name="connsiteY3" fmla="*/ 722146 h 849370"/>
              <a:gd name="connsiteX4" fmla="*/ 1291263 w 1749167"/>
              <a:gd name="connsiteY4" fmla="*/ 303046 h 849370"/>
              <a:gd name="connsiteX5" fmla="*/ 976938 w 1749167"/>
              <a:gd name="connsiteY5" fmla="*/ 426871 h 849370"/>
              <a:gd name="connsiteX6" fmla="*/ 624513 w 1749167"/>
              <a:gd name="connsiteY6" fmla="*/ 26821 h 849370"/>
              <a:gd name="connsiteX0" fmla="*/ 813875 w 1963856"/>
              <a:gd name="connsiteY0" fmla="*/ 30290 h 927169"/>
              <a:gd name="connsiteX1" fmla="*/ 194750 w 1963856"/>
              <a:gd name="connsiteY1" fmla="*/ 125540 h 927169"/>
              <a:gd name="connsiteX2" fmla="*/ 137600 w 1963856"/>
              <a:gd name="connsiteY2" fmla="*/ 897065 h 927169"/>
              <a:gd name="connsiteX3" fmla="*/ 1909250 w 1963856"/>
              <a:gd name="connsiteY3" fmla="*/ 725615 h 927169"/>
              <a:gd name="connsiteX4" fmla="*/ 1480625 w 1963856"/>
              <a:gd name="connsiteY4" fmla="*/ 306515 h 927169"/>
              <a:gd name="connsiteX5" fmla="*/ 1166300 w 1963856"/>
              <a:gd name="connsiteY5" fmla="*/ 430340 h 927169"/>
              <a:gd name="connsiteX6" fmla="*/ 813875 w 1963856"/>
              <a:gd name="connsiteY6" fmla="*/ 30290 h 92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3856" h="927169">
                <a:moveTo>
                  <a:pt x="813875" y="30290"/>
                </a:moveTo>
                <a:cubicBezTo>
                  <a:pt x="651950" y="-20510"/>
                  <a:pt x="307463" y="-18923"/>
                  <a:pt x="194750" y="125540"/>
                </a:cubicBezTo>
                <a:cubicBezTo>
                  <a:pt x="82037" y="270003"/>
                  <a:pt x="-148150" y="797053"/>
                  <a:pt x="137600" y="897065"/>
                </a:cubicBezTo>
                <a:cubicBezTo>
                  <a:pt x="423350" y="997077"/>
                  <a:pt x="1685413" y="824040"/>
                  <a:pt x="1909250" y="725615"/>
                </a:cubicBezTo>
                <a:cubicBezTo>
                  <a:pt x="2133088" y="627190"/>
                  <a:pt x="1604450" y="355727"/>
                  <a:pt x="1480625" y="306515"/>
                </a:cubicBezTo>
                <a:cubicBezTo>
                  <a:pt x="1356800" y="257303"/>
                  <a:pt x="1277425" y="476378"/>
                  <a:pt x="1166300" y="430340"/>
                </a:cubicBezTo>
                <a:cubicBezTo>
                  <a:pt x="1055175" y="384302"/>
                  <a:pt x="975800" y="81090"/>
                  <a:pt x="813875" y="30290"/>
                </a:cubicBezTo>
                <a:close/>
              </a:path>
            </a:pathLst>
          </a:cu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990600"/>
            <a:ext cx="1524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586096"/>
              </p:ext>
            </p:extLst>
          </p:nvPr>
        </p:nvGraphicFramePr>
        <p:xfrm>
          <a:off x="5285572" y="4786713"/>
          <a:ext cx="2895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0" name="Equation" r:id="rId3" imgW="1930320" imgH="507960" progId="Equation.DSMT4">
                  <p:embed/>
                </p:oleObj>
              </mc:Choice>
              <mc:Fallback>
                <p:oleObj name="Equation" r:id="rId3" imgW="1930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5572" y="4786713"/>
                        <a:ext cx="2895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570092"/>
              </p:ext>
            </p:extLst>
          </p:nvPr>
        </p:nvGraphicFramePr>
        <p:xfrm>
          <a:off x="570330" y="2335013"/>
          <a:ext cx="65595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1" name="Equation" r:id="rId5" imgW="3441600" imgH="393480" progId="Equation.DSMT4">
                  <p:embed/>
                </p:oleObj>
              </mc:Choice>
              <mc:Fallback>
                <p:oleObj name="Equation" r:id="rId5" imgW="344160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30" y="2335013"/>
                        <a:ext cx="65595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375072"/>
              </p:ext>
            </p:extLst>
          </p:nvPr>
        </p:nvGraphicFramePr>
        <p:xfrm>
          <a:off x="930910" y="3353686"/>
          <a:ext cx="47434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2" name="Equation" r:id="rId7" imgW="2489040" imgH="393480" progId="Equation.DSMT4">
                  <p:embed/>
                </p:oleObj>
              </mc:Choice>
              <mc:Fallback>
                <p:oleObj name="Equation" r:id="rId7" imgW="248904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10" y="3353686"/>
                        <a:ext cx="47434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318661" y="1535774"/>
            <a:ext cx="600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Dual Porosity Approach, with concentrations in both domains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24825" y="2608446"/>
            <a:ext cx="152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Advection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Diffusion only</a:t>
            </a:r>
          </a:p>
        </p:txBody>
      </p:sp>
    </p:spTree>
    <p:extLst>
      <p:ext uri="{BB962C8B-B14F-4D97-AF65-F5344CB8AC3E}">
        <p14:creationId xmlns:p14="http://schemas.microsoft.com/office/powerpoint/2010/main" val="30872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7" y="2067536"/>
            <a:ext cx="1528060" cy="11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70" y="404261"/>
            <a:ext cx="1357897" cy="135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9" y="3729206"/>
            <a:ext cx="2395756" cy="229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47" y="1194920"/>
            <a:ext cx="1589783" cy="147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21" y="4072744"/>
            <a:ext cx="3569218" cy="203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60" y="1600615"/>
            <a:ext cx="3105758" cy="195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0556" y="404261"/>
            <a:ext cx="6766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Clogging of a flow channel from precipitation on wall</a:t>
            </a:r>
          </a:p>
          <a:p>
            <a:pPr algn="ctr"/>
            <a:r>
              <a:rPr lang="en-US" dirty="0" smtClean="0"/>
              <a:t>Non-equilibrium sorption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6202" y="2772077"/>
            <a:ext cx="1695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Pipes clogged with precipitate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087" y="6026586"/>
            <a:ext cx="291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Plaque clogging artery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0500" y="6026586"/>
            <a:ext cx="308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Biofilm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9228" y="3555101"/>
            <a:ext cx="280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Cementation of pore space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31" y="4191458"/>
            <a:ext cx="1924505" cy="89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90584" y="5088165"/>
            <a:ext cx="145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biofilm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Biofilm</a:t>
            </a:r>
            <a:br>
              <a:rPr lang="en-US" dirty="0" smtClean="0"/>
            </a:br>
            <a:r>
              <a:rPr lang="en-US" sz="3200" dirty="0" smtClean="0"/>
              <a:t>Conceptual Model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281073" y="1056949"/>
            <a:ext cx="1335315" cy="268507"/>
          </a:xfrm>
          <a:prstGeom prst="rect">
            <a:avLst/>
          </a:prstGeom>
          <a:gradFill>
            <a:gsLst>
              <a:gs pos="3000">
                <a:schemeClr val="bg1"/>
              </a:gs>
              <a:gs pos="83000">
                <a:srgbClr val="7030A0"/>
              </a:gs>
              <a:gs pos="100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81074" y="1325456"/>
            <a:ext cx="1335314" cy="435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97187" y="483644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01984" y="977185"/>
            <a:ext cx="232229" cy="24674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7772" y="2090595"/>
            <a:ext cx="65163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Growth/decay of biomass</a:t>
            </a:r>
          </a:p>
          <a:p>
            <a:pPr marL="682625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uptake of nutrients, increase in thickness</a:t>
            </a:r>
          </a:p>
          <a:p>
            <a:pPr marL="682625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decay, decrease in thickness</a:t>
            </a:r>
          </a:p>
          <a:p>
            <a:pPr marL="682625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3D </a:t>
            </a:r>
            <a:r>
              <a:rPr lang="en-US" dirty="0" smtClean="0"/>
              <a:t>geometry on surface</a:t>
            </a:r>
          </a:p>
          <a:p>
            <a:pPr marL="682625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interaction with </a:t>
            </a:r>
            <a:r>
              <a:rPr lang="en-US" dirty="0" smtClean="0"/>
              <a:t>flow</a:t>
            </a:r>
          </a:p>
          <a:p>
            <a:pPr marL="682625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fluid </a:t>
            </a:r>
            <a:r>
              <a:rPr lang="en-US" dirty="0" err="1" smtClean="0"/>
              <a:t>shear</a:t>
            </a:r>
            <a:r>
              <a:rPr lang="en-US" dirty="0" err="1" smtClean="0">
                <a:sym typeface="Wingdings" panose="05000000000000000000" pitchFamily="2" charset="2"/>
              </a:rPr>
              <a:t>detachment</a:t>
            </a:r>
            <a:endParaRPr lang="en-US" dirty="0" smtClean="0"/>
          </a:p>
          <a:p>
            <a:r>
              <a:rPr lang="en-US" sz="2400" dirty="0" smtClean="0"/>
              <a:t>Mass transfer to biofilm</a:t>
            </a:r>
          </a:p>
          <a:p>
            <a:pPr marL="682625" indent="58738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transport through fluid</a:t>
            </a:r>
          </a:p>
          <a:p>
            <a:pPr marL="682625" indent="58738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mass transfer through stagnant water layer</a:t>
            </a:r>
          </a:p>
          <a:p>
            <a:pPr marL="682625" indent="58738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mass transfer within biofilm</a:t>
            </a:r>
          </a:p>
          <a:p>
            <a:r>
              <a:rPr lang="en-US" sz="2400" dirty="0" smtClean="0"/>
              <a:t>Reactions within biofilm</a:t>
            </a:r>
          </a:p>
          <a:p>
            <a:pPr marL="741363" indent="-58738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first-order, </a:t>
            </a:r>
            <a:r>
              <a:rPr lang="en-US" dirty="0" err="1" smtClean="0"/>
              <a:t>monod</a:t>
            </a:r>
            <a:r>
              <a:rPr lang="en-US" dirty="0" smtClean="0"/>
              <a:t>, growth/death </a:t>
            </a:r>
            <a:r>
              <a:rPr lang="en-US" dirty="0" smtClean="0"/>
              <a:t>other</a:t>
            </a:r>
          </a:p>
          <a:p>
            <a:pPr marL="741363" indent="-58738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vary within biofilm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421" y="2829827"/>
            <a:ext cx="2778108" cy="129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7949" y="655167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http://www.bti.umn.edu/bond/bond_lab___university_of_minnesota.html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26" y="4928136"/>
            <a:ext cx="2295127" cy="136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60" y="279396"/>
            <a:ext cx="2159869" cy="155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02093" y="65490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http://wyss.harvard.edu/viewmedia/133/bacterial-biofilm-1;jsessionid=6F46332D65A9586919824B047248B4E0.wyss2</a:t>
            </a:r>
          </a:p>
        </p:txBody>
      </p:sp>
    </p:spTree>
    <p:extLst>
      <p:ext uri="{BB962C8B-B14F-4D97-AF65-F5344CB8AC3E}">
        <p14:creationId xmlns:p14="http://schemas.microsoft.com/office/powerpoint/2010/main" val="10998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25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Clogging and Channeling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5" y="13209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ym typeface="Wingdings" pitchFamily="2" charset="2"/>
              </a:rPr>
              <a:t>Fluid concentration, </a:t>
            </a:r>
            <a:r>
              <a:rPr lang="en-US" sz="1600" i="1" dirty="0" err="1" smtClean="0">
                <a:sym typeface="Wingdings" pitchFamily="2" charset="2"/>
              </a:rPr>
              <a:t>C</a:t>
            </a:r>
            <a:r>
              <a:rPr lang="en-US" sz="1600" baseline="-25000" dirty="0" err="1" smtClean="0">
                <a:sym typeface="Wingdings" pitchFamily="2" charset="2"/>
              </a:rPr>
              <a:t>f</a:t>
            </a:r>
            <a:r>
              <a:rPr lang="en-US" sz="1600" baseline="-25000" dirty="0" smtClean="0">
                <a:sym typeface="Wingdings" pitchFamily="2" charset="2"/>
              </a:rPr>
              <a:t> </a:t>
            </a:r>
            <a:r>
              <a:rPr lang="en-US" sz="1600" dirty="0">
                <a:sym typeface="Wingdings" pitchFamily="2" charset="2"/>
              </a:rPr>
              <a:t>,</a:t>
            </a:r>
            <a:r>
              <a:rPr lang="en-US" sz="1600" dirty="0" smtClean="0">
                <a:sym typeface="Wingdings" pitchFamily="2" charset="2"/>
              </a:rPr>
              <a:t>[</a:t>
            </a:r>
            <a:r>
              <a:rPr lang="en-US" sz="1600" dirty="0" err="1">
                <a:sym typeface="Wingdings" pitchFamily="2" charset="2"/>
              </a:rPr>
              <a:t>mol</a:t>
            </a:r>
            <a:r>
              <a:rPr lang="en-US" sz="1600" dirty="0">
                <a:sym typeface="Wingdings" pitchFamily="2" charset="2"/>
              </a:rPr>
              <a:t>/m</a:t>
            </a:r>
            <a:r>
              <a:rPr lang="en-US" sz="1600" baseline="30000" dirty="0">
                <a:sym typeface="Wingdings" pitchFamily="2" charset="2"/>
              </a:rPr>
              <a:t>3</a:t>
            </a:r>
            <a:r>
              <a:rPr lang="en-US" sz="1600" dirty="0">
                <a:sym typeface="Wingdings" pitchFamily="2" charset="2"/>
              </a:rPr>
              <a:t>]</a:t>
            </a:r>
            <a:endParaRPr lang="en-US" sz="1600" baseline="-25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1600" dirty="0">
                <a:sym typeface="Wingdings" pitchFamily="2" charset="2"/>
              </a:rPr>
              <a:t>Solid surface concentration, </a:t>
            </a:r>
            <a:r>
              <a:rPr lang="en-US" sz="1600" i="1" dirty="0">
                <a:sym typeface="Wingdings" pitchFamily="2" charset="2"/>
              </a:rPr>
              <a:t>C</a:t>
            </a:r>
            <a:r>
              <a:rPr lang="en-US" sz="1600" baseline="-25000" dirty="0">
                <a:sym typeface="Wingdings" pitchFamily="2" charset="2"/>
              </a:rPr>
              <a:t>s </a:t>
            </a:r>
            <a:r>
              <a:rPr lang="en-US" sz="1600" dirty="0">
                <a:sym typeface="Wingdings" pitchFamily="2" charset="2"/>
              </a:rPr>
              <a:t>, [</a:t>
            </a:r>
            <a:r>
              <a:rPr lang="en-US" sz="1600" dirty="0" err="1">
                <a:sym typeface="Wingdings" pitchFamily="2" charset="2"/>
              </a:rPr>
              <a:t>mol</a:t>
            </a:r>
            <a:r>
              <a:rPr lang="en-US" sz="1600" dirty="0">
                <a:sym typeface="Wingdings" pitchFamily="2" charset="2"/>
              </a:rPr>
              <a:t>/m</a:t>
            </a:r>
            <a:r>
              <a:rPr lang="en-US" sz="1600" baseline="30000" dirty="0">
                <a:sym typeface="Wingdings" pitchFamily="2" charset="2"/>
              </a:rPr>
              <a:t>2</a:t>
            </a:r>
            <a:r>
              <a:rPr lang="en-US" sz="1600" dirty="0">
                <a:sym typeface="Wingdings" pitchFamily="2" charset="2"/>
              </a:rPr>
              <a:t>]</a:t>
            </a:r>
          </a:p>
          <a:p>
            <a:pPr marL="0" indent="0">
              <a:buNone/>
            </a:pPr>
            <a:r>
              <a:rPr lang="en-US" sz="1600" dirty="0">
                <a:sym typeface="Wingdings" pitchFamily="2" charset="2"/>
              </a:rPr>
              <a:t>Solid </a:t>
            </a:r>
            <a:r>
              <a:rPr lang="en-US" sz="1600" dirty="0" smtClean="0">
                <a:sym typeface="Wingdings" pitchFamily="2" charset="2"/>
              </a:rPr>
              <a:t>concentration</a:t>
            </a:r>
            <a:r>
              <a:rPr lang="en-US" sz="1600" dirty="0">
                <a:sym typeface="Wingdings" pitchFamily="2" charset="2"/>
              </a:rPr>
              <a:t>, </a:t>
            </a:r>
            <a:r>
              <a:rPr lang="en-US" sz="1600" i="1" dirty="0">
                <a:sym typeface="Wingdings" pitchFamily="2" charset="2"/>
              </a:rPr>
              <a:t>C</a:t>
            </a:r>
            <a:r>
              <a:rPr lang="en-US" sz="1600" baseline="-25000" dirty="0">
                <a:sym typeface="Wingdings" pitchFamily="2" charset="2"/>
              </a:rPr>
              <a:t>s </a:t>
            </a:r>
            <a:r>
              <a:rPr lang="en-US" sz="1600" dirty="0">
                <a:sym typeface="Wingdings" pitchFamily="2" charset="2"/>
              </a:rPr>
              <a:t>, </a:t>
            </a:r>
            <a:r>
              <a:rPr lang="en-US" sz="1600" dirty="0" smtClean="0">
                <a:sym typeface="Wingdings" pitchFamily="2" charset="2"/>
              </a:rPr>
              <a:t>[</a:t>
            </a:r>
            <a:r>
              <a:rPr lang="en-US" sz="1600" dirty="0" err="1" smtClean="0">
                <a:sym typeface="Wingdings" pitchFamily="2" charset="2"/>
              </a:rPr>
              <a:t>M</a:t>
            </a:r>
            <a:r>
              <a:rPr lang="en-US" sz="1600" baseline="-25000" dirty="0" err="1" smtClean="0">
                <a:sym typeface="Wingdings" pitchFamily="2" charset="2"/>
              </a:rPr>
              <a:t>s</a:t>
            </a:r>
            <a:r>
              <a:rPr lang="en-US" sz="1600" dirty="0" smtClean="0">
                <a:sym typeface="Wingdings" pitchFamily="2" charset="2"/>
              </a:rPr>
              <a:t>/</a:t>
            </a:r>
            <a:r>
              <a:rPr lang="en-US" sz="1600" dirty="0" err="1" smtClean="0">
                <a:sym typeface="Wingdings" pitchFamily="2" charset="2"/>
              </a:rPr>
              <a:t>M</a:t>
            </a:r>
            <a:r>
              <a:rPr lang="en-US" sz="1600" baseline="-25000" dirty="0" err="1" smtClean="0">
                <a:sym typeface="Wingdings" pitchFamily="2" charset="2"/>
              </a:rPr>
              <a:t>os</a:t>
            </a:r>
            <a:r>
              <a:rPr lang="en-US" sz="1600" dirty="0" smtClean="0">
                <a:sym typeface="Wingdings" pitchFamily="2" charset="2"/>
              </a:rPr>
              <a:t>]</a:t>
            </a:r>
            <a:endParaRPr lang="en-US" sz="16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/>
              <a:t>Macroscopic </a:t>
            </a:r>
            <a:r>
              <a:rPr lang="en-US" sz="2400" dirty="0" smtClean="0"/>
              <a:t>model</a:t>
            </a:r>
          </a:p>
          <a:p>
            <a:pPr marL="0" indent="0">
              <a:buNone/>
            </a:pP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			</a:t>
            </a: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dirty="0" smtClean="0"/>
              <a:t>REV </a:t>
            </a:r>
            <a:r>
              <a:rPr lang="en-US" sz="2400" dirty="0"/>
              <a:t>Model</a:t>
            </a: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6040764" y="1427977"/>
            <a:ext cx="2772076" cy="1434164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40764" y="2862141"/>
            <a:ext cx="2772076" cy="843585"/>
          </a:xfrm>
          <a:prstGeom prst="rect">
            <a:avLst/>
          </a:prstGeom>
          <a:solidFill>
            <a:schemeClr val="tx1">
              <a:lumMod val="50000"/>
              <a:lumOff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65620" y="2615398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70441" y="1953166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973532" y="1706423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22291" y="2615398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41937" y="1597946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48382" y="2615398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80611" y="2615398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64877" y="2596684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23077" y="2605239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>
            <a:off x="7786449" y="2084787"/>
            <a:ext cx="279133" cy="635268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71462" y="153665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ym typeface="Wingdings" pitchFamily="2" charset="2"/>
              </a:rPr>
              <a:t>C</a:t>
            </a:r>
            <a:r>
              <a:rPr lang="en-US" baseline="-25000" dirty="0" err="1">
                <a:sym typeface="Wingdings" pitchFamily="2" charset="2"/>
              </a:rPr>
              <a:t>f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333219" y="2543944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ym typeface="Wingdings" pitchFamily="2" charset="2"/>
              </a:rPr>
              <a:t>C</a:t>
            </a:r>
            <a:r>
              <a:rPr lang="en-US" baseline="-25000" dirty="0">
                <a:sym typeface="Wingdings" pitchFamily="2" charset="2"/>
              </a:rPr>
              <a:t>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107296" y="2145059"/>
            <a:ext cx="796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Fluid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solid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04771" y="3417329"/>
                <a:ext cx="4552751" cy="761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b>
                          <m:sup/>
                        </m:sSubSup>
                      </m:num>
                      <m:den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 smtClean="0"/>
                  <a:t>]</a:t>
                </a:r>
                <a:r>
                  <a:rPr lang="en-US" dirty="0" smtClean="0">
                    <a:sym typeface="Wingdings" panose="05000000000000000000" pitchFamily="2" charset="2"/>
                  </a:rPr>
                  <a:t>velocity of i</a:t>
                </a:r>
                <a:r>
                  <a:rPr lang="en-US" dirty="0" smtClean="0"/>
                  <a:t>nterface (moving mesh).  </a:t>
                </a:r>
                <a:endParaRPr lang="en-US" dirty="0" smtClean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71" y="3417329"/>
                <a:ext cx="4552751" cy="761170"/>
              </a:xfrm>
              <a:prstGeom prst="rect">
                <a:avLst/>
              </a:prstGeom>
              <a:blipFill rotWithShape="1">
                <a:blip r:embed="rId3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995804"/>
              </p:ext>
            </p:extLst>
          </p:nvPr>
        </p:nvGraphicFramePr>
        <p:xfrm>
          <a:off x="904772" y="2615398"/>
          <a:ext cx="30448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8" name="Equation" r:id="rId4" imgW="1815840" imgH="457200" progId="Equation.DSMT4">
                  <p:embed/>
                </p:oleObj>
              </mc:Choice>
              <mc:Fallback>
                <p:oleObj name="Equation" r:id="rId4" imgW="1815840" imgH="4572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772" y="2615398"/>
                        <a:ext cx="304482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302482"/>
              </p:ext>
            </p:extLst>
          </p:nvPr>
        </p:nvGraphicFramePr>
        <p:xfrm>
          <a:off x="1462088" y="5868988"/>
          <a:ext cx="1612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9" name="Equation" r:id="rId6" imgW="1346040" imgH="507960" progId="Equation.DSMT4">
                  <p:embed/>
                </p:oleObj>
              </mc:Choice>
              <mc:Fallback>
                <p:oleObj name="Equation" r:id="rId6" imgW="134604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5868988"/>
                        <a:ext cx="1612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11550" y="4575569"/>
            <a:ext cx="40414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to </a:t>
            </a:r>
            <a:r>
              <a:rPr lang="en-US" dirty="0" err="1" smtClean="0"/>
              <a:t>calc</a:t>
            </a:r>
            <a:r>
              <a:rPr lang="en-US" dirty="0" smtClean="0"/>
              <a:t> rate of change in porosity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porosity change to get </a:t>
            </a:r>
            <a:r>
              <a:rPr lang="en-US" i="1" dirty="0" smtClean="0"/>
              <a:t>k</a:t>
            </a:r>
            <a:r>
              <a:rPr lang="en-US" dirty="0" smtClean="0"/>
              <a:t> change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883169"/>
              </p:ext>
            </p:extLst>
          </p:nvPr>
        </p:nvGraphicFramePr>
        <p:xfrm>
          <a:off x="1034554" y="5164973"/>
          <a:ext cx="4293184" cy="737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0" name="Equation" r:id="rId8" imgW="2869920" imgH="495000" progId="Equation.DSMT4">
                  <p:embed/>
                </p:oleObj>
              </mc:Choice>
              <mc:Fallback>
                <p:oleObj name="Equation" r:id="rId8" imgW="2869920" imgH="495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554" y="5164973"/>
                        <a:ext cx="4293184" cy="737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78721"/>
              </p:ext>
            </p:extLst>
          </p:nvPr>
        </p:nvGraphicFramePr>
        <p:xfrm>
          <a:off x="978586" y="4356351"/>
          <a:ext cx="321627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1" name="Equation" r:id="rId10" imgW="1917700" imgH="457200" progId="Equation.DSMT4">
                  <p:embed/>
                </p:oleObj>
              </mc:Choice>
              <mc:Fallback>
                <p:oleObj name="Equation" r:id="rId10" imgW="19177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586" y="4356351"/>
                        <a:ext cx="321627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7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48" y="163043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2400" baseline="-250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2400" baseline="-250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    </a:t>
            </a: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			</a:t>
            </a: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sz="2400" baseline="-25000" dirty="0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275734" y="108992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i="1" dirty="0" err="1" smtClean="0"/>
              <a:t>C</a:t>
            </a:r>
            <a:r>
              <a:rPr lang="en-US" sz="1600" baseline="-25000" dirty="0" err="1" smtClean="0"/>
              <a:t>f</a:t>
            </a:r>
            <a:r>
              <a:rPr lang="en-US" sz="1600" dirty="0" smtClean="0"/>
              <a:t>:  fluid concentration [</a:t>
            </a:r>
            <a:r>
              <a:rPr lang="en-US" sz="1600" dirty="0" err="1" smtClean="0"/>
              <a:t>mol</a:t>
            </a:r>
            <a:r>
              <a:rPr lang="en-US" sz="1600" dirty="0" smtClean="0"/>
              <a:t>/m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]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i="1" dirty="0" smtClean="0">
                <a:sym typeface="Wingdings" pitchFamily="2" charset="2"/>
              </a:rPr>
              <a:t>C</a:t>
            </a:r>
            <a:r>
              <a:rPr lang="en-US" sz="1600" baseline="-25000" dirty="0" smtClean="0">
                <a:sym typeface="Wingdings" pitchFamily="2" charset="2"/>
              </a:rPr>
              <a:t>s</a:t>
            </a:r>
            <a:r>
              <a:rPr lang="en-US" sz="1600" dirty="0" smtClean="0">
                <a:sym typeface="Wingdings" pitchFamily="2" charset="2"/>
              </a:rPr>
              <a:t>:  concentration on solid </a:t>
            </a:r>
            <a:r>
              <a:rPr lang="en-US" sz="1600" dirty="0" smtClean="0"/>
              <a:t>[</a:t>
            </a:r>
            <a:r>
              <a:rPr lang="en-US" sz="1600" dirty="0" err="1" smtClean="0"/>
              <a:t>mol</a:t>
            </a:r>
            <a:r>
              <a:rPr lang="en-US" sz="1600" dirty="0" smtClean="0"/>
              <a:t>/m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]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i="1" dirty="0" err="1" smtClean="0"/>
              <a:t>k</a:t>
            </a:r>
            <a:r>
              <a:rPr lang="en-US" sz="1600" baseline="-25000" dirty="0" err="1" smtClean="0"/>
              <a:t>ads</a:t>
            </a:r>
            <a:r>
              <a:rPr lang="en-US" sz="1600" dirty="0" smtClean="0"/>
              <a:t>:  sorption rate constant [m/s]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i="1" dirty="0" err="1" smtClean="0"/>
              <a:t>k</a:t>
            </a:r>
            <a:r>
              <a:rPr lang="en-US" sz="1600" baseline="-25000" dirty="0" err="1" smtClean="0"/>
              <a:t>erode</a:t>
            </a:r>
            <a:r>
              <a:rPr lang="en-US" sz="1600" dirty="0" smtClean="0"/>
              <a:t>: erosion rate constant[</a:t>
            </a:r>
            <a:r>
              <a:rPr lang="en-US" sz="1600" dirty="0" err="1" smtClean="0"/>
              <a:t>mol</a:t>
            </a:r>
            <a:r>
              <a:rPr lang="en-US" sz="1600" dirty="0" smtClean="0"/>
              <a:t>/m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]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 err="1" smtClean="0">
                <a:latin typeface="Symbol" pitchFamily="18" charset="2"/>
              </a:rPr>
              <a:t>t</a:t>
            </a:r>
            <a:r>
              <a:rPr lang="en-US" sz="1600" baseline="-25000" dirty="0" err="1" smtClean="0"/>
              <a:t>w</a:t>
            </a:r>
            <a:r>
              <a:rPr lang="en-US" sz="1600" dirty="0" smtClean="0"/>
              <a:t>:   wall shear rate[1/s]</a:t>
            </a:r>
          </a:p>
          <a:p>
            <a:pPr marL="0" indent="0">
              <a:buNone/>
            </a:pPr>
            <a:r>
              <a:rPr lang="en-US" sz="1600" dirty="0" err="1">
                <a:latin typeface="Symbol" pitchFamily="18" charset="2"/>
              </a:rPr>
              <a:t>t</a:t>
            </a:r>
            <a:r>
              <a:rPr lang="en-US" sz="1600" baseline="-25000" dirty="0" err="1"/>
              <a:t>w</a:t>
            </a:r>
            <a:r>
              <a:rPr lang="en-US" sz="1600" dirty="0"/>
              <a:t>:   </a:t>
            </a:r>
            <a:r>
              <a:rPr lang="en-US" sz="1600" dirty="0" smtClean="0"/>
              <a:t>critical wall </a:t>
            </a:r>
            <a:r>
              <a:rPr lang="en-US" sz="1600" dirty="0"/>
              <a:t>shear </a:t>
            </a:r>
            <a:r>
              <a:rPr lang="en-US" sz="1600" dirty="0" smtClean="0"/>
              <a:t>stress for erosion[1/s]</a:t>
            </a:r>
          </a:p>
          <a:p>
            <a:pPr marL="0" indent="0">
              <a:buNone/>
            </a:pPr>
            <a:r>
              <a:rPr lang="en-US" sz="1600" dirty="0">
                <a:latin typeface="Symbol" pitchFamily="18" charset="2"/>
              </a:rPr>
              <a:t>w</a:t>
            </a:r>
            <a:r>
              <a:rPr lang="en-US" sz="1600" dirty="0" smtClean="0">
                <a:latin typeface="Symbol" pitchFamily="18" charset="2"/>
              </a:rPr>
              <a:t>:</a:t>
            </a:r>
            <a:r>
              <a:rPr lang="en-US" sz="1600" dirty="0"/>
              <a:t>  </a:t>
            </a:r>
            <a:r>
              <a:rPr lang="en-US" sz="1600" dirty="0" smtClean="0"/>
              <a:t>thickness of layer along wall [m]</a:t>
            </a:r>
          </a:p>
          <a:p>
            <a:pPr marL="0" indent="0">
              <a:buNone/>
            </a:pPr>
            <a:r>
              <a:rPr lang="en-US" sz="1600" i="1" dirty="0" err="1" smtClean="0"/>
              <a:t>M</a:t>
            </a:r>
            <a:r>
              <a:rPr lang="en-US" sz="1600" baseline="-25000" dirty="0" err="1" smtClean="0"/>
              <a:t>vol</a:t>
            </a:r>
            <a:r>
              <a:rPr lang="en-US" sz="1600" dirty="0" smtClean="0"/>
              <a:t>:  Molar volume [m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/</a:t>
            </a:r>
            <a:r>
              <a:rPr lang="en-US" sz="1600" dirty="0" err="1" smtClean="0"/>
              <a:t>mol</a:t>
            </a:r>
            <a:r>
              <a:rPr lang="en-US" sz="1600" dirty="0" smtClean="0"/>
              <a:t>]</a:t>
            </a:r>
            <a:endParaRPr lang="en-US" sz="1600" baseline="-25000" dirty="0" smtClean="0">
              <a:latin typeface="Symbol" pitchFamily="18" charset="2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Symbol" pitchFamily="18" charset="2"/>
                <a:cs typeface="Times New Roman" pitchFamily="18" charset="0"/>
              </a:rPr>
              <a:t>  </a:t>
            </a:r>
            <a:endParaRPr lang="en-US" baseline="-25000" dirty="0" smtClean="0">
              <a:sym typeface="Wingdings" pitchFamily="2" charset="2"/>
            </a:endParaRPr>
          </a:p>
          <a:p>
            <a:pPr marL="0" indent="0">
              <a:buFont typeface="Arial" pitchFamily="34" charset="0"/>
              <a:buNone/>
            </a:pPr>
            <a:endParaRPr lang="en-US" baseline="-25000" dirty="0" smtClean="0">
              <a:sym typeface="Wingdings" pitchFamily="2" charset="2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Clogging of flow channel from precipitation</a:t>
            </a:r>
            <a:br>
              <a:rPr lang="en-US" sz="3600" dirty="0" smtClean="0"/>
            </a:br>
            <a:r>
              <a:rPr lang="en-US" sz="2400" dirty="0" smtClean="0"/>
              <a:t>Non-equilibrium sorption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040764" y="1427977"/>
            <a:ext cx="2772076" cy="1434164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40764" y="2862141"/>
            <a:ext cx="2772076" cy="843585"/>
          </a:xfrm>
          <a:prstGeom prst="rect">
            <a:avLst/>
          </a:prstGeom>
          <a:solidFill>
            <a:schemeClr val="tx1">
              <a:lumMod val="50000"/>
              <a:lumOff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65620" y="2615398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70441" y="1953166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973532" y="1706423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22291" y="2615398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41937" y="1597946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48382" y="2615398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80611" y="2615398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64877" y="2596684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23077" y="2605239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>
            <a:off x="7786449" y="2084787"/>
            <a:ext cx="279133" cy="635268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77049" y="3967443"/>
            <a:ext cx="2772076" cy="1434164"/>
          </a:xfrm>
          <a:prstGeom prst="rect">
            <a:avLst/>
          </a:prstGeom>
          <a:solidFill>
            <a:schemeClr val="accent1">
              <a:alpha val="23000"/>
            </a:schemeClr>
          </a:solidFill>
          <a:ln w="34925">
            <a:solidFill>
              <a:schemeClr val="accent1">
                <a:shade val="5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77049" y="5823399"/>
            <a:ext cx="2772076" cy="421793"/>
          </a:xfrm>
          <a:prstGeom prst="rect">
            <a:avLst/>
          </a:prstGeom>
          <a:solidFill>
            <a:schemeClr val="tx1">
              <a:lumMod val="50000"/>
              <a:lumOff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85790" y="5628371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06726" y="4492632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009817" y="4245889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342461" y="5628371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178222" y="4137412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268552" y="5628371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500781" y="5628371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85047" y="5609657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843247" y="5618212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538405" y="5085263"/>
            <a:ext cx="394636" cy="632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71462" y="153665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ym typeface="Wingdings" pitchFamily="2" charset="2"/>
              </a:rPr>
              <a:t>C</a:t>
            </a:r>
            <a:r>
              <a:rPr lang="en-US" baseline="-25000" dirty="0" err="1">
                <a:sym typeface="Wingdings" pitchFamily="2" charset="2"/>
              </a:rPr>
              <a:t>f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313499" y="406122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ym typeface="Wingdings" pitchFamily="2" charset="2"/>
              </a:rPr>
              <a:t>C</a:t>
            </a:r>
            <a:r>
              <a:rPr lang="en-US" baseline="-25000" dirty="0" err="1">
                <a:sym typeface="Wingdings" pitchFamily="2" charset="2"/>
              </a:rPr>
              <a:t>f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333219" y="2543944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ym typeface="Wingdings" pitchFamily="2" charset="2"/>
              </a:rPr>
              <a:t>C</a:t>
            </a:r>
            <a:r>
              <a:rPr lang="en-US" baseline="-25000" dirty="0">
                <a:sym typeface="Wingdings" pitchFamily="2" charset="2"/>
              </a:rPr>
              <a:t>s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742454" y="5495623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ym typeface="Wingdings" pitchFamily="2" charset="2"/>
              </a:rPr>
              <a:t>C</a:t>
            </a:r>
            <a:r>
              <a:rPr lang="en-US" baseline="-25000" dirty="0">
                <a:sym typeface="Wingdings" pitchFamily="2" charset="2"/>
              </a:rPr>
              <a:t>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841981" y="4823653"/>
            <a:ext cx="100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J</a:t>
            </a:r>
            <a:r>
              <a:rPr lang="en-US" i="1" baseline="-25000" dirty="0" err="1" smtClean="0"/>
              <a:t>boundary</a:t>
            </a:r>
            <a:endParaRPr lang="en-US" i="1" baseline="-25000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908011"/>
              </p:ext>
            </p:extLst>
          </p:nvPr>
        </p:nvGraphicFramePr>
        <p:xfrm>
          <a:off x="2259013" y="4505325"/>
          <a:ext cx="16827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7" name="Equation" r:id="rId3" imgW="1002960" imgH="393480" progId="Equation.DSMT4">
                  <p:embed/>
                </p:oleObj>
              </mc:Choice>
              <mc:Fallback>
                <p:oleObj name="Equation" r:id="rId3" imgW="1002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4505325"/>
                        <a:ext cx="168275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8107296" y="2145059"/>
            <a:ext cx="796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Fluid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solid</a:t>
            </a:r>
            <a:endParaRPr lang="en-US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46529"/>
              </p:ext>
            </p:extLst>
          </p:nvPr>
        </p:nvGraphicFramePr>
        <p:xfrm>
          <a:off x="2028625" y="3919380"/>
          <a:ext cx="28082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8" name="Equation" r:id="rId5" imgW="2158920" imgH="393480" progId="Equation.DSMT4">
                  <p:embed/>
                </p:oleObj>
              </mc:Choice>
              <mc:Fallback>
                <p:oleObj name="Equation" r:id="rId5" imgW="2158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625" y="3919380"/>
                        <a:ext cx="280828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45249"/>
              </p:ext>
            </p:extLst>
          </p:nvPr>
        </p:nvGraphicFramePr>
        <p:xfrm>
          <a:off x="2308209" y="5401607"/>
          <a:ext cx="12398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9" name="Equation" r:id="rId7" imgW="952200" imgH="393480" progId="Equation.DSMT4">
                  <p:embed/>
                </p:oleObj>
              </mc:Choice>
              <mc:Fallback>
                <p:oleObj name="Equation" r:id="rId7" imgW="952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09" y="5401607"/>
                        <a:ext cx="12398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5545912" y="5216893"/>
            <a:ext cx="914400" cy="970549"/>
            <a:chOff x="5545912" y="5216893"/>
            <a:chExt cx="914400" cy="970549"/>
          </a:xfrm>
        </p:grpSpPr>
        <p:sp>
          <p:nvSpPr>
            <p:cNvPr id="43" name="Freeform 42"/>
            <p:cNvSpPr/>
            <p:nvPr/>
          </p:nvSpPr>
          <p:spPr>
            <a:xfrm>
              <a:off x="5809758" y="5582653"/>
              <a:ext cx="231006" cy="0"/>
            </a:xfrm>
            <a:custGeom>
              <a:avLst/>
              <a:gdLst>
                <a:gd name="connsiteX0" fmla="*/ 0 w 231006"/>
                <a:gd name="connsiteY0" fmla="*/ 0 h 0"/>
                <a:gd name="connsiteX1" fmla="*/ 231006 w 23100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1006">
                  <a:moveTo>
                    <a:pt x="0" y="0"/>
                  </a:moveTo>
                  <a:lnTo>
                    <a:pt x="231006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827408" y="5821678"/>
              <a:ext cx="231006" cy="0"/>
            </a:xfrm>
            <a:custGeom>
              <a:avLst/>
              <a:gdLst>
                <a:gd name="connsiteX0" fmla="*/ 0 w 231006"/>
                <a:gd name="connsiteY0" fmla="*/ 0 h 0"/>
                <a:gd name="connsiteX1" fmla="*/ 231006 w 23100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1006">
                  <a:moveTo>
                    <a:pt x="0" y="0"/>
                  </a:moveTo>
                  <a:lnTo>
                    <a:pt x="231006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938787" y="5216893"/>
              <a:ext cx="0" cy="356134"/>
            </a:xfrm>
            <a:custGeom>
              <a:avLst/>
              <a:gdLst>
                <a:gd name="connsiteX0" fmla="*/ 0 w 0"/>
                <a:gd name="connsiteY0" fmla="*/ 356134 h 356134"/>
                <a:gd name="connsiteX1" fmla="*/ 0 w 0"/>
                <a:gd name="connsiteY1" fmla="*/ 0 h 35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56134">
                  <a:moveTo>
                    <a:pt x="0" y="356134"/>
                  </a:moveTo>
                  <a:lnTo>
                    <a:pt x="0" y="0"/>
                  </a:lnTo>
                </a:path>
              </a:pathLst>
            </a:custGeom>
            <a:noFill/>
            <a:ln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942911" y="5831308"/>
              <a:ext cx="0" cy="356134"/>
            </a:xfrm>
            <a:custGeom>
              <a:avLst/>
              <a:gdLst>
                <a:gd name="connsiteX0" fmla="*/ 0 w 0"/>
                <a:gd name="connsiteY0" fmla="*/ 356134 h 356134"/>
                <a:gd name="connsiteX1" fmla="*/ 0 w 0"/>
                <a:gd name="connsiteY1" fmla="*/ 0 h 35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56134">
                  <a:moveTo>
                    <a:pt x="0" y="356134"/>
                  </a:moveTo>
                  <a:lnTo>
                    <a:pt x="0" y="0"/>
                  </a:lnTo>
                </a:path>
              </a:pathLst>
            </a:custGeom>
            <a:noFill/>
            <a:ln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45912" y="553328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45912" y="2262513"/>
            <a:ext cx="914400" cy="970549"/>
            <a:chOff x="5545912" y="5216893"/>
            <a:chExt cx="914400" cy="970549"/>
          </a:xfrm>
        </p:grpSpPr>
        <p:sp>
          <p:nvSpPr>
            <p:cNvPr id="51" name="Freeform 50"/>
            <p:cNvSpPr/>
            <p:nvPr/>
          </p:nvSpPr>
          <p:spPr>
            <a:xfrm>
              <a:off x="5809758" y="5582653"/>
              <a:ext cx="231006" cy="0"/>
            </a:xfrm>
            <a:custGeom>
              <a:avLst/>
              <a:gdLst>
                <a:gd name="connsiteX0" fmla="*/ 0 w 231006"/>
                <a:gd name="connsiteY0" fmla="*/ 0 h 0"/>
                <a:gd name="connsiteX1" fmla="*/ 231006 w 23100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1006">
                  <a:moveTo>
                    <a:pt x="0" y="0"/>
                  </a:moveTo>
                  <a:lnTo>
                    <a:pt x="231006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827408" y="5821678"/>
              <a:ext cx="231006" cy="0"/>
            </a:xfrm>
            <a:custGeom>
              <a:avLst/>
              <a:gdLst>
                <a:gd name="connsiteX0" fmla="*/ 0 w 231006"/>
                <a:gd name="connsiteY0" fmla="*/ 0 h 0"/>
                <a:gd name="connsiteX1" fmla="*/ 231006 w 23100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1006">
                  <a:moveTo>
                    <a:pt x="0" y="0"/>
                  </a:moveTo>
                  <a:lnTo>
                    <a:pt x="231006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938787" y="5216893"/>
              <a:ext cx="0" cy="356134"/>
            </a:xfrm>
            <a:custGeom>
              <a:avLst/>
              <a:gdLst>
                <a:gd name="connsiteX0" fmla="*/ 0 w 0"/>
                <a:gd name="connsiteY0" fmla="*/ 356134 h 356134"/>
                <a:gd name="connsiteX1" fmla="*/ 0 w 0"/>
                <a:gd name="connsiteY1" fmla="*/ 0 h 35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56134">
                  <a:moveTo>
                    <a:pt x="0" y="356134"/>
                  </a:moveTo>
                  <a:lnTo>
                    <a:pt x="0" y="0"/>
                  </a:lnTo>
                </a:path>
              </a:pathLst>
            </a:custGeom>
            <a:noFill/>
            <a:ln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5942911" y="5831308"/>
              <a:ext cx="0" cy="356134"/>
            </a:xfrm>
            <a:custGeom>
              <a:avLst/>
              <a:gdLst>
                <a:gd name="connsiteX0" fmla="*/ 0 w 0"/>
                <a:gd name="connsiteY0" fmla="*/ 356134 h 356134"/>
                <a:gd name="connsiteX1" fmla="*/ 0 w 0"/>
                <a:gd name="connsiteY1" fmla="*/ 0 h 35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56134">
                  <a:moveTo>
                    <a:pt x="0" y="356134"/>
                  </a:moveTo>
                  <a:lnTo>
                    <a:pt x="0" y="0"/>
                  </a:lnTo>
                </a:path>
              </a:pathLst>
            </a:custGeom>
            <a:noFill/>
            <a:ln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45912" y="553328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12269" y="3759699"/>
            <a:ext cx="1270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Flux out of fluid</a:t>
            </a:r>
          </a:p>
          <a:p>
            <a:endParaRPr lang="en-US" dirty="0"/>
          </a:p>
          <a:p>
            <a:r>
              <a:rPr lang="en-US" dirty="0" smtClean="0"/>
              <a:t>Movement of 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38463" r="14905" b="36274"/>
          <a:stretch/>
        </p:blipFill>
        <p:spPr bwMode="auto">
          <a:xfrm>
            <a:off x="4182180" y="4651409"/>
            <a:ext cx="3744227" cy="11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8" y="1300875"/>
            <a:ext cx="2386262" cy="178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38463" r="14905" b="36274"/>
          <a:stretch/>
        </p:blipFill>
        <p:spPr bwMode="auto">
          <a:xfrm>
            <a:off x="4117208" y="1652119"/>
            <a:ext cx="3744227" cy="11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3626320" y="2036830"/>
            <a:ext cx="375385" cy="289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8100247" y="3873454"/>
            <a:ext cx="375385" cy="28905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8804" y="1652119"/>
            <a:ext cx="599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0.001m/s                                                                            P=0</a:t>
            </a:r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4203835" y="1738448"/>
            <a:ext cx="3599849" cy="9625"/>
          </a:xfrm>
          <a:custGeom>
            <a:avLst/>
            <a:gdLst>
              <a:gd name="connsiteX0" fmla="*/ 0 w 3599849"/>
              <a:gd name="connsiteY0" fmla="*/ 0 h 9625"/>
              <a:gd name="connsiteX1" fmla="*/ 3599849 w 3599849"/>
              <a:gd name="connsiteY1" fmla="*/ 9625 h 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99849" h="9625">
                <a:moveTo>
                  <a:pt x="0" y="0"/>
                </a:moveTo>
                <a:lnTo>
                  <a:pt x="3599849" y="9625"/>
                </a:lnTo>
              </a:path>
            </a:pathLst>
          </a:cu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203835" y="2631995"/>
            <a:ext cx="3599849" cy="9625"/>
          </a:xfrm>
          <a:custGeom>
            <a:avLst/>
            <a:gdLst>
              <a:gd name="connsiteX0" fmla="*/ 0 w 3599849"/>
              <a:gd name="connsiteY0" fmla="*/ 0 h 9625"/>
              <a:gd name="connsiteX1" fmla="*/ 3599849 w 3599849"/>
              <a:gd name="connsiteY1" fmla="*/ 9625 h 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99849" h="9625">
                <a:moveTo>
                  <a:pt x="0" y="0"/>
                </a:moveTo>
                <a:lnTo>
                  <a:pt x="3599849" y="9625"/>
                </a:lnTo>
              </a:path>
            </a:pathLst>
          </a:cu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050858" y="1282787"/>
            <a:ext cx="99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flow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065296" y="2608304"/>
            <a:ext cx="99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flow</a:t>
            </a:r>
            <a:endParaRPr lang="en-US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38463" r="14905" b="36274"/>
          <a:stretch/>
        </p:blipFill>
        <p:spPr bwMode="auto">
          <a:xfrm>
            <a:off x="4160522" y="3286313"/>
            <a:ext cx="3744227" cy="117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622711" y="3344162"/>
            <a:ext cx="556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C</a:t>
            </a:r>
            <a:r>
              <a:rPr lang="en-US" baseline="-25000" dirty="0" err="1" smtClean="0"/>
              <a:t>f</a:t>
            </a:r>
            <a:r>
              <a:rPr lang="en-US" dirty="0" smtClean="0"/>
              <a:t>=1                                                                         Outflow</a:t>
            </a:r>
          </a:p>
          <a:p>
            <a:r>
              <a:rPr lang="en-US" sz="1100" dirty="0" smtClean="0"/>
              <a:t>                                                                                                                                    </a:t>
            </a:r>
            <a:r>
              <a:rPr lang="en-US" sz="1200" dirty="0" smtClean="0"/>
              <a:t>No diffusive flux</a:t>
            </a:r>
            <a:r>
              <a:rPr lang="en-US" sz="1100" dirty="0" smtClean="0"/>
              <a:t> </a:t>
            </a:r>
            <a:r>
              <a:rPr lang="en-US" dirty="0" smtClean="0"/>
              <a:t>                         </a:t>
            </a:r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4237524" y="3353392"/>
            <a:ext cx="3599849" cy="9625"/>
          </a:xfrm>
          <a:custGeom>
            <a:avLst/>
            <a:gdLst>
              <a:gd name="connsiteX0" fmla="*/ 0 w 3599849"/>
              <a:gd name="connsiteY0" fmla="*/ 0 h 9625"/>
              <a:gd name="connsiteX1" fmla="*/ 3599849 w 3599849"/>
              <a:gd name="connsiteY1" fmla="*/ 9625 h 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99849" h="9625">
                <a:moveTo>
                  <a:pt x="0" y="0"/>
                </a:moveTo>
                <a:lnTo>
                  <a:pt x="3599849" y="9625"/>
                </a:lnTo>
              </a:path>
            </a:pathLst>
          </a:cu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247149" y="4266189"/>
            <a:ext cx="3599849" cy="9625"/>
          </a:xfrm>
          <a:custGeom>
            <a:avLst/>
            <a:gdLst>
              <a:gd name="connsiteX0" fmla="*/ 0 w 3599849"/>
              <a:gd name="connsiteY0" fmla="*/ 0 h 9625"/>
              <a:gd name="connsiteX1" fmla="*/ 3599849 w 3599849"/>
              <a:gd name="connsiteY1" fmla="*/ 9625 h 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99849" h="9625">
                <a:moveTo>
                  <a:pt x="0" y="0"/>
                </a:moveTo>
                <a:lnTo>
                  <a:pt x="3599849" y="9625"/>
                </a:lnTo>
              </a:path>
            </a:pathLst>
          </a:custGeom>
          <a:noFill/>
          <a:ln w="698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094172" y="2916981"/>
            <a:ext cx="99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flux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108610" y="4242498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Flux out = -</a:t>
            </a:r>
            <a:r>
              <a:rPr lang="en-US" dirty="0" err="1" smtClean="0"/>
              <a:t>rxn</a:t>
            </a:r>
            <a:endParaRPr lang="en-US" dirty="0"/>
          </a:p>
        </p:txBody>
      </p:sp>
      <p:sp>
        <p:nvSpPr>
          <p:cNvPr id="42" name="Freeform 41"/>
          <p:cNvSpPr/>
          <p:nvPr/>
        </p:nvSpPr>
        <p:spPr>
          <a:xfrm>
            <a:off x="4268807" y="5631285"/>
            <a:ext cx="3599849" cy="9625"/>
          </a:xfrm>
          <a:custGeom>
            <a:avLst/>
            <a:gdLst>
              <a:gd name="connsiteX0" fmla="*/ 0 w 3599849"/>
              <a:gd name="connsiteY0" fmla="*/ 0 h 9625"/>
              <a:gd name="connsiteX1" fmla="*/ 3599849 w 3599849"/>
              <a:gd name="connsiteY1" fmla="*/ 9625 h 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99849" h="9625">
                <a:moveTo>
                  <a:pt x="0" y="0"/>
                </a:moveTo>
                <a:lnTo>
                  <a:pt x="3599849" y="9625"/>
                </a:lnTo>
              </a:path>
            </a:pathLst>
          </a:custGeom>
          <a:noFill/>
          <a:ln w="698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72077" y="2333759"/>
            <a:ext cx="11515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Fluid</a:t>
            </a:r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r>
              <a:rPr lang="en-US" u="sng" dirty="0" smtClean="0"/>
              <a:t>Transport</a:t>
            </a:r>
          </a:p>
          <a:p>
            <a:r>
              <a:rPr lang="en-US" u="sng" dirty="0" smtClean="0"/>
              <a:t>In water</a:t>
            </a:r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r>
              <a:rPr lang="en-US" u="sng" dirty="0" smtClean="0"/>
              <a:t>Surface reaction</a:t>
            </a:r>
          </a:p>
          <a:p>
            <a:endParaRPr lang="en-US" u="sng" dirty="0"/>
          </a:p>
          <a:p>
            <a:endParaRPr lang="en-US" u="sng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13484" y="4676276"/>
            <a:ext cx="27528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Physics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Laminar flow </a:t>
            </a:r>
            <a:endParaRPr lang="en-US" dirty="0" smtClean="0"/>
          </a:p>
          <a:p>
            <a:pPr lvl="1"/>
            <a:r>
              <a:rPr lang="en-US" dirty="0" smtClean="0"/>
              <a:t>Viscosity = f(</a:t>
            </a:r>
            <a:r>
              <a:rPr lang="en-US" dirty="0" err="1" smtClean="0"/>
              <a:t>C_m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Transport, </a:t>
            </a:r>
            <a:r>
              <a:rPr lang="en-US" dirty="0" err="1" smtClean="0"/>
              <a:t>rxn</a:t>
            </a:r>
            <a:endParaRPr lang="en-US" dirty="0" smtClean="0"/>
          </a:p>
          <a:p>
            <a:pPr lvl="1"/>
            <a:r>
              <a:rPr lang="en-US" dirty="0" err="1" smtClean="0"/>
              <a:t>C_substrate</a:t>
            </a:r>
            <a:endParaRPr lang="en-US" dirty="0" smtClean="0"/>
          </a:p>
          <a:p>
            <a:pPr lvl="1"/>
            <a:r>
              <a:rPr lang="en-US" dirty="0" err="1" smtClean="0"/>
              <a:t>C_microbe</a:t>
            </a:r>
            <a:r>
              <a:rPr lang="en-US" dirty="0" smtClean="0"/>
              <a:t> population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2388" y="870207"/>
            <a:ext cx="221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Geometry (mm)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704891" y="5334842"/>
            <a:ext cx="2215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n</a:t>
            </a:r>
            <a:r>
              <a:rPr lang="en-US" sz="1400" i="1" dirty="0" smtClean="0"/>
              <a:t>on-reactive</a:t>
            </a:r>
            <a:r>
              <a:rPr lang="en-US" sz="1400" dirty="0" smtClean="0"/>
              <a:t> |          </a:t>
            </a:r>
            <a:r>
              <a:rPr lang="en-US" sz="1400" i="1" dirty="0" smtClean="0"/>
              <a:t>reactive</a:t>
            </a:r>
            <a:endParaRPr lang="en-US" sz="1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243714" y="317634"/>
            <a:ext cx="4158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54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58820" y="4235139"/>
            <a:ext cx="2971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vimeo.com/65554224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58821" y="5031206"/>
            <a:ext cx="2971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vimeo.com/65554293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83947" y="5942927"/>
            <a:ext cx="2971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vimeo.com/65554294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0" t="36421" r="27921" b="41404"/>
          <a:stretch/>
        </p:blipFill>
        <p:spPr bwMode="auto">
          <a:xfrm>
            <a:off x="1668798" y="1530417"/>
            <a:ext cx="5582653" cy="152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54291" y="4235139"/>
            <a:ext cx="24833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Baseline, fluid shear has no effect</a:t>
            </a:r>
          </a:p>
          <a:p>
            <a:endParaRPr lang="en-US" dirty="0"/>
          </a:p>
          <a:p>
            <a:r>
              <a:rPr lang="en-US" dirty="0" smtClean="0"/>
              <a:t>Less sensitive to shear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More sensitive to shear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27183" y="423512"/>
            <a:ext cx="4726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Biofilm growth and clogging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38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148" y="1722922"/>
            <a:ext cx="7791651" cy="44032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Bulk Material </a:t>
            </a:r>
            <a:r>
              <a:rPr lang="en-US" sz="2000" dirty="0" smtClean="0"/>
              <a:t>(</a:t>
            </a:r>
            <a:r>
              <a:rPr lang="en-US" sz="2000" dirty="0" smtClean="0"/>
              <a:t>homogeneous </a:t>
            </a:r>
            <a:r>
              <a:rPr lang="en-US" sz="2000" dirty="0" err="1" smtClean="0"/>
              <a:t>rxn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	Fluid—</a:t>
            </a:r>
            <a:r>
              <a:rPr lang="en-US" sz="2400" dirty="0" smtClean="0"/>
              <a:t>Multi-scale mixing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Solid– </a:t>
            </a:r>
            <a:r>
              <a:rPr lang="en-US" sz="2400" dirty="0" smtClean="0"/>
              <a:t>Diffusion dominant</a:t>
            </a: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 smtClean="0"/>
              <a:t>Interfaces </a:t>
            </a:r>
            <a:r>
              <a:rPr lang="en-US" sz="2000" dirty="0" smtClean="0"/>
              <a:t>(</a:t>
            </a:r>
            <a:r>
              <a:rPr lang="en-US" sz="2000" dirty="0" smtClean="0"/>
              <a:t>heterogeneous </a:t>
            </a:r>
            <a:r>
              <a:rPr lang="en-US" sz="2000" dirty="0" err="1" smtClean="0"/>
              <a:t>rxn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Fluid-Solid—</a:t>
            </a:r>
            <a:r>
              <a:rPr lang="en-US" sz="2400" dirty="0" smtClean="0"/>
              <a:t>No flow at </a:t>
            </a:r>
            <a:r>
              <a:rPr lang="en-US" sz="2400" dirty="0" err="1" smtClean="0"/>
              <a:t>interface</a:t>
            </a:r>
            <a:r>
              <a:rPr lang="en-US" sz="2400" dirty="0" err="1" smtClean="0">
                <a:sym typeface="Wingdings" pitchFamily="2" charset="2"/>
              </a:rPr>
              <a:t>diffusion</a:t>
            </a:r>
            <a:endParaRPr lang="en-US" sz="2400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Liquid-Gas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6828084" y="1333094"/>
            <a:ext cx="1343764" cy="1194753"/>
          </a:xfrm>
          <a:custGeom>
            <a:avLst/>
            <a:gdLst>
              <a:gd name="connsiteX0" fmla="*/ 1343764 w 1343764"/>
              <a:gd name="connsiteY0" fmla="*/ 938468 h 1194753"/>
              <a:gd name="connsiteX1" fmla="*/ 852876 w 1343764"/>
              <a:gd name="connsiteY1" fmla="*/ 52944 h 1194753"/>
              <a:gd name="connsiteX2" fmla="*/ 63604 w 1343764"/>
              <a:gd name="connsiteY2" fmla="*/ 206948 h 1194753"/>
              <a:gd name="connsiteX3" fmla="*/ 111731 w 1343764"/>
              <a:gd name="connsiteY3" fmla="*/ 1082847 h 1194753"/>
              <a:gd name="connsiteX4" fmla="*/ 621870 w 1343764"/>
              <a:gd name="connsiteY4" fmla="*/ 1169474 h 1194753"/>
              <a:gd name="connsiteX5" fmla="*/ 843251 w 1343764"/>
              <a:gd name="connsiteY5" fmla="*/ 957719 h 119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764" h="1194753">
                <a:moveTo>
                  <a:pt x="1343764" y="938468"/>
                </a:moveTo>
                <a:cubicBezTo>
                  <a:pt x="1205000" y="556666"/>
                  <a:pt x="1066236" y="174864"/>
                  <a:pt x="852876" y="52944"/>
                </a:cubicBezTo>
                <a:cubicBezTo>
                  <a:pt x="639516" y="-68976"/>
                  <a:pt x="187128" y="35298"/>
                  <a:pt x="63604" y="206948"/>
                </a:cubicBezTo>
                <a:cubicBezTo>
                  <a:pt x="-59920" y="378598"/>
                  <a:pt x="18687" y="922426"/>
                  <a:pt x="111731" y="1082847"/>
                </a:cubicBezTo>
                <a:cubicBezTo>
                  <a:pt x="204775" y="1243268"/>
                  <a:pt x="499950" y="1190329"/>
                  <a:pt x="621870" y="1169474"/>
                </a:cubicBezTo>
                <a:cubicBezTo>
                  <a:pt x="743790" y="1148619"/>
                  <a:pt x="793520" y="1053169"/>
                  <a:pt x="843251" y="957719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V="1">
            <a:off x="7018703" y="1930470"/>
            <a:ext cx="481263" cy="446359"/>
          </a:xfrm>
          <a:custGeom>
            <a:avLst/>
            <a:gdLst>
              <a:gd name="connsiteX0" fmla="*/ 1343764 w 1343764"/>
              <a:gd name="connsiteY0" fmla="*/ 938468 h 1194753"/>
              <a:gd name="connsiteX1" fmla="*/ 852876 w 1343764"/>
              <a:gd name="connsiteY1" fmla="*/ 52944 h 1194753"/>
              <a:gd name="connsiteX2" fmla="*/ 63604 w 1343764"/>
              <a:gd name="connsiteY2" fmla="*/ 206948 h 1194753"/>
              <a:gd name="connsiteX3" fmla="*/ 111731 w 1343764"/>
              <a:gd name="connsiteY3" fmla="*/ 1082847 h 1194753"/>
              <a:gd name="connsiteX4" fmla="*/ 621870 w 1343764"/>
              <a:gd name="connsiteY4" fmla="*/ 1169474 h 1194753"/>
              <a:gd name="connsiteX5" fmla="*/ 843251 w 1343764"/>
              <a:gd name="connsiteY5" fmla="*/ 957719 h 1194753"/>
              <a:gd name="connsiteX0" fmla="*/ 1354078 w 1354078"/>
              <a:gd name="connsiteY0" fmla="*/ 938468 h 1120553"/>
              <a:gd name="connsiteX1" fmla="*/ 863190 w 1354078"/>
              <a:gd name="connsiteY1" fmla="*/ 52944 h 1120553"/>
              <a:gd name="connsiteX2" fmla="*/ 73918 w 1354078"/>
              <a:gd name="connsiteY2" fmla="*/ 206948 h 1120553"/>
              <a:gd name="connsiteX3" fmla="*/ 122045 w 1354078"/>
              <a:gd name="connsiteY3" fmla="*/ 1082847 h 1120553"/>
              <a:gd name="connsiteX4" fmla="*/ 853565 w 1354078"/>
              <a:gd name="connsiteY4" fmla="*/ 957719 h 1120553"/>
              <a:gd name="connsiteX0" fmla="*/ 1334077 w 1334077"/>
              <a:gd name="connsiteY0" fmla="*/ 938468 h 1342885"/>
              <a:gd name="connsiteX1" fmla="*/ 843189 w 1334077"/>
              <a:gd name="connsiteY1" fmla="*/ 52944 h 1342885"/>
              <a:gd name="connsiteX2" fmla="*/ 53917 w 1334077"/>
              <a:gd name="connsiteY2" fmla="*/ 206948 h 1342885"/>
              <a:gd name="connsiteX3" fmla="*/ 102044 w 1334077"/>
              <a:gd name="connsiteY3" fmla="*/ 1082847 h 1342885"/>
              <a:gd name="connsiteX4" fmla="*/ 361615 w 1334077"/>
              <a:gd name="connsiteY4" fmla="*/ 1339909 h 1342885"/>
              <a:gd name="connsiteX5" fmla="*/ 833564 w 1334077"/>
              <a:gd name="connsiteY5" fmla="*/ 957719 h 134288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37409 w 1337922"/>
              <a:gd name="connsiteY5" fmla="*/ 957719 h 12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922" h="1269115">
                <a:moveTo>
                  <a:pt x="1337922" y="938468"/>
                </a:moveTo>
                <a:cubicBezTo>
                  <a:pt x="1199158" y="556666"/>
                  <a:pt x="1060394" y="174864"/>
                  <a:pt x="847034" y="52944"/>
                </a:cubicBezTo>
                <a:cubicBezTo>
                  <a:pt x="633674" y="-68976"/>
                  <a:pt x="181286" y="35298"/>
                  <a:pt x="57762" y="206948"/>
                </a:cubicBezTo>
                <a:cubicBezTo>
                  <a:pt x="-65762" y="378598"/>
                  <a:pt x="36925" y="906854"/>
                  <a:pt x="105889" y="1082847"/>
                </a:cubicBezTo>
                <a:cubicBezTo>
                  <a:pt x="174853" y="1258840"/>
                  <a:pt x="349628" y="1283762"/>
                  <a:pt x="471548" y="1262907"/>
                </a:cubicBezTo>
                <a:cubicBezTo>
                  <a:pt x="593468" y="1242052"/>
                  <a:pt x="800007" y="966874"/>
                  <a:pt x="837409" y="957719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V="1">
            <a:off x="6499221" y="2276475"/>
            <a:ext cx="328863" cy="223180"/>
          </a:xfrm>
          <a:custGeom>
            <a:avLst/>
            <a:gdLst>
              <a:gd name="connsiteX0" fmla="*/ 1343764 w 1343764"/>
              <a:gd name="connsiteY0" fmla="*/ 938468 h 1194753"/>
              <a:gd name="connsiteX1" fmla="*/ 852876 w 1343764"/>
              <a:gd name="connsiteY1" fmla="*/ 52944 h 1194753"/>
              <a:gd name="connsiteX2" fmla="*/ 63604 w 1343764"/>
              <a:gd name="connsiteY2" fmla="*/ 206948 h 1194753"/>
              <a:gd name="connsiteX3" fmla="*/ 111731 w 1343764"/>
              <a:gd name="connsiteY3" fmla="*/ 1082847 h 1194753"/>
              <a:gd name="connsiteX4" fmla="*/ 621870 w 1343764"/>
              <a:gd name="connsiteY4" fmla="*/ 1169474 h 1194753"/>
              <a:gd name="connsiteX5" fmla="*/ 843251 w 1343764"/>
              <a:gd name="connsiteY5" fmla="*/ 957719 h 1194753"/>
              <a:gd name="connsiteX0" fmla="*/ 1354078 w 1354078"/>
              <a:gd name="connsiteY0" fmla="*/ 938468 h 1120553"/>
              <a:gd name="connsiteX1" fmla="*/ 863190 w 1354078"/>
              <a:gd name="connsiteY1" fmla="*/ 52944 h 1120553"/>
              <a:gd name="connsiteX2" fmla="*/ 73918 w 1354078"/>
              <a:gd name="connsiteY2" fmla="*/ 206948 h 1120553"/>
              <a:gd name="connsiteX3" fmla="*/ 122045 w 1354078"/>
              <a:gd name="connsiteY3" fmla="*/ 1082847 h 1120553"/>
              <a:gd name="connsiteX4" fmla="*/ 853565 w 1354078"/>
              <a:gd name="connsiteY4" fmla="*/ 957719 h 1120553"/>
              <a:gd name="connsiteX0" fmla="*/ 1334077 w 1334077"/>
              <a:gd name="connsiteY0" fmla="*/ 938468 h 1342885"/>
              <a:gd name="connsiteX1" fmla="*/ 843189 w 1334077"/>
              <a:gd name="connsiteY1" fmla="*/ 52944 h 1342885"/>
              <a:gd name="connsiteX2" fmla="*/ 53917 w 1334077"/>
              <a:gd name="connsiteY2" fmla="*/ 206948 h 1342885"/>
              <a:gd name="connsiteX3" fmla="*/ 102044 w 1334077"/>
              <a:gd name="connsiteY3" fmla="*/ 1082847 h 1342885"/>
              <a:gd name="connsiteX4" fmla="*/ 361615 w 1334077"/>
              <a:gd name="connsiteY4" fmla="*/ 1339909 h 1342885"/>
              <a:gd name="connsiteX5" fmla="*/ 833564 w 1334077"/>
              <a:gd name="connsiteY5" fmla="*/ 957719 h 134288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37409 w 1337922"/>
              <a:gd name="connsiteY5" fmla="*/ 957719 h 12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922" h="1269115">
                <a:moveTo>
                  <a:pt x="1337922" y="938468"/>
                </a:moveTo>
                <a:cubicBezTo>
                  <a:pt x="1199158" y="556666"/>
                  <a:pt x="1060394" y="174864"/>
                  <a:pt x="847034" y="52944"/>
                </a:cubicBezTo>
                <a:cubicBezTo>
                  <a:pt x="633674" y="-68976"/>
                  <a:pt x="181286" y="35298"/>
                  <a:pt x="57762" y="206948"/>
                </a:cubicBezTo>
                <a:cubicBezTo>
                  <a:pt x="-65762" y="378598"/>
                  <a:pt x="36925" y="906854"/>
                  <a:pt x="105889" y="1082847"/>
                </a:cubicBezTo>
                <a:cubicBezTo>
                  <a:pt x="174853" y="1258840"/>
                  <a:pt x="349628" y="1283762"/>
                  <a:pt x="471548" y="1262907"/>
                </a:cubicBezTo>
                <a:cubicBezTo>
                  <a:pt x="593468" y="1242052"/>
                  <a:pt x="800007" y="966874"/>
                  <a:pt x="837409" y="957719"/>
                </a:cubicBezTo>
              </a:path>
            </a:pathLst>
          </a:custGeom>
          <a:noFill/>
          <a:ln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H="1">
            <a:off x="7146924" y="2085975"/>
            <a:ext cx="193518" cy="190500"/>
          </a:xfrm>
          <a:custGeom>
            <a:avLst/>
            <a:gdLst>
              <a:gd name="connsiteX0" fmla="*/ 1343764 w 1343764"/>
              <a:gd name="connsiteY0" fmla="*/ 938468 h 1194753"/>
              <a:gd name="connsiteX1" fmla="*/ 852876 w 1343764"/>
              <a:gd name="connsiteY1" fmla="*/ 52944 h 1194753"/>
              <a:gd name="connsiteX2" fmla="*/ 63604 w 1343764"/>
              <a:gd name="connsiteY2" fmla="*/ 206948 h 1194753"/>
              <a:gd name="connsiteX3" fmla="*/ 111731 w 1343764"/>
              <a:gd name="connsiteY3" fmla="*/ 1082847 h 1194753"/>
              <a:gd name="connsiteX4" fmla="*/ 621870 w 1343764"/>
              <a:gd name="connsiteY4" fmla="*/ 1169474 h 1194753"/>
              <a:gd name="connsiteX5" fmla="*/ 843251 w 1343764"/>
              <a:gd name="connsiteY5" fmla="*/ 957719 h 1194753"/>
              <a:gd name="connsiteX0" fmla="*/ 1354078 w 1354078"/>
              <a:gd name="connsiteY0" fmla="*/ 938468 h 1120553"/>
              <a:gd name="connsiteX1" fmla="*/ 863190 w 1354078"/>
              <a:gd name="connsiteY1" fmla="*/ 52944 h 1120553"/>
              <a:gd name="connsiteX2" fmla="*/ 73918 w 1354078"/>
              <a:gd name="connsiteY2" fmla="*/ 206948 h 1120553"/>
              <a:gd name="connsiteX3" fmla="*/ 122045 w 1354078"/>
              <a:gd name="connsiteY3" fmla="*/ 1082847 h 1120553"/>
              <a:gd name="connsiteX4" fmla="*/ 853565 w 1354078"/>
              <a:gd name="connsiteY4" fmla="*/ 957719 h 1120553"/>
              <a:gd name="connsiteX0" fmla="*/ 1334077 w 1334077"/>
              <a:gd name="connsiteY0" fmla="*/ 938468 h 1342885"/>
              <a:gd name="connsiteX1" fmla="*/ 843189 w 1334077"/>
              <a:gd name="connsiteY1" fmla="*/ 52944 h 1342885"/>
              <a:gd name="connsiteX2" fmla="*/ 53917 w 1334077"/>
              <a:gd name="connsiteY2" fmla="*/ 206948 h 1342885"/>
              <a:gd name="connsiteX3" fmla="*/ 102044 w 1334077"/>
              <a:gd name="connsiteY3" fmla="*/ 1082847 h 1342885"/>
              <a:gd name="connsiteX4" fmla="*/ 361615 w 1334077"/>
              <a:gd name="connsiteY4" fmla="*/ 1339909 h 1342885"/>
              <a:gd name="connsiteX5" fmla="*/ 833564 w 1334077"/>
              <a:gd name="connsiteY5" fmla="*/ 957719 h 134288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37409 w 1337922"/>
              <a:gd name="connsiteY5" fmla="*/ 957719 h 126911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81308 w 1337922"/>
              <a:gd name="connsiteY5" fmla="*/ 703896 h 12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922" h="1269115">
                <a:moveTo>
                  <a:pt x="1337922" y="938468"/>
                </a:moveTo>
                <a:cubicBezTo>
                  <a:pt x="1199158" y="556666"/>
                  <a:pt x="1060394" y="174864"/>
                  <a:pt x="847034" y="52944"/>
                </a:cubicBezTo>
                <a:cubicBezTo>
                  <a:pt x="633674" y="-68976"/>
                  <a:pt x="181286" y="35298"/>
                  <a:pt x="57762" y="206948"/>
                </a:cubicBezTo>
                <a:cubicBezTo>
                  <a:pt x="-65762" y="378598"/>
                  <a:pt x="36925" y="906854"/>
                  <a:pt x="105889" y="1082847"/>
                </a:cubicBezTo>
                <a:cubicBezTo>
                  <a:pt x="174853" y="1258840"/>
                  <a:pt x="349628" y="1283762"/>
                  <a:pt x="471548" y="1262907"/>
                </a:cubicBezTo>
                <a:cubicBezTo>
                  <a:pt x="593468" y="1242052"/>
                  <a:pt x="843906" y="713051"/>
                  <a:pt x="881308" y="703896"/>
                </a:cubicBezTo>
              </a:path>
            </a:pathLst>
          </a:custGeom>
          <a:noFill/>
          <a:ln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flipH="1" flipV="1">
            <a:off x="6953406" y="1586407"/>
            <a:ext cx="193518" cy="222250"/>
          </a:xfrm>
          <a:custGeom>
            <a:avLst/>
            <a:gdLst>
              <a:gd name="connsiteX0" fmla="*/ 1343764 w 1343764"/>
              <a:gd name="connsiteY0" fmla="*/ 938468 h 1194753"/>
              <a:gd name="connsiteX1" fmla="*/ 852876 w 1343764"/>
              <a:gd name="connsiteY1" fmla="*/ 52944 h 1194753"/>
              <a:gd name="connsiteX2" fmla="*/ 63604 w 1343764"/>
              <a:gd name="connsiteY2" fmla="*/ 206948 h 1194753"/>
              <a:gd name="connsiteX3" fmla="*/ 111731 w 1343764"/>
              <a:gd name="connsiteY3" fmla="*/ 1082847 h 1194753"/>
              <a:gd name="connsiteX4" fmla="*/ 621870 w 1343764"/>
              <a:gd name="connsiteY4" fmla="*/ 1169474 h 1194753"/>
              <a:gd name="connsiteX5" fmla="*/ 843251 w 1343764"/>
              <a:gd name="connsiteY5" fmla="*/ 957719 h 1194753"/>
              <a:gd name="connsiteX0" fmla="*/ 1354078 w 1354078"/>
              <a:gd name="connsiteY0" fmla="*/ 938468 h 1120553"/>
              <a:gd name="connsiteX1" fmla="*/ 863190 w 1354078"/>
              <a:gd name="connsiteY1" fmla="*/ 52944 h 1120553"/>
              <a:gd name="connsiteX2" fmla="*/ 73918 w 1354078"/>
              <a:gd name="connsiteY2" fmla="*/ 206948 h 1120553"/>
              <a:gd name="connsiteX3" fmla="*/ 122045 w 1354078"/>
              <a:gd name="connsiteY3" fmla="*/ 1082847 h 1120553"/>
              <a:gd name="connsiteX4" fmla="*/ 853565 w 1354078"/>
              <a:gd name="connsiteY4" fmla="*/ 957719 h 1120553"/>
              <a:gd name="connsiteX0" fmla="*/ 1334077 w 1334077"/>
              <a:gd name="connsiteY0" fmla="*/ 938468 h 1342885"/>
              <a:gd name="connsiteX1" fmla="*/ 843189 w 1334077"/>
              <a:gd name="connsiteY1" fmla="*/ 52944 h 1342885"/>
              <a:gd name="connsiteX2" fmla="*/ 53917 w 1334077"/>
              <a:gd name="connsiteY2" fmla="*/ 206948 h 1342885"/>
              <a:gd name="connsiteX3" fmla="*/ 102044 w 1334077"/>
              <a:gd name="connsiteY3" fmla="*/ 1082847 h 1342885"/>
              <a:gd name="connsiteX4" fmla="*/ 361615 w 1334077"/>
              <a:gd name="connsiteY4" fmla="*/ 1339909 h 1342885"/>
              <a:gd name="connsiteX5" fmla="*/ 833564 w 1334077"/>
              <a:gd name="connsiteY5" fmla="*/ 957719 h 134288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37409 w 1337922"/>
              <a:gd name="connsiteY5" fmla="*/ 957719 h 126911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81308 w 1337922"/>
              <a:gd name="connsiteY5" fmla="*/ 703896 h 12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922" h="1269115">
                <a:moveTo>
                  <a:pt x="1337922" y="938468"/>
                </a:moveTo>
                <a:cubicBezTo>
                  <a:pt x="1199158" y="556666"/>
                  <a:pt x="1060394" y="174864"/>
                  <a:pt x="847034" y="52944"/>
                </a:cubicBezTo>
                <a:cubicBezTo>
                  <a:pt x="633674" y="-68976"/>
                  <a:pt x="181286" y="35298"/>
                  <a:pt x="57762" y="206948"/>
                </a:cubicBezTo>
                <a:cubicBezTo>
                  <a:pt x="-65762" y="378598"/>
                  <a:pt x="36925" y="906854"/>
                  <a:pt x="105889" y="1082847"/>
                </a:cubicBezTo>
                <a:cubicBezTo>
                  <a:pt x="174853" y="1258840"/>
                  <a:pt x="349628" y="1283762"/>
                  <a:pt x="471548" y="1262907"/>
                </a:cubicBezTo>
                <a:cubicBezTo>
                  <a:pt x="593468" y="1242052"/>
                  <a:pt x="843906" y="713051"/>
                  <a:pt x="881308" y="703896"/>
                </a:cubicBezTo>
              </a:path>
            </a:pathLst>
          </a:custGeom>
          <a:noFill/>
          <a:ln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H="1">
            <a:off x="7641890" y="1976435"/>
            <a:ext cx="245541" cy="231770"/>
          </a:xfrm>
          <a:custGeom>
            <a:avLst/>
            <a:gdLst>
              <a:gd name="connsiteX0" fmla="*/ 1343764 w 1343764"/>
              <a:gd name="connsiteY0" fmla="*/ 938468 h 1194753"/>
              <a:gd name="connsiteX1" fmla="*/ 852876 w 1343764"/>
              <a:gd name="connsiteY1" fmla="*/ 52944 h 1194753"/>
              <a:gd name="connsiteX2" fmla="*/ 63604 w 1343764"/>
              <a:gd name="connsiteY2" fmla="*/ 206948 h 1194753"/>
              <a:gd name="connsiteX3" fmla="*/ 111731 w 1343764"/>
              <a:gd name="connsiteY3" fmla="*/ 1082847 h 1194753"/>
              <a:gd name="connsiteX4" fmla="*/ 621870 w 1343764"/>
              <a:gd name="connsiteY4" fmla="*/ 1169474 h 1194753"/>
              <a:gd name="connsiteX5" fmla="*/ 843251 w 1343764"/>
              <a:gd name="connsiteY5" fmla="*/ 957719 h 1194753"/>
              <a:gd name="connsiteX0" fmla="*/ 1354078 w 1354078"/>
              <a:gd name="connsiteY0" fmla="*/ 938468 h 1120553"/>
              <a:gd name="connsiteX1" fmla="*/ 863190 w 1354078"/>
              <a:gd name="connsiteY1" fmla="*/ 52944 h 1120553"/>
              <a:gd name="connsiteX2" fmla="*/ 73918 w 1354078"/>
              <a:gd name="connsiteY2" fmla="*/ 206948 h 1120553"/>
              <a:gd name="connsiteX3" fmla="*/ 122045 w 1354078"/>
              <a:gd name="connsiteY3" fmla="*/ 1082847 h 1120553"/>
              <a:gd name="connsiteX4" fmla="*/ 853565 w 1354078"/>
              <a:gd name="connsiteY4" fmla="*/ 957719 h 1120553"/>
              <a:gd name="connsiteX0" fmla="*/ 1334077 w 1334077"/>
              <a:gd name="connsiteY0" fmla="*/ 938468 h 1342885"/>
              <a:gd name="connsiteX1" fmla="*/ 843189 w 1334077"/>
              <a:gd name="connsiteY1" fmla="*/ 52944 h 1342885"/>
              <a:gd name="connsiteX2" fmla="*/ 53917 w 1334077"/>
              <a:gd name="connsiteY2" fmla="*/ 206948 h 1342885"/>
              <a:gd name="connsiteX3" fmla="*/ 102044 w 1334077"/>
              <a:gd name="connsiteY3" fmla="*/ 1082847 h 1342885"/>
              <a:gd name="connsiteX4" fmla="*/ 361615 w 1334077"/>
              <a:gd name="connsiteY4" fmla="*/ 1339909 h 1342885"/>
              <a:gd name="connsiteX5" fmla="*/ 833564 w 1334077"/>
              <a:gd name="connsiteY5" fmla="*/ 957719 h 134288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37409 w 1337922"/>
              <a:gd name="connsiteY5" fmla="*/ 957719 h 12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922" h="1269115">
                <a:moveTo>
                  <a:pt x="1337922" y="938468"/>
                </a:moveTo>
                <a:cubicBezTo>
                  <a:pt x="1199158" y="556666"/>
                  <a:pt x="1060394" y="174864"/>
                  <a:pt x="847034" y="52944"/>
                </a:cubicBezTo>
                <a:cubicBezTo>
                  <a:pt x="633674" y="-68976"/>
                  <a:pt x="181286" y="35298"/>
                  <a:pt x="57762" y="206948"/>
                </a:cubicBezTo>
                <a:cubicBezTo>
                  <a:pt x="-65762" y="378598"/>
                  <a:pt x="36925" y="906854"/>
                  <a:pt x="105889" y="1082847"/>
                </a:cubicBezTo>
                <a:cubicBezTo>
                  <a:pt x="174853" y="1258840"/>
                  <a:pt x="349628" y="1283762"/>
                  <a:pt x="471548" y="1262907"/>
                </a:cubicBezTo>
                <a:cubicBezTo>
                  <a:pt x="593468" y="1242052"/>
                  <a:pt x="800007" y="966874"/>
                  <a:pt x="837409" y="957719"/>
                </a:cubicBezTo>
              </a:path>
            </a:pathLst>
          </a:custGeom>
          <a:noFill/>
          <a:ln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>
            <a:off x="7927316" y="1354637"/>
            <a:ext cx="245541" cy="231770"/>
          </a:xfrm>
          <a:custGeom>
            <a:avLst/>
            <a:gdLst>
              <a:gd name="connsiteX0" fmla="*/ 1343764 w 1343764"/>
              <a:gd name="connsiteY0" fmla="*/ 938468 h 1194753"/>
              <a:gd name="connsiteX1" fmla="*/ 852876 w 1343764"/>
              <a:gd name="connsiteY1" fmla="*/ 52944 h 1194753"/>
              <a:gd name="connsiteX2" fmla="*/ 63604 w 1343764"/>
              <a:gd name="connsiteY2" fmla="*/ 206948 h 1194753"/>
              <a:gd name="connsiteX3" fmla="*/ 111731 w 1343764"/>
              <a:gd name="connsiteY3" fmla="*/ 1082847 h 1194753"/>
              <a:gd name="connsiteX4" fmla="*/ 621870 w 1343764"/>
              <a:gd name="connsiteY4" fmla="*/ 1169474 h 1194753"/>
              <a:gd name="connsiteX5" fmla="*/ 843251 w 1343764"/>
              <a:gd name="connsiteY5" fmla="*/ 957719 h 1194753"/>
              <a:gd name="connsiteX0" fmla="*/ 1354078 w 1354078"/>
              <a:gd name="connsiteY0" fmla="*/ 938468 h 1120553"/>
              <a:gd name="connsiteX1" fmla="*/ 863190 w 1354078"/>
              <a:gd name="connsiteY1" fmla="*/ 52944 h 1120553"/>
              <a:gd name="connsiteX2" fmla="*/ 73918 w 1354078"/>
              <a:gd name="connsiteY2" fmla="*/ 206948 h 1120553"/>
              <a:gd name="connsiteX3" fmla="*/ 122045 w 1354078"/>
              <a:gd name="connsiteY3" fmla="*/ 1082847 h 1120553"/>
              <a:gd name="connsiteX4" fmla="*/ 853565 w 1354078"/>
              <a:gd name="connsiteY4" fmla="*/ 957719 h 1120553"/>
              <a:gd name="connsiteX0" fmla="*/ 1334077 w 1334077"/>
              <a:gd name="connsiteY0" fmla="*/ 938468 h 1342885"/>
              <a:gd name="connsiteX1" fmla="*/ 843189 w 1334077"/>
              <a:gd name="connsiteY1" fmla="*/ 52944 h 1342885"/>
              <a:gd name="connsiteX2" fmla="*/ 53917 w 1334077"/>
              <a:gd name="connsiteY2" fmla="*/ 206948 h 1342885"/>
              <a:gd name="connsiteX3" fmla="*/ 102044 w 1334077"/>
              <a:gd name="connsiteY3" fmla="*/ 1082847 h 1342885"/>
              <a:gd name="connsiteX4" fmla="*/ 361615 w 1334077"/>
              <a:gd name="connsiteY4" fmla="*/ 1339909 h 1342885"/>
              <a:gd name="connsiteX5" fmla="*/ 833564 w 1334077"/>
              <a:gd name="connsiteY5" fmla="*/ 957719 h 134288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37409 w 1337922"/>
              <a:gd name="connsiteY5" fmla="*/ 957719 h 12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922" h="1269115">
                <a:moveTo>
                  <a:pt x="1337922" y="938468"/>
                </a:moveTo>
                <a:cubicBezTo>
                  <a:pt x="1199158" y="556666"/>
                  <a:pt x="1060394" y="174864"/>
                  <a:pt x="847034" y="52944"/>
                </a:cubicBezTo>
                <a:cubicBezTo>
                  <a:pt x="633674" y="-68976"/>
                  <a:pt x="181286" y="35298"/>
                  <a:pt x="57762" y="206948"/>
                </a:cubicBezTo>
                <a:cubicBezTo>
                  <a:pt x="-65762" y="378598"/>
                  <a:pt x="36925" y="906854"/>
                  <a:pt x="105889" y="1082847"/>
                </a:cubicBezTo>
                <a:cubicBezTo>
                  <a:pt x="174853" y="1258840"/>
                  <a:pt x="349628" y="1283762"/>
                  <a:pt x="471548" y="1262907"/>
                </a:cubicBezTo>
                <a:cubicBezTo>
                  <a:pt x="593468" y="1242052"/>
                  <a:pt x="800007" y="966874"/>
                  <a:pt x="837409" y="957719"/>
                </a:cubicBezTo>
              </a:path>
            </a:pathLst>
          </a:custGeom>
          <a:noFill/>
          <a:ln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flipH="1" flipV="1">
            <a:off x="7489509" y="1545132"/>
            <a:ext cx="193518" cy="222250"/>
          </a:xfrm>
          <a:custGeom>
            <a:avLst/>
            <a:gdLst>
              <a:gd name="connsiteX0" fmla="*/ 1343764 w 1343764"/>
              <a:gd name="connsiteY0" fmla="*/ 938468 h 1194753"/>
              <a:gd name="connsiteX1" fmla="*/ 852876 w 1343764"/>
              <a:gd name="connsiteY1" fmla="*/ 52944 h 1194753"/>
              <a:gd name="connsiteX2" fmla="*/ 63604 w 1343764"/>
              <a:gd name="connsiteY2" fmla="*/ 206948 h 1194753"/>
              <a:gd name="connsiteX3" fmla="*/ 111731 w 1343764"/>
              <a:gd name="connsiteY3" fmla="*/ 1082847 h 1194753"/>
              <a:gd name="connsiteX4" fmla="*/ 621870 w 1343764"/>
              <a:gd name="connsiteY4" fmla="*/ 1169474 h 1194753"/>
              <a:gd name="connsiteX5" fmla="*/ 843251 w 1343764"/>
              <a:gd name="connsiteY5" fmla="*/ 957719 h 1194753"/>
              <a:gd name="connsiteX0" fmla="*/ 1354078 w 1354078"/>
              <a:gd name="connsiteY0" fmla="*/ 938468 h 1120553"/>
              <a:gd name="connsiteX1" fmla="*/ 863190 w 1354078"/>
              <a:gd name="connsiteY1" fmla="*/ 52944 h 1120553"/>
              <a:gd name="connsiteX2" fmla="*/ 73918 w 1354078"/>
              <a:gd name="connsiteY2" fmla="*/ 206948 h 1120553"/>
              <a:gd name="connsiteX3" fmla="*/ 122045 w 1354078"/>
              <a:gd name="connsiteY3" fmla="*/ 1082847 h 1120553"/>
              <a:gd name="connsiteX4" fmla="*/ 853565 w 1354078"/>
              <a:gd name="connsiteY4" fmla="*/ 957719 h 1120553"/>
              <a:gd name="connsiteX0" fmla="*/ 1334077 w 1334077"/>
              <a:gd name="connsiteY0" fmla="*/ 938468 h 1342885"/>
              <a:gd name="connsiteX1" fmla="*/ 843189 w 1334077"/>
              <a:gd name="connsiteY1" fmla="*/ 52944 h 1342885"/>
              <a:gd name="connsiteX2" fmla="*/ 53917 w 1334077"/>
              <a:gd name="connsiteY2" fmla="*/ 206948 h 1342885"/>
              <a:gd name="connsiteX3" fmla="*/ 102044 w 1334077"/>
              <a:gd name="connsiteY3" fmla="*/ 1082847 h 1342885"/>
              <a:gd name="connsiteX4" fmla="*/ 361615 w 1334077"/>
              <a:gd name="connsiteY4" fmla="*/ 1339909 h 1342885"/>
              <a:gd name="connsiteX5" fmla="*/ 833564 w 1334077"/>
              <a:gd name="connsiteY5" fmla="*/ 957719 h 134288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37409 w 1337922"/>
              <a:gd name="connsiteY5" fmla="*/ 957719 h 126911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81308 w 1337922"/>
              <a:gd name="connsiteY5" fmla="*/ 703896 h 12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922" h="1269115">
                <a:moveTo>
                  <a:pt x="1337922" y="938468"/>
                </a:moveTo>
                <a:cubicBezTo>
                  <a:pt x="1199158" y="556666"/>
                  <a:pt x="1060394" y="174864"/>
                  <a:pt x="847034" y="52944"/>
                </a:cubicBezTo>
                <a:cubicBezTo>
                  <a:pt x="633674" y="-68976"/>
                  <a:pt x="181286" y="35298"/>
                  <a:pt x="57762" y="206948"/>
                </a:cubicBezTo>
                <a:cubicBezTo>
                  <a:pt x="-65762" y="378598"/>
                  <a:pt x="36925" y="906854"/>
                  <a:pt x="105889" y="1082847"/>
                </a:cubicBezTo>
                <a:cubicBezTo>
                  <a:pt x="174853" y="1258840"/>
                  <a:pt x="349628" y="1283762"/>
                  <a:pt x="471548" y="1262907"/>
                </a:cubicBezTo>
                <a:cubicBezTo>
                  <a:pt x="593468" y="1242052"/>
                  <a:pt x="843906" y="713051"/>
                  <a:pt x="881308" y="703896"/>
                </a:cubicBezTo>
              </a:path>
            </a:pathLst>
          </a:custGeom>
          <a:noFill/>
          <a:ln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flipH="1">
            <a:off x="7235271" y="1433769"/>
            <a:ext cx="529390" cy="444977"/>
          </a:xfrm>
          <a:custGeom>
            <a:avLst/>
            <a:gdLst>
              <a:gd name="connsiteX0" fmla="*/ 1343764 w 1343764"/>
              <a:gd name="connsiteY0" fmla="*/ 938468 h 1194753"/>
              <a:gd name="connsiteX1" fmla="*/ 852876 w 1343764"/>
              <a:gd name="connsiteY1" fmla="*/ 52944 h 1194753"/>
              <a:gd name="connsiteX2" fmla="*/ 63604 w 1343764"/>
              <a:gd name="connsiteY2" fmla="*/ 206948 h 1194753"/>
              <a:gd name="connsiteX3" fmla="*/ 111731 w 1343764"/>
              <a:gd name="connsiteY3" fmla="*/ 1082847 h 1194753"/>
              <a:gd name="connsiteX4" fmla="*/ 621870 w 1343764"/>
              <a:gd name="connsiteY4" fmla="*/ 1169474 h 1194753"/>
              <a:gd name="connsiteX5" fmla="*/ 843251 w 1343764"/>
              <a:gd name="connsiteY5" fmla="*/ 957719 h 1194753"/>
              <a:gd name="connsiteX0" fmla="*/ 1354078 w 1354078"/>
              <a:gd name="connsiteY0" fmla="*/ 938468 h 1120553"/>
              <a:gd name="connsiteX1" fmla="*/ 863190 w 1354078"/>
              <a:gd name="connsiteY1" fmla="*/ 52944 h 1120553"/>
              <a:gd name="connsiteX2" fmla="*/ 73918 w 1354078"/>
              <a:gd name="connsiteY2" fmla="*/ 206948 h 1120553"/>
              <a:gd name="connsiteX3" fmla="*/ 122045 w 1354078"/>
              <a:gd name="connsiteY3" fmla="*/ 1082847 h 1120553"/>
              <a:gd name="connsiteX4" fmla="*/ 853565 w 1354078"/>
              <a:gd name="connsiteY4" fmla="*/ 957719 h 1120553"/>
              <a:gd name="connsiteX0" fmla="*/ 1334077 w 1334077"/>
              <a:gd name="connsiteY0" fmla="*/ 938468 h 1342885"/>
              <a:gd name="connsiteX1" fmla="*/ 843189 w 1334077"/>
              <a:gd name="connsiteY1" fmla="*/ 52944 h 1342885"/>
              <a:gd name="connsiteX2" fmla="*/ 53917 w 1334077"/>
              <a:gd name="connsiteY2" fmla="*/ 206948 h 1342885"/>
              <a:gd name="connsiteX3" fmla="*/ 102044 w 1334077"/>
              <a:gd name="connsiteY3" fmla="*/ 1082847 h 1342885"/>
              <a:gd name="connsiteX4" fmla="*/ 361615 w 1334077"/>
              <a:gd name="connsiteY4" fmla="*/ 1339909 h 1342885"/>
              <a:gd name="connsiteX5" fmla="*/ 833564 w 1334077"/>
              <a:gd name="connsiteY5" fmla="*/ 957719 h 134288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37409 w 1337922"/>
              <a:gd name="connsiteY5" fmla="*/ 957719 h 12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922" h="1269115">
                <a:moveTo>
                  <a:pt x="1337922" y="938468"/>
                </a:moveTo>
                <a:cubicBezTo>
                  <a:pt x="1199158" y="556666"/>
                  <a:pt x="1060394" y="174864"/>
                  <a:pt x="847034" y="52944"/>
                </a:cubicBezTo>
                <a:cubicBezTo>
                  <a:pt x="633674" y="-68976"/>
                  <a:pt x="181286" y="35298"/>
                  <a:pt x="57762" y="206948"/>
                </a:cubicBezTo>
                <a:cubicBezTo>
                  <a:pt x="-65762" y="378598"/>
                  <a:pt x="36925" y="906854"/>
                  <a:pt x="105889" y="1082847"/>
                </a:cubicBezTo>
                <a:cubicBezTo>
                  <a:pt x="174853" y="1258840"/>
                  <a:pt x="349628" y="1283762"/>
                  <a:pt x="471548" y="1262907"/>
                </a:cubicBezTo>
                <a:cubicBezTo>
                  <a:pt x="593468" y="1242052"/>
                  <a:pt x="800007" y="966874"/>
                  <a:pt x="837409" y="957719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373157" y="1808657"/>
            <a:ext cx="183175" cy="210298"/>
          </a:xfrm>
          <a:custGeom>
            <a:avLst/>
            <a:gdLst>
              <a:gd name="connsiteX0" fmla="*/ 1343764 w 1343764"/>
              <a:gd name="connsiteY0" fmla="*/ 938468 h 1194753"/>
              <a:gd name="connsiteX1" fmla="*/ 852876 w 1343764"/>
              <a:gd name="connsiteY1" fmla="*/ 52944 h 1194753"/>
              <a:gd name="connsiteX2" fmla="*/ 63604 w 1343764"/>
              <a:gd name="connsiteY2" fmla="*/ 206948 h 1194753"/>
              <a:gd name="connsiteX3" fmla="*/ 111731 w 1343764"/>
              <a:gd name="connsiteY3" fmla="*/ 1082847 h 1194753"/>
              <a:gd name="connsiteX4" fmla="*/ 621870 w 1343764"/>
              <a:gd name="connsiteY4" fmla="*/ 1169474 h 1194753"/>
              <a:gd name="connsiteX5" fmla="*/ 843251 w 1343764"/>
              <a:gd name="connsiteY5" fmla="*/ 957719 h 1194753"/>
              <a:gd name="connsiteX0" fmla="*/ 1354078 w 1354078"/>
              <a:gd name="connsiteY0" fmla="*/ 938468 h 1120553"/>
              <a:gd name="connsiteX1" fmla="*/ 863190 w 1354078"/>
              <a:gd name="connsiteY1" fmla="*/ 52944 h 1120553"/>
              <a:gd name="connsiteX2" fmla="*/ 73918 w 1354078"/>
              <a:gd name="connsiteY2" fmla="*/ 206948 h 1120553"/>
              <a:gd name="connsiteX3" fmla="*/ 122045 w 1354078"/>
              <a:gd name="connsiteY3" fmla="*/ 1082847 h 1120553"/>
              <a:gd name="connsiteX4" fmla="*/ 853565 w 1354078"/>
              <a:gd name="connsiteY4" fmla="*/ 957719 h 1120553"/>
              <a:gd name="connsiteX0" fmla="*/ 1334077 w 1334077"/>
              <a:gd name="connsiteY0" fmla="*/ 938468 h 1342885"/>
              <a:gd name="connsiteX1" fmla="*/ 843189 w 1334077"/>
              <a:gd name="connsiteY1" fmla="*/ 52944 h 1342885"/>
              <a:gd name="connsiteX2" fmla="*/ 53917 w 1334077"/>
              <a:gd name="connsiteY2" fmla="*/ 206948 h 1342885"/>
              <a:gd name="connsiteX3" fmla="*/ 102044 w 1334077"/>
              <a:gd name="connsiteY3" fmla="*/ 1082847 h 1342885"/>
              <a:gd name="connsiteX4" fmla="*/ 361615 w 1334077"/>
              <a:gd name="connsiteY4" fmla="*/ 1339909 h 1342885"/>
              <a:gd name="connsiteX5" fmla="*/ 833564 w 1334077"/>
              <a:gd name="connsiteY5" fmla="*/ 957719 h 134288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37409 w 1337922"/>
              <a:gd name="connsiteY5" fmla="*/ 957719 h 126911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81308 w 1337922"/>
              <a:gd name="connsiteY5" fmla="*/ 703896 h 12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922" h="1269115">
                <a:moveTo>
                  <a:pt x="1337922" y="938468"/>
                </a:moveTo>
                <a:cubicBezTo>
                  <a:pt x="1199158" y="556666"/>
                  <a:pt x="1060394" y="174864"/>
                  <a:pt x="847034" y="52944"/>
                </a:cubicBezTo>
                <a:cubicBezTo>
                  <a:pt x="633674" y="-68976"/>
                  <a:pt x="181286" y="35298"/>
                  <a:pt x="57762" y="206948"/>
                </a:cubicBezTo>
                <a:cubicBezTo>
                  <a:pt x="-65762" y="378598"/>
                  <a:pt x="36925" y="906854"/>
                  <a:pt x="105889" y="1082847"/>
                </a:cubicBezTo>
                <a:cubicBezTo>
                  <a:pt x="174853" y="1258840"/>
                  <a:pt x="349628" y="1283762"/>
                  <a:pt x="471548" y="1262907"/>
                </a:cubicBezTo>
                <a:cubicBezTo>
                  <a:pt x="593468" y="1242052"/>
                  <a:pt x="843906" y="713051"/>
                  <a:pt x="881308" y="703896"/>
                </a:cubicBezTo>
              </a:path>
            </a:pathLst>
          </a:custGeom>
          <a:noFill/>
          <a:ln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flipV="1">
            <a:off x="6248673" y="1656257"/>
            <a:ext cx="501096" cy="421047"/>
          </a:xfrm>
          <a:custGeom>
            <a:avLst/>
            <a:gdLst>
              <a:gd name="connsiteX0" fmla="*/ 1343764 w 1343764"/>
              <a:gd name="connsiteY0" fmla="*/ 938468 h 1194753"/>
              <a:gd name="connsiteX1" fmla="*/ 852876 w 1343764"/>
              <a:gd name="connsiteY1" fmla="*/ 52944 h 1194753"/>
              <a:gd name="connsiteX2" fmla="*/ 63604 w 1343764"/>
              <a:gd name="connsiteY2" fmla="*/ 206948 h 1194753"/>
              <a:gd name="connsiteX3" fmla="*/ 111731 w 1343764"/>
              <a:gd name="connsiteY3" fmla="*/ 1082847 h 1194753"/>
              <a:gd name="connsiteX4" fmla="*/ 621870 w 1343764"/>
              <a:gd name="connsiteY4" fmla="*/ 1169474 h 1194753"/>
              <a:gd name="connsiteX5" fmla="*/ 843251 w 1343764"/>
              <a:gd name="connsiteY5" fmla="*/ 957719 h 1194753"/>
              <a:gd name="connsiteX0" fmla="*/ 1354078 w 1354078"/>
              <a:gd name="connsiteY0" fmla="*/ 938468 h 1120553"/>
              <a:gd name="connsiteX1" fmla="*/ 863190 w 1354078"/>
              <a:gd name="connsiteY1" fmla="*/ 52944 h 1120553"/>
              <a:gd name="connsiteX2" fmla="*/ 73918 w 1354078"/>
              <a:gd name="connsiteY2" fmla="*/ 206948 h 1120553"/>
              <a:gd name="connsiteX3" fmla="*/ 122045 w 1354078"/>
              <a:gd name="connsiteY3" fmla="*/ 1082847 h 1120553"/>
              <a:gd name="connsiteX4" fmla="*/ 853565 w 1354078"/>
              <a:gd name="connsiteY4" fmla="*/ 957719 h 1120553"/>
              <a:gd name="connsiteX0" fmla="*/ 1334077 w 1334077"/>
              <a:gd name="connsiteY0" fmla="*/ 938468 h 1342885"/>
              <a:gd name="connsiteX1" fmla="*/ 843189 w 1334077"/>
              <a:gd name="connsiteY1" fmla="*/ 52944 h 1342885"/>
              <a:gd name="connsiteX2" fmla="*/ 53917 w 1334077"/>
              <a:gd name="connsiteY2" fmla="*/ 206948 h 1342885"/>
              <a:gd name="connsiteX3" fmla="*/ 102044 w 1334077"/>
              <a:gd name="connsiteY3" fmla="*/ 1082847 h 1342885"/>
              <a:gd name="connsiteX4" fmla="*/ 361615 w 1334077"/>
              <a:gd name="connsiteY4" fmla="*/ 1339909 h 1342885"/>
              <a:gd name="connsiteX5" fmla="*/ 833564 w 1334077"/>
              <a:gd name="connsiteY5" fmla="*/ 957719 h 1342885"/>
              <a:gd name="connsiteX0" fmla="*/ 1337922 w 1337922"/>
              <a:gd name="connsiteY0" fmla="*/ 938468 h 1269115"/>
              <a:gd name="connsiteX1" fmla="*/ 847034 w 1337922"/>
              <a:gd name="connsiteY1" fmla="*/ 52944 h 1269115"/>
              <a:gd name="connsiteX2" fmla="*/ 57762 w 1337922"/>
              <a:gd name="connsiteY2" fmla="*/ 206948 h 1269115"/>
              <a:gd name="connsiteX3" fmla="*/ 105889 w 1337922"/>
              <a:gd name="connsiteY3" fmla="*/ 1082847 h 1269115"/>
              <a:gd name="connsiteX4" fmla="*/ 471548 w 1337922"/>
              <a:gd name="connsiteY4" fmla="*/ 1262907 h 1269115"/>
              <a:gd name="connsiteX5" fmla="*/ 837409 w 1337922"/>
              <a:gd name="connsiteY5" fmla="*/ 957719 h 12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922" h="1269115">
                <a:moveTo>
                  <a:pt x="1337922" y="938468"/>
                </a:moveTo>
                <a:cubicBezTo>
                  <a:pt x="1199158" y="556666"/>
                  <a:pt x="1060394" y="174864"/>
                  <a:pt x="847034" y="52944"/>
                </a:cubicBezTo>
                <a:cubicBezTo>
                  <a:pt x="633674" y="-68976"/>
                  <a:pt x="181286" y="35298"/>
                  <a:pt x="57762" y="206948"/>
                </a:cubicBezTo>
                <a:cubicBezTo>
                  <a:pt x="-65762" y="378598"/>
                  <a:pt x="36925" y="906854"/>
                  <a:pt x="105889" y="1082847"/>
                </a:cubicBezTo>
                <a:cubicBezTo>
                  <a:pt x="174853" y="1258840"/>
                  <a:pt x="349628" y="1283762"/>
                  <a:pt x="471548" y="1262907"/>
                </a:cubicBezTo>
                <a:cubicBezTo>
                  <a:pt x="593468" y="1242052"/>
                  <a:pt x="800007" y="966874"/>
                  <a:pt x="837409" y="957719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86400" y="5515276"/>
            <a:ext cx="2440916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285297" y="4783756"/>
            <a:ext cx="789271" cy="0"/>
          </a:xfrm>
          <a:custGeom>
            <a:avLst/>
            <a:gdLst>
              <a:gd name="connsiteX0" fmla="*/ 0 w 789271"/>
              <a:gd name="connsiteY0" fmla="*/ 0 h 0"/>
              <a:gd name="connsiteX1" fmla="*/ 789271 w 7892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9271">
                <a:moveTo>
                  <a:pt x="0" y="0"/>
                </a:moveTo>
                <a:lnTo>
                  <a:pt x="789271" y="0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289404" y="4936156"/>
            <a:ext cx="725763" cy="0"/>
          </a:xfrm>
          <a:custGeom>
            <a:avLst/>
            <a:gdLst>
              <a:gd name="connsiteX0" fmla="*/ 0 w 789271"/>
              <a:gd name="connsiteY0" fmla="*/ 0 h 0"/>
              <a:gd name="connsiteX1" fmla="*/ 789271 w 789271"/>
              <a:gd name="connsiteY1" fmla="*/ 0 h 0"/>
              <a:gd name="connsiteX0" fmla="*/ 0 w 7767"/>
              <a:gd name="connsiteY0" fmla="*/ 0 h 0"/>
              <a:gd name="connsiteX1" fmla="*/ 7767 w 7767"/>
              <a:gd name="connsiteY1" fmla="*/ -1588 h 0"/>
              <a:gd name="connsiteX0" fmla="*/ 0 w 11839"/>
              <a:gd name="connsiteY0" fmla="*/ 0 h 0"/>
              <a:gd name="connsiteX1" fmla="*/ 11839 w 1183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39">
                <a:moveTo>
                  <a:pt x="0" y="0"/>
                </a:moveTo>
                <a:lnTo>
                  <a:pt x="11839" y="0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289406" y="5100287"/>
            <a:ext cx="641581" cy="0"/>
          </a:xfrm>
          <a:custGeom>
            <a:avLst/>
            <a:gdLst>
              <a:gd name="connsiteX0" fmla="*/ 0 w 789271"/>
              <a:gd name="connsiteY0" fmla="*/ 0 h 0"/>
              <a:gd name="connsiteX1" fmla="*/ 789271 w 789271"/>
              <a:gd name="connsiteY1" fmla="*/ 0 h 0"/>
              <a:gd name="connsiteX0" fmla="*/ 0 w 3463"/>
              <a:gd name="connsiteY0" fmla="*/ 0 h 0"/>
              <a:gd name="connsiteX1" fmla="*/ 3463 w 3463"/>
              <a:gd name="connsiteY1" fmla="*/ 12700 h 0"/>
              <a:gd name="connsiteX0" fmla="*/ 0 w 10929"/>
              <a:gd name="connsiteY0" fmla="*/ 0 h 0"/>
              <a:gd name="connsiteX1" fmla="*/ 10929 w 10929"/>
              <a:gd name="connsiteY1" fmla="*/ 0 h 0"/>
              <a:gd name="connsiteX0" fmla="*/ 0 w 11116"/>
              <a:gd name="connsiteY0" fmla="*/ 0 h 0"/>
              <a:gd name="connsiteX1" fmla="*/ 11116 w 11116"/>
              <a:gd name="connsiteY1" fmla="*/ -6350 h 0"/>
              <a:gd name="connsiteX0" fmla="*/ 0 w 11195"/>
              <a:gd name="connsiteY0" fmla="*/ 0 h 0"/>
              <a:gd name="connsiteX1" fmla="*/ 11195 w 11195"/>
              <a:gd name="connsiteY1" fmla="*/ -4763 h 0"/>
              <a:gd name="connsiteX0" fmla="*/ 0 w 13246"/>
              <a:gd name="connsiteY0" fmla="*/ 0 h 0"/>
              <a:gd name="connsiteX1" fmla="*/ 13246 w 13246"/>
              <a:gd name="connsiteY1" fmla="*/ -20638 h 0"/>
              <a:gd name="connsiteX0" fmla="*/ 0 w 10193"/>
              <a:gd name="connsiteY0" fmla="*/ 0 h 0"/>
              <a:gd name="connsiteX1" fmla="*/ 10193 w 10193"/>
              <a:gd name="connsiteY1" fmla="*/ 1588 h 0"/>
              <a:gd name="connsiteX0" fmla="*/ 0 w 12783"/>
              <a:gd name="connsiteY0" fmla="*/ 0 h 0"/>
              <a:gd name="connsiteX1" fmla="*/ 12783 w 12783"/>
              <a:gd name="connsiteY1" fmla="*/ -1587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83">
                <a:moveTo>
                  <a:pt x="0" y="0"/>
                </a:moveTo>
                <a:lnTo>
                  <a:pt x="12783" y="-1587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285298" y="5240956"/>
            <a:ext cx="517781" cy="0"/>
          </a:xfrm>
          <a:custGeom>
            <a:avLst/>
            <a:gdLst>
              <a:gd name="connsiteX0" fmla="*/ 0 w 789271"/>
              <a:gd name="connsiteY0" fmla="*/ 0 h 0"/>
              <a:gd name="connsiteX1" fmla="*/ 789271 w 789271"/>
              <a:gd name="connsiteY1" fmla="*/ 0 h 0"/>
              <a:gd name="connsiteX0" fmla="*/ 0 w 10000"/>
              <a:gd name="connsiteY0" fmla="*/ 0 h 0"/>
              <a:gd name="connsiteX1" fmla="*/ 10000 w 10000"/>
              <a:gd name="connsiteY1" fmla="*/ 0 h 0"/>
              <a:gd name="connsiteX0" fmla="*/ 0 w 1894"/>
              <a:gd name="connsiteY0" fmla="*/ 0 h 0"/>
              <a:gd name="connsiteX1" fmla="*/ 1894 w 1894"/>
              <a:gd name="connsiteY1" fmla="*/ 25400 h 0"/>
              <a:gd name="connsiteX0" fmla="*/ 0 w 12973"/>
              <a:gd name="connsiteY0" fmla="*/ 0 h 0"/>
              <a:gd name="connsiteX1" fmla="*/ 12973 w 12973"/>
              <a:gd name="connsiteY1" fmla="*/ 1588 h 0"/>
              <a:gd name="connsiteX0" fmla="*/ 0 w 11392"/>
              <a:gd name="connsiteY0" fmla="*/ 0 h 0"/>
              <a:gd name="connsiteX1" fmla="*/ 11392 w 11392"/>
              <a:gd name="connsiteY1" fmla="*/ 0 h 0"/>
              <a:gd name="connsiteX0" fmla="*/ 0 w 11365"/>
              <a:gd name="connsiteY0" fmla="*/ 0 h 0"/>
              <a:gd name="connsiteX1" fmla="*/ 11365 w 11365"/>
              <a:gd name="connsiteY1" fmla="*/ -3175 h 0"/>
              <a:gd name="connsiteX0" fmla="*/ 0 w 20622"/>
              <a:gd name="connsiteY0" fmla="*/ 0 h 0"/>
              <a:gd name="connsiteX1" fmla="*/ 20622 w 20622"/>
              <a:gd name="connsiteY1" fmla="*/ 3175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22">
                <a:moveTo>
                  <a:pt x="0" y="0"/>
                </a:moveTo>
                <a:lnTo>
                  <a:pt x="20622" y="3175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294822" y="5393356"/>
            <a:ext cx="241581" cy="0"/>
          </a:xfrm>
          <a:custGeom>
            <a:avLst/>
            <a:gdLst>
              <a:gd name="connsiteX0" fmla="*/ 0 w 789271"/>
              <a:gd name="connsiteY0" fmla="*/ 0 h 0"/>
              <a:gd name="connsiteX1" fmla="*/ 789271 w 789271"/>
              <a:gd name="connsiteY1" fmla="*/ 0 h 0"/>
              <a:gd name="connsiteX0" fmla="*/ 0 w 2236"/>
              <a:gd name="connsiteY0" fmla="*/ 0 h 0"/>
              <a:gd name="connsiteX1" fmla="*/ 2236 w 2236"/>
              <a:gd name="connsiteY1" fmla="*/ 9525 h 0"/>
              <a:gd name="connsiteX0" fmla="*/ 0 w 10000"/>
              <a:gd name="connsiteY0" fmla="*/ 0 h 0"/>
              <a:gd name="connsiteX1" fmla="*/ 10000 w 10000"/>
              <a:gd name="connsiteY1" fmla="*/ 3175 h 0"/>
              <a:gd name="connsiteX0" fmla="*/ 0 w 4603"/>
              <a:gd name="connsiteY0" fmla="*/ 0 h 0"/>
              <a:gd name="connsiteX1" fmla="*/ 4603 w 4603"/>
              <a:gd name="connsiteY1" fmla="*/ 0 h 0"/>
              <a:gd name="connsiteX0" fmla="*/ 0 w 28761"/>
              <a:gd name="connsiteY0" fmla="*/ 0 h 0"/>
              <a:gd name="connsiteX1" fmla="*/ 28761 w 28761"/>
              <a:gd name="connsiteY1" fmla="*/ -6350 h 0"/>
              <a:gd name="connsiteX0" fmla="*/ 0 w 10340"/>
              <a:gd name="connsiteY0" fmla="*/ 0 h 0"/>
              <a:gd name="connsiteX1" fmla="*/ 10340 w 10340"/>
              <a:gd name="connsiteY1" fmla="*/ 3175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40">
                <a:moveTo>
                  <a:pt x="0" y="0"/>
                </a:moveTo>
                <a:lnTo>
                  <a:pt x="10340" y="3175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481638" y="5497513"/>
            <a:ext cx="2338387" cy="0"/>
          </a:xfrm>
          <a:custGeom>
            <a:avLst/>
            <a:gdLst>
              <a:gd name="connsiteX0" fmla="*/ 0 w 2338387"/>
              <a:gd name="connsiteY0" fmla="*/ 0 h 0"/>
              <a:gd name="connsiteX1" fmla="*/ 2338387 w 233838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8387">
                <a:moveTo>
                  <a:pt x="0" y="0"/>
                </a:moveTo>
                <a:lnTo>
                  <a:pt x="2338387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991485" y="1367600"/>
            <a:ext cx="789271" cy="0"/>
          </a:xfrm>
          <a:custGeom>
            <a:avLst/>
            <a:gdLst>
              <a:gd name="connsiteX0" fmla="*/ 0 w 789271"/>
              <a:gd name="connsiteY0" fmla="*/ 0 h 0"/>
              <a:gd name="connsiteX1" fmla="*/ 789271 w 7892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9271">
                <a:moveTo>
                  <a:pt x="0" y="0"/>
                </a:moveTo>
                <a:lnTo>
                  <a:pt x="789271" y="0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995592" y="1520000"/>
            <a:ext cx="725763" cy="0"/>
          </a:xfrm>
          <a:custGeom>
            <a:avLst/>
            <a:gdLst>
              <a:gd name="connsiteX0" fmla="*/ 0 w 789271"/>
              <a:gd name="connsiteY0" fmla="*/ 0 h 0"/>
              <a:gd name="connsiteX1" fmla="*/ 789271 w 789271"/>
              <a:gd name="connsiteY1" fmla="*/ 0 h 0"/>
              <a:gd name="connsiteX0" fmla="*/ 0 w 7767"/>
              <a:gd name="connsiteY0" fmla="*/ 0 h 0"/>
              <a:gd name="connsiteX1" fmla="*/ 7767 w 7767"/>
              <a:gd name="connsiteY1" fmla="*/ -1588 h 0"/>
              <a:gd name="connsiteX0" fmla="*/ 0 w 11839"/>
              <a:gd name="connsiteY0" fmla="*/ 0 h 0"/>
              <a:gd name="connsiteX1" fmla="*/ 11839 w 1183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39">
                <a:moveTo>
                  <a:pt x="0" y="0"/>
                </a:moveTo>
                <a:lnTo>
                  <a:pt x="11839" y="0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995594" y="1684131"/>
            <a:ext cx="641581" cy="0"/>
          </a:xfrm>
          <a:custGeom>
            <a:avLst/>
            <a:gdLst>
              <a:gd name="connsiteX0" fmla="*/ 0 w 789271"/>
              <a:gd name="connsiteY0" fmla="*/ 0 h 0"/>
              <a:gd name="connsiteX1" fmla="*/ 789271 w 789271"/>
              <a:gd name="connsiteY1" fmla="*/ 0 h 0"/>
              <a:gd name="connsiteX0" fmla="*/ 0 w 3463"/>
              <a:gd name="connsiteY0" fmla="*/ 0 h 0"/>
              <a:gd name="connsiteX1" fmla="*/ 3463 w 3463"/>
              <a:gd name="connsiteY1" fmla="*/ 12700 h 0"/>
              <a:gd name="connsiteX0" fmla="*/ 0 w 10929"/>
              <a:gd name="connsiteY0" fmla="*/ 0 h 0"/>
              <a:gd name="connsiteX1" fmla="*/ 10929 w 10929"/>
              <a:gd name="connsiteY1" fmla="*/ 0 h 0"/>
              <a:gd name="connsiteX0" fmla="*/ 0 w 11116"/>
              <a:gd name="connsiteY0" fmla="*/ 0 h 0"/>
              <a:gd name="connsiteX1" fmla="*/ 11116 w 11116"/>
              <a:gd name="connsiteY1" fmla="*/ -6350 h 0"/>
              <a:gd name="connsiteX0" fmla="*/ 0 w 11195"/>
              <a:gd name="connsiteY0" fmla="*/ 0 h 0"/>
              <a:gd name="connsiteX1" fmla="*/ 11195 w 11195"/>
              <a:gd name="connsiteY1" fmla="*/ -4763 h 0"/>
              <a:gd name="connsiteX0" fmla="*/ 0 w 13246"/>
              <a:gd name="connsiteY0" fmla="*/ 0 h 0"/>
              <a:gd name="connsiteX1" fmla="*/ 13246 w 13246"/>
              <a:gd name="connsiteY1" fmla="*/ -20638 h 0"/>
              <a:gd name="connsiteX0" fmla="*/ 0 w 10193"/>
              <a:gd name="connsiteY0" fmla="*/ 0 h 0"/>
              <a:gd name="connsiteX1" fmla="*/ 10193 w 10193"/>
              <a:gd name="connsiteY1" fmla="*/ 1588 h 0"/>
              <a:gd name="connsiteX0" fmla="*/ 0 w 12783"/>
              <a:gd name="connsiteY0" fmla="*/ 0 h 0"/>
              <a:gd name="connsiteX1" fmla="*/ 12783 w 12783"/>
              <a:gd name="connsiteY1" fmla="*/ -1587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83">
                <a:moveTo>
                  <a:pt x="0" y="0"/>
                </a:moveTo>
                <a:lnTo>
                  <a:pt x="12783" y="-1587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Geometry, definitions, physics</a:t>
            </a:r>
          </a:p>
          <a:p>
            <a:pPr marL="514350" indent="-514350">
              <a:buAutoNum type="arabicPeriod"/>
            </a:pPr>
            <a:r>
              <a:rPr lang="en-US" dirty="0" smtClean="0"/>
              <a:t>Flow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Flow+transport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/>
              <a:t>Flow+transport+surface</a:t>
            </a:r>
            <a:r>
              <a:rPr lang="en-US" dirty="0"/>
              <a:t> </a:t>
            </a:r>
            <a:r>
              <a:rPr lang="en-US" dirty="0" err="1" smtClean="0"/>
              <a:t>rxn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Flow+transport+surface</a:t>
            </a:r>
            <a:r>
              <a:rPr lang="en-US" dirty="0"/>
              <a:t> </a:t>
            </a:r>
            <a:r>
              <a:rPr lang="en-US" dirty="0" err="1" smtClean="0"/>
              <a:t>rxn+deformed</a:t>
            </a:r>
            <a:r>
              <a:rPr lang="en-US" dirty="0" smtClean="0"/>
              <a:t> mesh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13" y="128051"/>
            <a:ext cx="3637547" cy="272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36" y="2561526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6"/>
          <a:stretch/>
        </p:blipFill>
        <p:spPr bwMode="auto">
          <a:xfrm>
            <a:off x="4880811" y="4350621"/>
            <a:ext cx="3810000" cy="184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t="9052" r="-7810" b="39137"/>
          <a:stretch/>
        </p:blipFill>
        <p:spPr bwMode="auto">
          <a:xfrm>
            <a:off x="5142294" y="1915427"/>
            <a:ext cx="3887003" cy="151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42" b="37200"/>
          <a:stretch/>
        </p:blipFill>
        <p:spPr bwMode="auto">
          <a:xfrm>
            <a:off x="4861561" y="1963553"/>
            <a:ext cx="3810000" cy="68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8" t="32969" r="17705" b="33516"/>
          <a:stretch/>
        </p:blipFill>
        <p:spPr bwMode="auto">
          <a:xfrm>
            <a:off x="915161" y="1492889"/>
            <a:ext cx="4112905" cy="156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04261" y="2165684"/>
            <a:ext cx="413886" cy="288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74282" y="2857727"/>
            <a:ext cx="2804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on-reactive |          reactive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74282" y="1174282"/>
            <a:ext cx="1491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concentration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30" y="1714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7"/>
          <a:stretch/>
        </p:blipFill>
        <p:spPr bwMode="auto">
          <a:xfrm>
            <a:off x="4697930" y="2069431"/>
            <a:ext cx="3810000" cy="173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42"/>
          <a:stretch/>
        </p:blipFill>
        <p:spPr bwMode="auto">
          <a:xfrm>
            <a:off x="4620927" y="2820201"/>
            <a:ext cx="3966075" cy="181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3"/>
          <a:stretch/>
        </p:blipFill>
        <p:spPr bwMode="auto">
          <a:xfrm>
            <a:off x="4620927" y="3682261"/>
            <a:ext cx="3978038" cy="179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3"/>
          <a:stretch/>
        </p:blipFill>
        <p:spPr bwMode="auto">
          <a:xfrm>
            <a:off x="4620927" y="4437246"/>
            <a:ext cx="4004216" cy="184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30193" y="214675"/>
            <a:ext cx="4167736" cy="6070621"/>
            <a:chOff x="530193" y="214675"/>
            <a:chExt cx="4167736" cy="6070621"/>
          </a:xfrm>
        </p:grpSpPr>
        <p:pic>
          <p:nvPicPr>
            <p:cNvPr id="74764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45" y="214675"/>
              <a:ext cx="3637547" cy="2729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761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68" y="2648150"/>
              <a:ext cx="381000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60" name="Picture 8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26"/>
            <a:stretch/>
          </p:blipFill>
          <p:spPr bwMode="auto">
            <a:xfrm>
              <a:off x="549443" y="4437245"/>
              <a:ext cx="3810000" cy="1848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62" name="Picture 10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0" t="9052" r="-7810" b="39137"/>
            <a:stretch/>
          </p:blipFill>
          <p:spPr bwMode="auto">
            <a:xfrm>
              <a:off x="810926" y="2002051"/>
              <a:ext cx="3887003" cy="1510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63" name="Picture 11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842" b="37200"/>
            <a:stretch/>
          </p:blipFill>
          <p:spPr bwMode="auto">
            <a:xfrm>
              <a:off x="530193" y="2050177"/>
              <a:ext cx="3810000" cy="684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16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6" t="30737" r="40237" b="25754"/>
          <a:stretch/>
        </p:blipFill>
        <p:spPr bwMode="auto">
          <a:xfrm>
            <a:off x="259881" y="134753"/>
            <a:ext cx="3407343" cy="298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1" t="36772" r="5948" b="18316"/>
          <a:stretch/>
        </p:blipFill>
        <p:spPr bwMode="auto">
          <a:xfrm>
            <a:off x="442761" y="3359216"/>
            <a:ext cx="7940843" cy="30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2586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http://ac.els-cdn.com/S0008622304002155/1-s2.0-S0008622304002155-main.pdf?_tid=2c787188-8be7-11e2-b17d-00000aab0f02&amp;acdnat=1363183759_8cfe4ddd81d00a9db89666573888753f</a:t>
            </a:r>
          </a:p>
        </p:txBody>
      </p:sp>
    </p:spTree>
    <p:extLst>
      <p:ext uri="{BB962C8B-B14F-4D97-AF65-F5344CB8AC3E}">
        <p14:creationId xmlns:p14="http://schemas.microsoft.com/office/powerpoint/2010/main" val="29581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Conceptual Model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48" y="163043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16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    </a:t>
            </a:r>
            <a:endParaRPr 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			</a:t>
            </a: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endParaRPr lang="en-US" sz="2400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2666294" y="1915172"/>
            <a:ext cx="3881255" cy="2094416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6294" y="4009588"/>
            <a:ext cx="3881255" cy="1231950"/>
          </a:xfrm>
          <a:prstGeom prst="rect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41234" y="3649251"/>
            <a:ext cx="325150" cy="36033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87934" y="2682144"/>
            <a:ext cx="325150" cy="360337"/>
          </a:xfrm>
          <a:prstGeom prst="ellipse">
            <a:avLst/>
          </a:prstGeom>
          <a:solidFill>
            <a:srgbClr val="FF00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72412" y="2321807"/>
            <a:ext cx="325150" cy="360337"/>
          </a:xfrm>
          <a:prstGeom prst="ellipse">
            <a:avLst/>
          </a:prstGeom>
          <a:solidFill>
            <a:srgbClr val="FF00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00605" y="3649251"/>
            <a:ext cx="325150" cy="36033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08075" y="2163390"/>
            <a:ext cx="325150" cy="360337"/>
          </a:xfrm>
          <a:prstGeom prst="ellipse">
            <a:avLst/>
          </a:prstGeom>
          <a:solidFill>
            <a:srgbClr val="FF00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97249" y="3649251"/>
            <a:ext cx="325150" cy="36033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22399" y="3649251"/>
            <a:ext cx="325150" cy="36033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40131" y="3621922"/>
            <a:ext cx="325150" cy="36033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01643" y="3634415"/>
            <a:ext cx="325150" cy="36033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>
            <a:off x="5110472" y="2874360"/>
            <a:ext cx="390821" cy="927729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09338" y="2073877"/>
            <a:ext cx="491973" cy="539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ym typeface="Wingdings" pitchFamily="2" charset="2"/>
              </a:rPr>
              <a:t>C</a:t>
            </a:r>
            <a:r>
              <a:rPr lang="en-US" baseline="-25000" dirty="0" err="1">
                <a:sym typeface="Wingdings" pitchFamily="2" charset="2"/>
              </a:rPr>
              <a:t>f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075768" y="3544901"/>
            <a:ext cx="512174" cy="539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ym typeface="Wingdings" pitchFamily="2" charset="2"/>
              </a:rPr>
              <a:t>C</a:t>
            </a:r>
            <a:r>
              <a:rPr lang="en-US" baseline="-25000" dirty="0">
                <a:sym typeface="Wingdings" pitchFamily="2" charset="2"/>
              </a:rPr>
              <a:t>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367199" y="2664005"/>
            <a:ext cx="692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luid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solid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128950"/>
              </p:ext>
            </p:extLst>
          </p:nvPr>
        </p:nvGraphicFramePr>
        <p:xfrm>
          <a:off x="901700" y="2813050"/>
          <a:ext cx="14081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1" name="Equation" r:id="rId3" imgW="571320" imgH="380880" progId="Equation.DSMT4">
                  <p:embed/>
                </p:oleObj>
              </mc:Choice>
              <mc:Fallback>
                <p:oleObj name="Equation" r:id="rId3" imgW="5713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2813050"/>
                        <a:ext cx="14081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78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water: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soil: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 surfaces: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22600" y="1577975"/>
          <a:ext cx="45053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7" name="Equation" r:id="rId3" imgW="1942920" imgH="431640" progId="Equation.DSMT4">
                  <p:embed/>
                </p:oleObj>
              </mc:Choice>
              <mc:Fallback>
                <p:oleObj name="Equation" r:id="rId3" imgW="1942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1577975"/>
                        <a:ext cx="45053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2801938" y="3354388"/>
          <a:ext cx="4062412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8" name="Equation" r:id="rId5" imgW="1752480" imgH="431640" progId="Equation.DSMT4">
                  <p:embed/>
                </p:oleObj>
              </mc:Choice>
              <mc:Fallback>
                <p:oleObj name="Equation" r:id="rId5" imgW="1752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3354388"/>
                        <a:ext cx="4062412" cy="100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746921"/>
              </p:ext>
            </p:extLst>
          </p:nvPr>
        </p:nvGraphicFramePr>
        <p:xfrm>
          <a:off x="3287713" y="4791075"/>
          <a:ext cx="41513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9" name="Equation" r:id="rId7" imgW="1790640" imgH="393480" progId="Equation.DSMT4">
                  <p:embed/>
                </p:oleObj>
              </mc:Choice>
              <mc:Fallback>
                <p:oleObj name="Equation" r:id="rId7" imgW="17906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4791075"/>
                        <a:ext cx="41513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34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085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Sorption</a:t>
            </a:r>
            <a:r>
              <a:rPr lang="en-US" sz="2400" dirty="0" smtClean="0"/>
              <a:t>:  bonding, but similar species as aqueous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Precipitation</a:t>
            </a:r>
            <a:r>
              <a:rPr lang="en-US" sz="2400" dirty="0" smtClean="0"/>
              <a:t>:  change species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Clogging</a:t>
            </a:r>
            <a:r>
              <a:rPr lang="en-US" sz="2400" dirty="0" smtClean="0"/>
              <a:t>:  significant thickness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Dissolution</a:t>
            </a:r>
            <a:r>
              <a:rPr lang="en-US" sz="2400" dirty="0" smtClean="0"/>
              <a:t>:  remove solid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Biofilm</a:t>
            </a:r>
            <a:r>
              <a:rPr lang="en-US" sz="2400" dirty="0" smtClean="0"/>
              <a:t>:  growth of </a:t>
            </a:r>
            <a:r>
              <a:rPr lang="en-US" sz="2400" dirty="0" err="1" smtClean="0"/>
              <a:t>film</a:t>
            </a:r>
            <a:r>
              <a:rPr lang="en-US" sz="2400" dirty="0" err="1" smtClean="0">
                <a:sym typeface="Wingdings" pitchFamily="2" charset="2"/>
              </a:rPr>
              <a:t></a:t>
            </a:r>
            <a:r>
              <a:rPr lang="en-US" sz="2400" dirty="0" err="1" smtClean="0"/>
              <a:t>reactions</a:t>
            </a:r>
            <a:r>
              <a:rPr lang="en-US" sz="2400" dirty="0" smtClean="0"/>
              <a:t>, clogging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Matrix diffusion</a:t>
            </a:r>
            <a:r>
              <a:rPr lang="en-US" sz="2400" dirty="0" smtClean="0"/>
              <a:t>:  species into matrix, store/react  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7126514" y="1814285"/>
            <a:ext cx="1335314" cy="435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73257" y="1059549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41771" y="1553033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75943" y="2017488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91200" y="2191655"/>
            <a:ext cx="232229" cy="24674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57142" y="3410866"/>
            <a:ext cx="1335314" cy="435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772399" y="3149614"/>
            <a:ext cx="232229" cy="24674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547427" y="3149613"/>
            <a:ext cx="232229" cy="24674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004628" y="3149612"/>
            <a:ext cx="232229" cy="24674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65884" y="3135111"/>
            <a:ext cx="232229" cy="24674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15198" y="3178647"/>
            <a:ext cx="232229" cy="24674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120742" y="2917410"/>
            <a:ext cx="232229" cy="24674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874000" y="2917409"/>
            <a:ext cx="232229" cy="24674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05486" y="2931918"/>
            <a:ext cx="232229" cy="24674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345713" y="2917435"/>
            <a:ext cx="232229" cy="24674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275943" y="2452907"/>
            <a:ext cx="1335314" cy="435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60686" y="4056735"/>
            <a:ext cx="1335314" cy="435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84057" y="3519722"/>
            <a:ext cx="195943" cy="217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504543" y="3374589"/>
            <a:ext cx="195943" cy="217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711371" y="3628580"/>
            <a:ext cx="195943" cy="217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660571" y="4056735"/>
            <a:ext cx="195943" cy="2177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464628" y="4042236"/>
            <a:ext cx="195943" cy="2177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272314" y="4042237"/>
            <a:ext cx="195943" cy="2177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70285" y="4005943"/>
            <a:ext cx="388257" cy="159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275943" y="4005944"/>
            <a:ext cx="580571" cy="145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257141" y="4659089"/>
            <a:ext cx="1335315" cy="268507"/>
          </a:xfrm>
          <a:prstGeom prst="rect">
            <a:avLst/>
          </a:prstGeom>
          <a:gradFill>
            <a:gsLst>
              <a:gs pos="3000">
                <a:schemeClr val="bg1"/>
              </a:gs>
              <a:gs pos="83000">
                <a:srgbClr val="7030A0"/>
              </a:gs>
              <a:gs pos="100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257141" y="2612582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257142" y="4927596"/>
            <a:ext cx="1335314" cy="435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785428" y="5950849"/>
            <a:ext cx="1335314" cy="435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373255" y="4085784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669313" y="5471898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053942" y="6045191"/>
            <a:ext cx="232229" cy="246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678052" y="4579325"/>
            <a:ext cx="232229" cy="24674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96623" y="6146859"/>
            <a:ext cx="232229" cy="24674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Rates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97000"/>
            <a:ext cx="8229600" cy="4525963"/>
          </a:xfrm>
        </p:spPr>
        <p:txBody>
          <a:bodyPr/>
          <a:lstStyle/>
          <a:p>
            <a:r>
              <a:rPr lang="en-US" sz="2800" dirty="0" smtClean="0"/>
              <a:t>Fast relative to transport</a:t>
            </a:r>
          </a:p>
          <a:p>
            <a:pPr lvl="1"/>
            <a:r>
              <a:rPr lang="en-US" sz="1800" i="1" dirty="0" smtClean="0"/>
              <a:t>Equilibrium</a:t>
            </a:r>
            <a:endParaRPr lang="en-US" sz="1800" i="1" dirty="0"/>
          </a:p>
          <a:p>
            <a:pPr lvl="1"/>
            <a:r>
              <a:rPr lang="en-US" sz="1800" dirty="0"/>
              <a:t>Partitioning between fluid/solid</a:t>
            </a:r>
          </a:p>
          <a:p>
            <a:pPr lvl="1"/>
            <a:r>
              <a:rPr lang="en-US" sz="1800" i="1" dirty="0"/>
              <a:t>C</a:t>
            </a:r>
            <a:r>
              <a:rPr lang="en-US" sz="1800" baseline="-25000" dirty="0"/>
              <a:t>s</a:t>
            </a:r>
            <a:r>
              <a:rPr lang="en-US" sz="1800" dirty="0"/>
              <a:t> = </a:t>
            </a:r>
            <a:r>
              <a:rPr lang="en-US" sz="1800" i="1" dirty="0"/>
              <a:t>f</a:t>
            </a:r>
            <a:r>
              <a:rPr lang="en-US" sz="1800" dirty="0"/>
              <a:t>(</a:t>
            </a:r>
            <a:r>
              <a:rPr lang="en-US" sz="1800" i="1" dirty="0" err="1"/>
              <a:t>C</a:t>
            </a:r>
            <a:r>
              <a:rPr lang="en-US" sz="1800" baseline="-25000" dirty="0" err="1"/>
              <a:t>f</a:t>
            </a:r>
            <a:r>
              <a:rPr lang="en-US" sz="1800" dirty="0"/>
              <a:t>)</a:t>
            </a:r>
          </a:p>
          <a:p>
            <a:r>
              <a:rPr lang="en-US" sz="2800" dirty="0" smtClean="0"/>
              <a:t>Similar or slower than transport</a:t>
            </a:r>
          </a:p>
          <a:p>
            <a:pPr lvl="1"/>
            <a:r>
              <a:rPr lang="en-US" sz="1800" i="1" dirty="0" smtClean="0"/>
              <a:t>Disequilibrium</a:t>
            </a:r>
            <a:r>
              <a:rPr lang="en-US" sz="1800" dirty="0" smtClean="0"/>
              <a:t>, kinetics important </a:t>
            </a:r>
          </a:p>
          <a:p>
            <a:pPr lvl="1"/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Reaction time scale:   1/</a:t>
            </a:r>
            <a:r>
              <a:rPr lang="en-US" sz="1800" i="1" dirty="0" smtClean="0"/>
              <a:t>k</a:t>
            </a:r>
            <a:r>
              <a:rPr lang="en-US" sz="1800" baseline="-25000" dirty="0" smtClean="0"/>
              <a:t>1</a:t>
            </a:r>
          </a:p>
          <a:p>
            <a:pPr lvl="1"/>
            <a:r>
              <a:rPr lang="en-US" sz="1800" dirty="0" smtClean="0"/>
              <a:t>Diffusion time scale:  </a:t>
            </a:r>
            <a:r>
              <a:rPr lang="en-US" sz="1800" i="1" dirty="0" smtClean="0"/>
              <a:t>L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/</a:t>
            </a:r>
            <a:r>
              <a:rPr lang="en-US" sz="1800" i="1" dirty="0" smtClean="0"/>
              <a:t>D</a:t>
            </a:r>
          </a:p>
          <a:p>
            <a:pPr lvl="1"/>
            <a:r>
              <a:rPr lang="en-US" sz="1800" dirty="0" smtClean="0"/>
              <a:t>Advection time scale:  </a:t>
            </a:r>
            <a:r>
              <a:rPr lang="en-US" sz="1800" i="1" dirty="0" smtClean="0"/>
              <a:t>L</a:t>
            </a:r>
            <a:r>
              <a:rPr lang="en-US" sz="1800" dirty="0" smtClean="0"/>
              <a:t>/</a:t>
            </a:r>
            <a:r>
              <a:rPr lang="en-US" sz="1800" i="1" dirty="0" smtClean="0"/>
              <a:t>v</a:t>
            </a:r>
          </a:p>
          <a:p>
            <a:pPr lvl="1"/>
            <a:endParaRPr lang="en-US" sz="1800" i="1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954236"/>
              </p:ext>
            </p:extLst>
          </p:nvPr>
        </p:nvGraphicFramePr>
        <p:xfrm>
          <a:off x="1407931" y="3746634"/>
          <a:ext cx="1488857" cy="556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1" name="Equation" r:id="rId3" imgW="1054080" imgH="393480" progId="Equation.DSMT4">
                  <p:embed/>
                </p:oleObj>
              </mc:Choice>
              <mc:Fallback>
                <p:oleObj name="Equation" r:id="rId3" imgW="1054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7931" y="3746634"/>
                        <a:ext cx="1488857" cy="556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638924"/>
              </p:ext>
            </p:extLst>
          </p:nvPr>
        </p:nvGraphicFramePr>
        <p:xfrm>
          <a:off x="4787447" y="4338184"/>
          <a:ext cx="1231900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2" name="Equation" r:id="rId5" imgW="749160" imgH="812520" progId="Equation.DSMT4">
                  <p:embed/>
                </p:oleObj>
              </mc:Choice>
              <mc:Fallback>
                <p:oleObj name="Equation" r:id="rId5" imgW="74916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7447" y="4338184"/>
                        <a:ext cx="1231900" cy="1335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4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Sorption Isotherms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6" t="30737" r="40237" b="25754"/>
          <a:stretch/>
        </p:blipFill>
        <p:spPr bwMode="auto">
          <a:xfrm>
            <a:off x="4870382" y="3159792"/>
            <a:ext cx="3407343" cy="298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6" y="3978571"/>
            <a:ext cx="3165108" cy="225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6590" y="657092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https://www.soils.org/publications/sssaj/articles/67/4/1140</a:t>
            </a:r>
          </a:p>
        </p:txBody>
      </p:sp>
      <p:pic>
        <p:nvPicPr>
          <p:cNvPr id="61444" name="Picture 4" descr="https://www.agronomy.org/images/publications/jeq/35/1/268fig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6" y="1481034"/>
            <a:ext cx="3628905" cy="20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17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792" y="274638"/>
            <a:ext cx="7166008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Equilibrium Sorption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85750" y="2590800"/>
            <a:ext cx="800100" cy="1390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5750" y="2609850"/>
            <a:ext cx="819150" cy="13906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33450" y="2762250"/>
            <a:ext cx="95250" cy="95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0050" y="2762250"/>
            <a:ext cx="95250" cy="95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3900" y="3124200"/>
            <a:ext cx="95250" cy="95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3850" y="3429000"/>
            <a:ext cx="361950" cy="2667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3900" y="3657600"/>
            <a:ext cx="342900" cy="3048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3850" y="3390900"/>
            <a:ext cx="95250" cy="95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1500" y="3390900"/>
            <a:ext cx="95250" cy="95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7200" y="3638550"/>
            <a:ext cx="95250" cy="95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95350" y="3638550"/>
            <a:ext cx="95250" cy="95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85750" y="1041400"/>
          <a:ext cx="23050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3" name="Equation" r:id="rId3" imgW="2158920" imgH="812520" progId="Equation.DSMT4">
                  <p:embed/>
                </p:oleObj>
              </mc:Choice>
              <mc:Fallback>
                <p:oleObj name="Equation" r:id="rId3" imgW="215892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041400"/>
                        <a:ext cx="23050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reeform 26"/>
          <p:cNvSpPr/>
          <p:nvPr/>
        </p:nvSpPr>
        <p:spPr>
          <a:xfrm>
            <a:off x="1648747" y="4248150"/>
            <a:ext cx="1608120" cy="1757095"/>
          </a:xfrm>
          <a:custGeom>
            <a:avLst/>
            <a:gdLst>
              <a:gd name="connsiteX0" fmla="*/ 0 w 2419350"/>
              <a:gd name="connsiteY0" fmla="*/ 0 h 1943100"/>
              <a:gd name="connsiteX1" fmla="*/ 19050 w 2419350"/>
              <a:gd name="connsiteY1" fmla="*/ 1943100 h 1943100"/>
              <a:gd name="connsiteX2" fmla="*/ 2419350 w 2419350"/>
              <a:gd name="connsiteY2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350" h="1943100">
                <a:moveTo>
                  <a:pt x="0" y="0"/>
                </a:moveTo>
                <a:lnTo>
                  <a:pt x="19050" y="1943100"/>
                </a:lnTo>
                <a:lnTo>
                  <a:pt x="2419350" y="1943100"/>
                </a:ln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648748" y="4552950"/>
            <a:ext cx="1608119" cy="1462100"/>
          </a:xfrm>
          <a:custGeom>
            <a:avLst/>
            <a:gdLst>
              <a:gd name="connsiteX0" fmla="*/ 2343150 w 2343150"/>
              <a:gd name="connsiteY0" fmla="*/ 0 h 2286000"/>
              <a:gd name="connsiteX1" fmla="*/ 0 w 2343150"/>
              <a:gd name="connsiteY1" fmla="*/ 2286000 h 2286000"/>
              <a:gd name="connsiteX0" fmla="*/ 2343150 w 2343150"/>
              <a:gd name="connsiteY0" fmla="*/ 0 h 2286000"/>
              <a:gd name="connsiteX1" fmla="*/ 1435957 w 2343150"/>
              <a:gd name="connsiteY1" fmla="*/ 962517 h 2286000"/>
              <a:gd name="connsiteX2" fmla="*/ 0 w 2343150"/>
              <a:gd name="connsiteY2" fmla="*/ 2286000 h 2286000"/>
              <a:gd name="connsiteX0" fmla="*/ 2343150 w 3169544"/>
              <a:gd name="connsiteY0" fmla="*/ 0 h 2286000"/>
              <a:gd name="connsiteX1" fmla="*/ 3169544 w 3169544"/>
              <a:gd name="connsiteY1" fmla="*/ 370197 h 2286000"/>
              <a:gd name="connsiteX2" fmla="*/ 1435957 w 3169544"/>
              <a:gd name="connsiteY2" fmla="*/ 962517 h 2286000"/>
              <a:gd name="connsiteX3" fmla="*/ 0 w 3169544"/>
              <a:gd name="connsiteY3" fmla="*/ 2286000 h 2286000"/>
              <a:gd name="connsiteX0" fmla="*/ 3169544 w 3169544"/>
              <a:gd name="connsiteY0" fmla="*/ 0 h 1915803"/>
              <a:gd name="connsiteX1" fmla="*/ 1435957 w 3169544"/>
              <a:gd name="connsiteY1" fmla="*/ 592320 h 1915803"/>
              <a:gd name="connsiteX2" fmla="*/ 0 w 3169544"/>
              <a:gd name="connsiteY2" fmla="*/ 1915803 h 1915803"/>
              <a:gd name="connsiteX0" fmla="*/ 3169544 w 3169544"/>
              <a:gd name="connsiteY0" fmla="*/ 0 h 1915803"/>
              <a:gd name="connsiteX1" fmla="*/ 1435957 w 3169544"/>
              <a:gd name="connsiteY1" fmla="*/ 592320 h 1915803"/>
              <a:gd name="connsiteX2" fmla="*/ 0 w 3169544"/>
              <a:gd name="connsiteY2" fmla="*/ 1915803 h 1915803"/>
              <a:gd name="connsiteX0" fmla="*/ 3169544 w 3169544"/>
              <a:gd name="connsiteY0" fmla="*/ 0 h 1915803"/>
              <a:gd name="connsiteX1" fmla="*/ 1435957 w 3169544"/>
              <a:gd name="connsiteY1" fmla="*/ 592320 h 1915803"/>
              <a:gd name="connsiteX2" fmla="*/ 0 w 3169544"/>
              <a:gd name="connsiteY2" fmla="*/ 1915803 h 1915803"/>
              <a:gd name="connsiteX0" fmla="*/ 3169544 w 3169544"/>
              <a:gd name="connsiteY0" fmla="*/ 0 h 1915803"/>
              <a:gd name="connsiteX1" fmla="*/ 1435957 w 3169544"/>
              <a:gd name="connsiteY1" fmla="*/ 592320 h 1915803"/>
              <a:gd name="connsiteX2" fmla="*/ 0 w 3169544"/>
              <a:gd name="connsiteY2" fmla="*/ 1915803 h 1915803"/>
              <a:gd name="connsiteX0" fmla="*/ 3412246 w 3412246"/>
              <a:gd name="connsiteY0" fmla="*/ 58622 h 1863365"/>
              <a:gd name="connsiteX1" fmla="*/ 1435957 w 3412246"/>
              <a:gd name="connsiteY1" fmla="*/ 539882 h 1863365"/>
              <a:gd name="connsiteX2" fmla="*/ 0 w 3412246"/>
              <a:gd name="connsiteY2" fmla="*/ 1863365 h 1863365"/>
              <a:gd name="connsiteX0" fmla="*/ 3412246 w 3412246"/>
              <a:gd name="connsiteY0" fmla="*/ 58622 h 1863365"/>
              <a:gd name="connsiteX1" fmla="*/ 1435957 w 3412246"/>
              <a:gd name="connsiteY1" fmla="*/ 539882 h 1863365"/>
              <a:gd name="connsiteX2" fmla="*/ 0 w 3412246"/>
              <a:gd name="connsiteY2" fmla="*/ 1863365 h 1863365"/>
              <a:gd name="connsiteX0" fmla="*/ 3412246 w 3412246"/>
              <a:gd name="connsiteY0" fmla="*/ 58622 h 1863365"/>
              <a:gd name="connsiteX1" fmla="*/ 1435957 w 3412246"/>
              <a:gd name="connsiteY1" fmla="*/ 539882 h 1863365"/>
              <a:gd name="connsiteX2" fmla="*/ 0 w 3412246"/>
              <a:gd name="connsiteY2" fmla="*/ 1863365 h 1863365"/>
              <a:gd name="connsiteX0" fmla="*/ 3412246 w 3412246"/>
              <a:gd name="connsiteY0" fmla="*/ 58622 h 1863365"/>
              <a:gd name="connsiteX1" fmla="*/ 1435957 w 3412246"/>
              <a:gd name="connsiteY1" fmla="*/ 539882 h 1863365"/>
              <a:gd name="connsiteX2" fmla="*/ 0 w 3412246"/>
              <a:gd name="connsiteY2" fmla="*/ 1863365 h 1863365"/>
              <a:gd name="connsiteX0" fmla="*/ 3412246 w 3412246"/>
              <a:gd name="connsiteY0" fmla="*/ -1 h 1804742"/>
              <a:gd name="connsiteX1" fmla="*/ 1435957 w 3412246"/>
              <a:gd name="connsiteY1" fmla="*/ 481259 h 1804742"/>
              <a:gd name="connsiteX2" fmla="*/ 0 w 3412246"/>
              <a:gd name="connsiteY2" fmla="*/ 1804742 h 1804742"/>
              <a:gd name="connsiteX0" fmla="*/ 3819459 w 3819459"/>
              <a:gd name="connsiteY0" fmla="*/ 0 h 1715345"/>
              <a:gd name="connsiteX1" fmla="*/ 1435957 w 3819459"/>
              <a:gd name="connsiteY1" fmla="*/ 391862 h 1715345"/>
              <a:gd name="connsiteX2" fmla="*/ 0 w 3819459"/>
              <a:gd name="connsiteY2" fmla="*/ 1715345 h 1715345"/>
              <a:gd name="connsiteX0" fmla="*/ 3819459 w 3819459"/>
              <a:gd name="connsiteY0" fmla="*/ 0 h 1715345"/>
              <a:gd name="connsiteX1" fmla="*/ 1435957 w 3819459"/>
              <a:gd name="connsiteY1" fmla="*/ 391862 h 1715345"/>
              <a:gd name="connsiteX2" fmla="*/ 0 w 3819459"/>
              <a:gd name="connsiteY2" fmla="*/ 1715345 h 171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9459" h="1715345">
                <a:moveTo>
                  <a:pt x="3819459" y="0"/>
                </a:moveTo>
                <a:cubicBezTo>
                  <a:pt x="2762091" y="4310"/>
                  <a:pt x="2070867" y="89538"/>
                  <a:pt x="1435957" y="391862"/>
                </a:cubicBezTo>
                <a:cubicBezTo>
                  <a:pt x="591291" y="894724"/>
                  <a:pt x="781050" y="953345"/>
                  <a:pt x="0" y="1715345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320098" y="4901684"/>
            <a:ext cx="21355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Non- linear Isotherm</a:t>
            </a:r>
          </a:p>
          <a:p>
            <a:endParaRPr lang="en-US" dirty="0"/>
          </a:p>
          <a:p>
            <a:r>
              <a:rPr lang="en-US" dirty="0" smtClean="0"/>
              <a:t>High concentrations</a:t>
            </a:r>
            <a:endParaRPr lang="en-US" dirty="0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5851281" y="5308600"/>
          <a:ext cx="238857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4" name="Equation" r:id="rId5" imgW="1523880" imgH="660240" progId="Equation.DSMT4">
                  <p:embed/>
                </p:oleObj>
              </mc:Choice>
              <mc:Fallback>
                <p:oleObj name="Equation" r:id="rId5" imgW="152388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281" y="5308600"/>
                        <a:ext cx="2388577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324600" y="4838700"/>
            <a:ext cx="15621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178445" y="4898380"/>
            <a:ext cx="217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Concentration </a:t>
            </a:r>
            <a:r>
              <a:rPr lang="en-US" dirty="0" err="1" smtClean="0"/>
              <a:t>sorbed</a:t>
            </a:r>
            <a:r>
              <a:rPr lang="en-US" dirty="0" smtClean="0"/>
              <a:t> (mass/mass)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656667" y="6183868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Concentration in water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550601" y="1714307"/>
            <a:ext cx="5780545" cy="2585621"/>
            <a:chOff x="2359008" y="1619250"/>
            <a:chExt cx="6360985" cy="3004721"/>
          </a:xfrm>
        </p:grpSpPr>
        <p:sp>
          <p:nvSpPr>
            <p:cNvPr id="17" name="Freeform 16"/>
            <p:cNvSpPr/>
            <p:nvPr/>
          </p:nvSpPr>
          <p:spPr>
            <a:xfrm>
              <a:off x="3105150" y="1943100"/>
              <a:ext cx="2419350" cy="1943100"/>
            </a:xfrm>
            <a:custGeom>
              <a:avLst/>
              <a:gdLst>
                <a:gd name="connsiteX0" fmla="*/ 0 w 2419350"/>
                <a:gd name="connsiteY0" fmla="*/ 0 h 1943100"/>
                <a:gd name="connsiteX1" fmla="*/ 19050 w 2419350"/>
                <a:gd name="connsiteY1" fmla="*/ 1943100 h 1943100"/>
                <a:gd name="connsiteX2" fmla="*/ 2419350 w 2419350"/>
                <a:gd name="connsiteY2" fmla="*/ 194310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9350" h="1943100">
                  <a:moveTo>
                    <a:pt x="0" y="0"/>
                  </a:moveTo>
                  <a:lnTo>
                    <a:pt x="19050" y="1943100"/>
                  </a:lnTo>
                  <a:lnTo>
                    <a:pt x="2419350" y="1943100"/>
                  </a:lnTo>
                </a:path>
              </a:pathLst>
            </a:cu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1392896" y="2623461"/>
              <a:ext cx="2643456" cy="71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Concentration </a:t>
              </a:r>
              <a:r>
                <a:rPr lang="en-US" b="1" dirty="0" err="1" smtClean="0"/>
                <a:t>sorbed</a:t>
              </a:r>
              <a:r>
                <a:rPr lang="en-US" b="1" dirty="0" smtClean="0"/>
                <a:t> </a:t>
              </a:r>
              <a:r>
                <a:rPr lang="en-US" dirty="0" smtClean="0"/>
                <a:t>(mass/mass)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15640" y="4023361"/>
              <a:ext cx="2686050" cy="42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Concentration in water</a:t>
              </a:r>
              <a:endParaRPr lang="en-US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3486150" y="3333750"/>
              <a:ext cx="209550" cy="247650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943350" y="2857500"/>
              <a:ext cx="209550" cy="247650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495800" y="2324100"/>
              <a:ext cx="209550" cy="247650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067300" y="1790700"/>
              <a:ext cx="209550" cy="247650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143250" y="1619250"/>
              <a:ext cx="2343150" cy="2286000"/>
            </a:xfrm>
            <a:custGeom>
              <a:avLst/>
              <a:gdLst>
                <a:gd name="connsiteX0" fmla="*/ 2343150 w 2343150"/>
                <a:gd name="connsiteY0" fmla="*/ 0 h 2286000"/>
                <a:gd name="connsiteX1" fmla="*/ 0 w 2343150"/>
                <a:gd name="connsiteY1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43150" h="2286000">
                  <a:moveTo>
                    <a:pt x="2343150" y="0"/>
                  </a:moveTo>
                  <a:lnTo>
                    <a:pt x="0" y="228600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53000" y="2571750"/>
              <a:ext cx="37669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Slope = Distribution Coefficient, </a:t>
              </a:r>
              <a:r>
                <a:rPr lang="en-US" sz="2000" i="1" dirty="0" err="1" smtClean="0"/>
                <a:t>K</a:t>
              </a:r>
              <a:r>
                <a:rPr lang="en-US" sz="2000" baseline="-25000" dirty="0" err="1" smtClean="0"/>
                <a:t>d</a:t>
              </a:r>
              <a:endParaRPr lang="en-US" sz="2000" baseline="-25000" dirty="0" smtClean="0"/>
            </a:p>
            <a:p>
              <a:endParaRPr lang="en-US" sz="2000" dirty="0" smtClean="0"/>
            </a:p>
            <a:p>
              <a:r>
                <a:rPr lang="en-US" sz="2000" dirty="0" smtClean="0"/>
                <a:t>Good for low concentrations</a:t>
              </a:r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00700" y="1828800"/>
              <a:ext cx="1809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Linear Isotherm</a:t>
              </a:r>
            </a:p>
            <a:p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02680" y="3977640"/>
              <a:ext cx="23469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Sorption sites fill at high concentrations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901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45543</TotalTime>
  <Words>932</Words>
  <Application>Microsoft Office PowerPoint</Application>
  <PresentationFormat>On-screen Show (4:3)</PresentationFormat>
  <Paragraphs>342</Paragraphs>
  <Slides>36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1_Office Theme</vt:lpstr>
      <vt:lpstr>MathType 6.0 Equation</vt:lpstr>
      <vt:lpstr>Equation</vt:lpstr>
      <vt:lpstr>PowerPoint Presentation</vt:lpstr>
      <vt:lpstr>Transport with Fluid-Solid Reactions</vt:lpstr>
      <vt:lpstr>Reaction Locations</vt:lpstr>
      <vt:lpstr>Conceptual Model</vt:lpstr>
      <vt:lpstr>Concentrations</vt:lpstr>
      <vt:lpstr>Processes</vt:lpstr>
      <vt:lpstr>Reaction Rates</vt:lpstr>
      <vt:lpstr>Sorption Isotherms</vt:lpstr>
      <vt:lpstr>Equilibrium Sorption</vt:lpstr>
      <vt:lpstr>Important Concept, FluidSolid Surface Porous media, Two overlapping domains</vt:lpstr>
      <vt:lpstr>PowerPoint Presentation</vt:lpstr>
      <vt:lpstr>Application of pulse test to determine ne and R</vt:lpstr>
      <vt:lpstr>PowerPoint Presentation</vt:lpstr>
      <vt:lpstr>PowerPoint Presentation</vt:lpstr>
      <vt:lpstr>Governing Eq.   AD w/Equilibrium Sorption, Linear Isotherm</vt:lpstr>
      <vt:lpstr>Governing Eq.   AD w/Equilibrium Sorption, Langmuir Isotherm</vt:lpstr>
      <vt:lpstr>Governing Eq.   AD w/Equilibrium Sorption, Linear Isotherm Comsol format</vt:lpstr>
      <vt:lpstr>Nonequilibrium (Kinetic) Sorption  Macroscopic, Two adjacent domains</vt:lpstr>
      <vt:lpstr>Nonequilibrium Sorption Kinetics</vt:lpstr>
      <vt:lpstr>PowerPoint Presentation</vt:lpstr>
      <vt:lpstr>Important Concept, FluidSolid Surface Porous media, Two overlapping domains</vt:lpstr>
      <vt:lpstr>PowerPoint Presentation</vt:lpstr>
      <vt:lpstr>PowerPoint Presentation</vt:lpstr>
      <vt:lpstr>PowerPoint Presentation</vt:lpstr>
      <vt:lpstr>Biofilm Conceptual Model</vt:lpstr>
      <vt:lpstr>Clogging and Channeling</vt:lpstr>
      <vt:lpstr>Clogging of flow channel from precipitation Non-equilibrium sorption </vt:lpstr>
      <vt:lpstr>PowerPoint Presentation</vt:lpstr>
      <vt:lpstr>PowerPoint Presentation</vt:lpstr>
      <vt:lpstr>PowerPoint Presentation</vt:lpstr>
      <vt:lpstr>Strategy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Diffusion</dc:title>
  <dc:creator>Larry Murdoch</dc:creator>
  <cp:lastModifiedBy>Larry Murdoch</cp:lastModifiedBy>
  <cp:revision>210</cp:revision>
  <cp:lastPrinted>2013-03-07T12:38:18Z</cp:lastPrinted>
  <dcterms:created xsi:type="dcterms:W3CDTF">2013-02-17T15:33:39Z</dcterms:created>
  <dcterms:modified xsi:type="dcterms:W3CDTF">2015-03-11T19:03:07Z</dcterms:modified>
</cp:coreProperties>
</file>