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271" r:id="rId3"/>
    <p:sldId id="263" r:id="rId4"/>
    <p:sldId id="275" r:id="rId5"/>
    <p:sldId id="264" r:id="rId6"/>
    <p:sldId id="273" r:id="rId7"/>
    <p:sldId id="274" r:id="rId8"/>
    <p:sldId id="265" r:id="rId9"/>
    <p:sldId id="258" r:id="rId10"/>
    <p:sldId id="270" r:id="rId11"/>
    <p:sldId id="272" r:id="rId12"/>
    <p:sldId id="259" r:id="rId13"/>
    <p:sldId id="261" r:id="rId14"/>
    <p:sldId id="298" r:id="rId15"/>
    <p:sldId id="276" r:id="rId16"/>
    <p:sldId id="260" r:id="rId17"/>
    <p:sldId id="282" r:id="rId18"/>
    <p:sldId id="277" r:id="rId19"/>
    <p:sldId id="278" r:id="rId20"/>
    <p:sldId id="279" r:id="rId21"/>
    <p:sldId id="266" r:id="rId22"/>
    <p:sldId id="280" r:id="rId23"/>
    <p:sldId id="307" r:id="rId24"/>
    <p:sldId id="262" r:id="rId25"/>
    <p:sldId id="283" r:id="rId26"/>
    <p:sldId id="281" r:id="rId27"/>
    <p:sldId id="306" r:id="rId28"/>
    <p:sldId id="285" r:id="rId29"/>
    <p:sldId id="299" r:id="rId30"/>
    <p:sldId id="301" r:id="rId31"/>
    <p:sldId id="300" r:id="rId32"/>
    <p:sldId id="304" r:id="rId33"/>
    <p:sldId id="305" r:id="rId34"/>
    <p:sldId id="302" r:id="rId35"/>
    <p:sldId id="303" r:id="rId36"/>
    <p:sldId id="268" r:id="rId37"/>
    <p:sldId id="267" r:id="rId38"/>
    <p:sldId id="288" r:id="rId39"/>
    <p:sldId id="269" r:id="rId40"/>
    <p:sldId id="289" r:id="rId41"/>
    <p:sldId id="286" r:id="rId42"/>
    <p:sldId id="290" r:id="rId43"/>
    <p:sldId id="287" r:id="rId44"/>
    <p:sldId id="295" r:id="rId45"/>
    <p:sldId id="291" r:id="rId46"/>
    <p:sldId id="292" r:id="rId47"/>
    <p:sldId id="293" r:id="rId48"/>
    <p:sldId id="294" r:id="rId49"/>
    <p:sldId id="296" r:id="rId50"/>
    <p:sldId id="297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C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5" autoAdjust="0"/>
    <p:restoredTop sz="80649" autoAdjust="0"/>
  </p:normalViewPr>
  <p:slideViewPr>
    <p:cSldViewPr showGuides="1">
      <p:cViewPr>
        <p:scale>
          <a:sx n="50" d="100"/>
          <a:sy n="50" d="100"/>
        </p:scale>
        <p:origin x="-1008" y="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7" Type="http://schemas.openxmlformats.org/officeDocument/2006/relationships/image" Target="../media/image91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6" Type="http://schemas.openxmlformats.org/officeDocument/2006/relationships/image" Target="../media/image90.wmf"/><Relationship Id="rId5" Type="http://schemas.openxmlformats.org/officeDocument/2006/relationships/image" Target="../media/image89.wmf"/><Relationship Id="rId4" Type="http://schemas.openxmlformats.org/officeDocument/2006/relationships/image" Target="../media/image8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10" Type="http://schemas.openxmlformats.org/officeDocument/2006/relationships/image" Target="../media/image51.wmf"/><Relationship Id="rId4" Type="http://schemas.openxmlformats.org/officeDocument/2006/relationships/image" Target="../media/image45.wmf"/><Relationship Id="rId9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ED379-039D-4ED0-B7EE-F788045E670A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49761-0695-4B8D-91CE-67CAE7F47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71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49761-0695-4B8D-91CE-67CAE7F477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2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625A3-1610-4930-AB95-311CF873DEAD}" type="datetimeFigureOut">
              <a:rPr lang="en-US"/>
              <a:pPr>
                <a:defRPr/>
              </a:pPr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D316DE32-0CC1-4813-8994-D8AE49844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9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CBD68-F045-45E4-AE29-01F98CBE67AF}" type="datetimeFigureOut">
              <a:rPr lang="en-US"/>
              <a:pPr>
                <a:defRPr/>
              </a:pPr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E1B56DCC-95C2-4921-94BD-ED155F7A4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EA96D-040F-46DC-B0C8-BD687CECDA7E}" type="datetimeFigureOut">
              <a:rPr lang="en-US"/>
              <a:pPr>
                <a:defRPr/>
              </a:pPr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B59D160C-A520-4AD9-ABBD-CEA1629C2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53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516C8100-38CD-454D-8F8E-ED97FF2E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56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62499FB6-2CD7-477C-806C-1F9E8FC93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56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96FD5DE7-1D98-4CB8-8F08-1D4062F3B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02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CE3A6CA4-499F-4AF8-8BBC-0954A89A0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75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5E1C9-0E90-40B5-927A-4C7A01158D83}" type="datetimeFigureOut">
              <a:rPr lang="en-US"/>
              <a:pPr>
                <a:defRPr/>
              </a:pPr>
              <a:t>4/3/2015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84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E4486-1BA0-4E12-8C59-BDBB4C5D9B61}" type="datetimeFigureOut">
              <a:rPr lang="en-US"/>
              <a:pPr>
                <a:defRPr/>
              </a:pPr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23BD0768-EEC9-4511-AF10-E3AD650D6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4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1B271-2D6C-4D17-94D3-257D21FD45FB}" type="datetimeFigureOut">
              <a:rPr lang="en-US"/>
              <a:pPr>
                <a:defRPr/>
              </a:pPr>
              <a:t>4/3/2015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4E04087B-D7B3-4EBD-B78B-96C37503D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04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F7470-4E37-4903-8975-319CFF900A93}" type="datetimeFigureOut">
              <a:rPr lang="en-US"/>
              <a:pPr>
                <a:defRPr/>
              </a:pPr>
              <a:t>4/3/2015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40804983-1E85-408A-A71C-3B12671C2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58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350C0-5686-4D17-809D-4B7E943244D7}" type="datetimeFigureOut">
              <a:rPr lang="en-US"/>
              <a:pPr>
                <a:defRPr/>
              </a:pPr>
              <a:t>4/3/2015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F4E26022-1630-4893-A450-B354CFB91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5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74D12-87D1-41CA-B746-B026220C6DCA}" type="datetimeFigureOut">
              <a:rPr lang="en-US"/>
              <a:pPr>
                <a:defRPr/>
              </a:pPr>
              <a:t>4/3/2015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6B2D9A74-B8A6-4819-ACAD-5F552AD8E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80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AF530-824B-4FE3-AC28-8F5EF1065C5F}" type="datetimeFigureOut">
              <a:rPr lang="en-US"/>
              <a:pPr>
                <a:defRPr/>
              </a:pPr>
              <a:t>4/3/2015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90A784A1-5A0C-4D02-BECA-81C5EE544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6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35F5-0748-4947-8088-93716B128D4C}" type="datetimeFigureOut">
              <a:rPr lang="en-US"/>
              <a:pPr>
                <a:defRPr/>
              </a:pPr>
              <a:t>4/3/2015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DA0CBD44-D49A-4F79-848F-766A66A95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7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9E3202-A894-48A2-AD1D-7CB7FC409BA0}" type="datetimeFigureOut">
              <a:rPr lang="en-US"/>
              <a:pPr>
                <a:defRPr/>
              </a:pPr>
              <a:t>4/3/2015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304800" y="6477000"/>
            <a:ext cx="8485188" cy="9525"/>
          </a:xfrm>
          <a:custGeom>
            <a:avLst/>
            <a:gdLst>
              <a:gd name="connsiteX0" fmla="*/ 0 w 8485632"/>
              <a:gd name="connsiteY0" fmla="*/ 9144 h 9144"/>
              <a:gd name="connsiteX1" fmla="*/ 8485632 w 8485632"/>
              <a:gd name="connsiteY1" fmla="*/ 0 h 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85632" h="9144">
                <a:moveTo>
                  <a:pt x="0" y="9144"/>
                </a:moveTo>
                <a:lnTo>
                  <a:pt x="8485632" y="0"/>
                </a:lnTo>
              </a:path>
            </a:pathLst>
          </a:cu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62800" y="6553200"/>
            <a:ext cx="1447800" cy="215900"/>
            <a:chOff x="7162800" y="6553200"/>
            <a:chExt cx="1447800" cy="215444"/>
          </a:xfrm>
        </p:grpSpPr>
        <p:pic>
          <p:nvPicPr>
            <p:cNvPr id="1031" name="Picture 9" descr="clemson hydro.jpg"/>
            <p:cNvPicPr>
              <a:picLocks noChangeAspect="1"/>
            </p:cNvPicPr>
            <p:nvPr userDrawn="1"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162800" y="6553200"/>
              <a:ext cx="609600" cy="179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2" name="TextBox 10"/>
            <p:cNvSpPr txBox="1">
              <a:spLocks noChangeArrowheads="1"/>
            </p:cNvSpPr>
            <p:nvPr userDrawn="1"/>
          </p:nvSpPr>
          <p:spPr bwMode="auto">
            <a:xfrm>
              <a:off x="7772400" y="6553200"/>
              <a:ext cx="8382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800">
                  <a:solidFill>
                    <a:srgbClr val="0B5395"/>
                  </a:solidFill>
                  <a:latin typeface="Calibri" pitchFamily="34" charset="0"/>
                </a:rPr>
                <a:t>Clemson Hydro</a:t>
              </a:r>
            </a:p>
          </p:txBody>
        </p:sp>
        <p:sp>
          <p:nvSpPr>
            <p:cNvPr id="12" name="Freeform 11"/>
            <p:cNvSpPr/>
            <p:nvPr userDrawn="1"/>
          </p:nvSpPr>
          <p:spPr>
            <a:xfrm>
              <a:off x="7807325" y="6729041"/>
              <a:ext cx="695325" cy="0"/>
            </a:xfrm>
            <a:custGeom>
              <a:avLst/>
              <a:gdLst>
                <a:gd name="connsiteX0" fmla="*/ 0 w 695325"/>
                <a:gd name="connsiteY0" fmla="*/ 0 h 0"/>
                <a:gd name="connsiteX1" fmla="*/ 695325 w 695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5325">
                  <a:moveTo>
                    <a:pt x="0" y="0"/>
                  </a:moveTo>
                  <a:lnTo>
                    <a:pt x="695325" y="0"/>
                  </a:lnTo>
                </a:path>
              </a:pathLst>
            </a:cu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26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49.wmf"/><Relationship Id="rId3" Type="http://schemas.openxmlformats.org/officeDocument/2006/relationships/oleObject" Target="../embeddings/oleObject14.bin"/><Relationship Id="rId21" Type="http://schemas.openxmlformats.org/officeDocument/2006/relationships/oleObject" Target="../embeddings/oleObject23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46.wmf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.wmf"/><Relationship Id="rId20" Type="http://schemas.openxmlformats.org/officeDocument/2006/relationships/image" Target="../media/image50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45.wmf"/><Relationship Id="rId19" Type="http://schemas.openxmlformats.org/officeDocument/2006/relationships/oleObject" Target="../embeddings/oleObject22.bin"/><Relationship Id="rId4" Type="http://schemas.openxmlformats.org/officeDocument/2006/relationships/image" Target="../media/image42.w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47.wmf"/><Relationship Id="rId22" Type="http://schemas.openxmlformats.org/officeDocument/2006/relationships/image" Target="../media/image5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2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51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oleObject" Target="../embeddings/oleObject28.bin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58.png"/><Relationship Id="rId4" Type="http://schemas.openxmlformats.org/officeDocument/2006/relationships/image" Target="../media/image55.wmf"/><Relationship Id="rId9" Type="http://schemas.openxmlformats.org/officeDocument/2006/relationships/image" Target="../media/image57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0.pn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7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7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13" Type="http://schemas.openxmlformats.org/officeDocument/2006/relationships/oleObject" Target="../embeddings/oleObject41.bin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89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1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6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5" Type="http://schemas.openxmlformats.org/officeDocument/2006/relationships/oleObject" Target="../embeddings/oleObject42.bin"/><Relationship Id="rId10" Type="http://schemas.openxmlformats.org/officeDocument/2006/relationships/image" Target="../media/image88.wmf"/><Relationship Id="rId4" Type="http://schemas.openxmlformats.org/officeDocument/2006/relationships/image" Target="../media/image85.wmf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90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9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10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9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24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r>
              <a:rPr lang="en-US" dirty="0" smtClean="0"/>
              <a:t>Heat Transport</a:t>
            </a:r>
            <a:endParaRPr lang="en-US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38"/>
          <a:stretch/>
        </p:blipFill>
        <p:spPr bwMode="auto">
          <a:xfrm>
            <a:off x="3200400" y="3124200"/>
            <a:ext cx="2776537" cy="228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5230070"/>
            <a:ext cx="2547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Temperature of a wolf pup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147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9111" r="45500" b="47333"/>
          <a:stretch/>
        </p:blipFill>
        <p:spPr bwMode="auto">
          <a:xfrm>
            <a:off x="228600" y="1581150"/>
            <a:ext cx="33528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5" t="40222" r="30875" b="21556"/>
          <a:stretch/>
        </p:blipFill>
        <p:spPr bwMode="auto">
          <a:xfrm>
            <a:off x="4305300" y="1290103"/>
            <a:ext cx="3962400" cy="239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762000" y="5029200"/>
            <a:ext cx="1143000" cy="10668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409950" y="5029200"/>
            <a:ext cx="1143000" cy="10668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1950" y="1047750"/>
            <a:ext cx="5715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914525" y="5372100"/>
            <a:ext cx="43815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H="1">
            <a:off x="2571750" y="5334000"/>
            <a:ext cx="70485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3450" y="5334000"/>
            <a:ext cx="5353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</a:rPr>
              <a:t>T</a:t>
            </a:r>
            <a:r>
              <a:rPr lang="en-US" sz="3200" baseline="-25000" dirty="0" smtClean="0">
                <a:solidFill>
                  <a:schemeClr val="bg1"/>
                </a:solidFill>
              </a:rPr>
              <a:t>1</a:t>
            </a:r>
            <a:r>
              <a:rPr lang="en-US" sz="3200" dirty="0" smtClean="0">
                <a:solidFill>
                  <a:schemeClr val="bg1"/>
                </a:solidFill>
              </a:rPr>
              <a:t>                          </a:t>
            </a:r>
            <a:r>
              <a:rPr lang="en-US" sz="3200" i="1" dirty="0" smtClean="0">
                <a:solidFill>
                  <a:schemeClr val="bg1"/>
                </a:solidFill>
              </a:rPr>
              <a:t>T</a:t>
            </a:r>
            <a:r>
              <a:rPr lang="en-US" sz="3200" baseline="-25000" dirty="0" smtClean="0">
                <a:solidFill>
                  <a:schemeClr val="bg1"/>
                </a:solidFill>
              </a:rPr>
              <a:t>2</a:t>
            </a:r>
            <a:endParaRPr lang="en-US" sz="3200" baseline="-25000" dirty="0">
              <a:solidFill>
                <a:schemeClr val="bg1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316059"/>
              </p:ext>
            </p:extLst>
          </p:nvPr>
        </p:nvGraphicFramePr>
        <p:xfrm>
          <a:off x="4648200" y="3908425"/>
          <a:ext cx="3897313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7" name="Equation" r:id="rId5" imgW="1104840" imgH="253800" progId="Equation.DSMT4">
                  <p:embed/>
                </p:oleObj>
              </mc:Choice>
              <mc:Fallback>
                <p:oleObj name="Equation" r:id="rId5" imgW="11048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8200" y="3908425"/>
                        <a:ext cx="3897313" cy="896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60982" y="4910435"/>
            <a:ext cx="44830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s </a:t>
            </a:r>
            <a:r>
              <a:rPr lang="en-US" dirty="0" smtClean="0"/>
              <a:t>= Stefan-</a:t>
            </a:r>
            <a:r>
              <a:rPr lang="en-US" dirty="0" err="1" smtClean="0"/>
              <a:t>Boltzman</a:t>
            </a:r>
            <a:r>
              <a:rPr lang="en-US" dirty="0" smtClean="0"/>
              <a:t> constant</a:t>
            </a:r>
          </a:p>
          <a:p>
            <a:r>
              <a:rPr lang="en-US" dirty="0" smtClean="0"/>
              <a:t>                              5.67x10</a:t>
            </a:r>
            <a:r>
              <a:rPr lang="en-US" baseline="30000" dirty="0" smtClean="0"/>
              <a:t>-8</a:t>
            </a:r>
            <a:r>
              <a:rPr lang="en-US" dirty="0" smtClean="0"/>
              <a:t> </a:t>
            </a:r>
            <a:r>
              <a:rPr lang="en-US" dirty="0"/>
              <a:t>W</a:t>
            </a:r>
            <a:r>
              <a:rPr lang="en-US" dirty="0" smtClean="0"/>
              <a:t>/(m</a:t>
            </a:r>
            <a:r>
              <a:rPr lang="en-US" baseline="30000" dirty="0" smtClean="0"/>
              <a:t>2</a:t>
            </a:r>
            <a:r>
              <a:rPr lang="en-US" dirty="0" smtClean="0"/>
              <a:t> K</a:t>
            </a:r>
            <a:r>
              <a:rPr lang="en-US" baseline="30000" dirty="0" smtClean="0"/>
              <a:t>4</a:t>
            </a:r>
            <a:r>
              <a:rPr lang="en-US" dirty="0" smtClean="0"/>
              <a:t>)</a:t>
            </a:r>
          </a:p>
          <a:p>
            <a:pPr marL="285750" indent="-285750">
              <a:buFont typeface="Symbol" pitchFamily="18" charset="2"/>
              <a:buChar char="e"/>
            </a:pPr>
            <a:r>
              <a:rPr lang="en-US" dirty="0" smtClean="0">
                <a:latin typeface="Symbol" pitchFamily="18" charset="2"/>
              </a:rPr>
              <a:t>= </a:t>
            </a:r>
            <a:r>
              <a:rPr lang="en-US" dirty="0" smtClean="0"/>
              <a:t>emissivity </a:t>
            </a:r>
            <a:r>
              <a:rPr lang="en-US" dirty="0"/>
              <a:t>(0-1</a:t>
            </a:r>
            <a:r>
              <a:rPr lang="en-US" dirty="0" smtClean="0"/>
              <a:t>); ~1: black; ~0: shiny</a:t>
            </a:r>
          </a:p>
          <a:p>
            <a:pPr marL="285750" indent="-285750">
              <a:buFont typeface="Symbol" pitchFamily="18" charset="2"/>
              <a:buChar char="e"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>
              <a:latin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4400" y="35052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eat transfer flux by radiation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81050" y="4032246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“Black” body absorbs all incoming radiation and is a perfect emitter. 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4953000"/>
            <a:ext cx="2133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600136"/>
              </p:ext>
            </p:extLst>
          </p:nvPr>
        </p:nvGraphicFramePr>
        <p:xfrm>
          <a:off x="1676400" y="5981848"/>
          <a:ext cx="11461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" name="Equation" r:id="rId7" imgW="583920" imgH="241200" progId="Equation.DSMT4">
                  <p:embed/>
                </p:oleObj>
              </mc:Choice>
              <mc:Fallback>
                <p:oleObj name="Equation" r:id="rId7" imgW="583920" imgH="2412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981848"/>
                        <a:ext cx="114617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24175" y="6085481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Stefan’s Law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60983" y="608212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http://www.thermoworks.com/emissivity_table.html</a:t>
            </a:r>
          </a:p>
        </p:txBody>
      </p:sp>
    </p:spTree>
    <p:extLst>
      <p:ext uri="{BB962C8B-B14F-4D97-AF65-F5344CB8AC3E}">
        <p14:creationId xmlns:p14="http://schemas.microsoft.com/office/powerpoint/2010/main" val="36344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Conduction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393681"/>
              </p:ext>
            </p:extLst>
          </p:nvPr>
        </p:nvGraphicFramePr>
        <p:xfrm>
          <a:off x="914400" y="1497013"/>
          <a:ext cx="5013325" cy="392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2" name="Equation" r:id="rId3" imgW="2234880" imgH="1752480" progId="Equation.DSMT4">
                  <p:embed/>
                </p:oleObj>
              </mc:Choice>
              <mc:Fallback>
                <p:oleObj name="Equation" r:id="rId3" imgW="2234880" imgH="1752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1497013"/>
                        <a:ext cx="5013325" cy="392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62400" y="1600200"/>
            <a:ext cx="4572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Fourier’s Law, energy flux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                   </a:t>
            </a:r>
            <a:r>
              <a:rPr lang="en-US" dirty="0" smtClean="0"/>
              <a:t>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Thermal conductivity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22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1143000"/>
          </a:xfrm>
        </p:spPr>
        <p:txBody>
          <a:bodyPr/>
          <a:lstStyle/>
          <a:p>
            <a:r>
              <a:rPr lang="en-US" dirty="0" smtClean="0"/>
              <a:t>Thermal conductivity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2" t="10011" r="37035" b="4879"/>
          <a:stretch/>
        </p:blipFill>
        <p:spPr bwMode="auto">
          <a:xfrm rot="5400000">
            <a:off x="2281729" y="80472"/>
            <a:ext cx="3927064" cy="803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636338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http://web.mit.edu/lienhard/www/ahttv202.pdf</a:t>
            </a:r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6734916" y="533400"/>
            <a:ext cx="225668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</a:t>
            </a:r>
            <a:r>
              <a:rPr lang="en-US" u="sng" dirty="0" smtClean="0"/>
              <a:t>W/(</a:t>
            </a:r>
            <a:r>
              <a:rPr lang="en-US" u="sng" dirty="0" err="1" smtClean="0"/>
              <a:t>m</a:t>
            </a:r>
            <a:r>
              <a:rPr lang="en-US" u="sng" baseline="30000" dirty="0" err="1" smtClean="0"/>
              <a:t>o</a:t>
            </a:r>
            <a:r>
              <a:rPr lang="en-US" u="sng" dirty="0" err="1" smtClean="0"/>
              <a:t>C</a:t>
            </a:r>
            <a:r>
              <a:rPr lang="en-US" u="sng" dirty="0" smtClean="0"/>
              <a:t>)</a:t>
            </a:r>
          </a:p>
          <a:p>
            <a:r>
              <a:rPr lang="en-US" dirty="0" smtClean="0"/>
              <a:t>Vacuum:          0.001 </a:t>
            </a:r>
          </a:p>
          <a:p>
            <a:r>
              <a:rPr lang="en-US" dirty="0" smtClean="0"/>
              <a:t>Air:                    0.02</a:t>
            </a:r>
          </a:p>
          <a:p>
            <a:r>
              <a:rPr lang="en-US" dirty="0" smtClean="0"/>
              <a:t>Water:              0.6</a:t>
            </a:r>
          </a:p>
          <a:p>
            <a:r>
              <a:rPr lang="en-US" dirty="0" smtClean="0"/>
              <a:t>Ice:                    2</a:t>
            </a:r>
          </a:p>
          <a:p>
            <a:r>
              <a:rPr lang="en-US" dirty="0" smtClean="0"/>
              <a:t>Steel:              10</a:t>
            </a:r>
          </a:p>
          <a:p>
            <a:r>
              <a:rPr lang="en-US" dirty="0" smtClean="0"/>
              <a:t>Copper:        400      </a:t>
            </a:r>
          </a:p>
          <a:p>
            <a:r>
              <a:rPr lang="en-US" dirty="0" smtClean="0"/>
              <a:t>Diamond:   1000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50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6100" y="30480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Forced</a:t>
            </a:r>
            <a:r>
              <a:rPr lang="en-US" dirty="0" smtClean="0"/>
              <a:t>:  Fluid flow driven by processes other than thermal, pump etc.  </a:t>
            </a:r>
          </a:p>
          <a:p>
            <a:r>
              <a:rPr lang="en-US" b="1" dirty="0" smtClean="0"/>
              <a:t>Free or Natural</a:t>
            </a:r>
            <a:r>
              <a:rPr lang="en-US" dirty="0" smtClean="0"/>
              <a:t>:   Fluid flow by thermally induced density differences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100" y="1633498"/>
            <a:ext cx="1855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Energy flux:   </a:t>
            </a:r>
            <a:endParaRPr lang="en-US" sz="2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0855373"/>
              </p:ext>
            </p:extLst>
          </p:nvPr>
        </p:nvGraphicFramePr>
        <p:xfrm>
          <a:off x="4495800" y="1633498"/>
          <a:ext cx="286385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Equation" r:id="rId3" imgW="1726920" imgH="482400" progId="Equation.DSMT4">
                  <p:embed/>
                </p:oleObj>
              </mc:Choice>
              <mc:Fallback>
                <p:oleObj name="Equation" r:id="rId3" imgW="17269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5800" y="1633498"/>
                        <a:ext cx="2863850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6019800" y="1295400"/>
            <a:ext cx="16129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394882"/>
              </p:ext>
            </p:extLst>
          </p:nvPr>
        </p:nvGraphicFramePr>
        <p:xfrm>
          <a:off x="2201863" y="1633538"/>
          <a:ext cx="1887537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Equation" r:id="rId5" imgW="774360" imgH="241200" progId="Equation.DSMT4">
                  <p:embed/>
                </p:oleObj>
              </mc:Choice>
              <mc:Fallback>
                <p:oleObj name="Equation" r:id="rId5" imgW="774360" imgH="241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1863" y="1633538"/>
                        <a:ext cx="1887537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618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6100" y="30480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Forced</a:t>
            </a:r>
            <a:r>
              <a:rPr lang="en-US" dirty="0" smtClean="0"/>
              <a:t>:  Fluid flow driven by processes other than thermal, pump etc.  </a:t>
            </a:r>
          </a:p>
          <a:p>
            <a:r>
              <a:rPr lang="en-US" b="1" dirty="0" smtClean="0"/>
              <a:t>Free or Natural</a:t>
            </a:r>
            <a:r>
              <a:rPr lang="en-US" dirty="0" smtClean="0"/>
              <a:t>:   Fluid flow by thermally induced density differences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100" y="1633498"/>
            <a:ext cx="1855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Energy flux:   </a:t>
            </a:r>
            <a:endParaRPr lang="en-US" sz="2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979149"/>
              </p:ext>
            </p:extLst>
          </p:nvPr>
        </p:nvGraphicFramePr>
        <p:xfrm>
          <a:off x="4475163" y="1597025"/>
          <a:ext cx="286385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2" name="Equation" r:id="rId3" imgW="1726920" imgH="482400" progId="Equation.DSMT4">
                  <p:embed/>
                </p:oleObj>
              </mc:Choice>
              <mc:Fallback>
                <p:oleObj name="Equation" r:id="rId3" imgW="17269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5163" y="1597025"/>
                        <a:ext cx="2863850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394882"/>
              </p:ext>
            </p:extLst>
          </p:nvPr>
        </p:nvGraphicFramePr>
        <p:xfrm>
          <a:off x="2202015" y="1633498"/>
          <a:ext cx="1887385" cy="587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3" name="Equation" r:id="rId5" imgW="774360" imgH="241200" progId="Equation.DSMT4">
                  <p:embed/>
                </p:oleObj>
              </mc:Choice>
              <mc:Fallback>
                <p:oleObj name="Equation" r:id="rId5" imgW="774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02015" y="1633498"/>
                        <a:ext cx="1887385" cy="587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867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t="53333" r="38125" b="32667"/>
          <a:stretch/>
        </p:blipFill>
        <p:spPr bwMode="auto">
          <a:xfrm>
            <a:off x="1371600" y="1361420"/>
            <a:ext cx="6172200" cy="175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508036"/>
              </p:ext>
            </p:extLst>
          </p:nvPr>
        </p:nvGraphicFramePr>
        <p:xfrm>
          <a:off x="2333119" y="4800600"/>
          <a:ext cx="4619625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Equation" r:id="rId4" imgW="1828800" imgH="393480" progId="Equation.DSMT4">
                  <p:embed/>
                </p:oleObj>
              </mc:Choice>
              <mc:Fallback>
                <p:oleObj name="Equation" r:id="rId4" imgW="18288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33119" y="4800600"/>
                        <a:ext cx="4619625" cy="993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0" y="838200"/>
            <a:ext cx="7265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Convective heat transfer </a:t>
            </a:r>
            <a:r>
              <a:rPr lang="en-US" sz="2800" dirty="0" smtClean="0"/>
              <a:t>—fluid</a:t>
            </a:r>
            <a:r>
              <a:rPr lang="en-US" sz="2800" dirty="0" smtClean="0">
                <a:sym typeface="Wingdings" pitchFamily="2" charset="2"/>
              </a:rPr>
              <a:t></a:t>
            </a:r>
            <a:r>
              <a:rPr lang="en-US" sz="2800" dirty="0" smtClean="0"/>
              <a:t>solid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352800" y="3817561"/>
            <a:ext cx="25908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52800" y="3131761"/>
            <a:ext cx="2590800" cy="685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975234" y="3264910"/>
            <a:ext cx="991402" cy="0"/>
          </a:xfrm>
          <a:custGeom>
            <a:avLst/>
            <a:gdLst>
              <a:gd name="connsiteX0" fmla="*/ 0 w 991402"/>
              <a:gd name="connsiteY0" fmla="*/ 0 h 0"/>
              <a:gd name="connsiteX1" fmla="*/ 991402 w 99140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1402">
                <a:moveTo>
                  <a:pt x="0" y="0"/>
                </a:moveTo>
                <a:lnTo>
                  <a:pt x="991402" y="0"/>
                </a:ln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984893" y="3417310"/>
            <a:ext cx="658039" cy="0"/>
          </a:xfrm>
          <a:custGeom>
            <a:avLst/>
            <a:gdLst>
              <a:gd name="connsiteX0" fmla="*/ 0 w 991402"/>
              <a:gd name="connsiteY0" fmla="*/ 0 h 0"/>
              <a:gd name="connsiteX1" fmla="*/ 991402 w 991402"/>
              <a:gd name="connsiteY1" fmla="*/ 0 h 0"/>
              <a:gd name="connsiteX0" fmla="*/ 0 w 6413"/>
              <a:gd name="connsiteY0" fmla="*/ 0 h 0"/>
              <a:gd name="connsiteX1" fmla="*/ 6413 w 6413"/>
              <a:gd name="connsiteY1" fmla="*/ 22225 h 0"/>
              <a:gd name="connsiteX0" fmla="*/ 0 w 10350"/>
              <a:gd name="connsiteY0" fmla="*/ 0 h 0"/>
              <a:gd name="connsiteX1" fmla="*/ 10350 w 10350"/>
              <a:gd name="connsiteY1" fmla="*/ 3175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50">
                <a:moveTo>
                  <a:pt x="0" y="0"/>
                </a:moveTo>
                <a:lnTo>
                  <a:pt x="10350" y="3175"/>
                </a:ln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975234" y="3588961"/>
            <a:ext cx="372294" cy="0"/>
          </a:xfrm>
          <a:custGeom>
            <a:avLst/>
            <a:gdLst>
              <a:gd name="connsiteX0" fmla="*/ 0 w 991402"/>
              <a:gd name="connsiteY0" fmla="*/ 0 h 0"/>
              <a:gd name="connsiteX1" fmla="*/ 991402 w 991402"/>
              <a:gd name="connsiteY1" fmla="*/ 0 h 0"/>
              <a:gd name="connsiteX0" fmla="*/ 0 w 3659"/>
              <a:gd name="connsiteY0" fmla="*/ 0 h 0"/>
              <a:gd name="connsiteX1" fmla="*/ 3659 w 3659"/>
              <a:gd name="connsiteY1" fmla="*/ 28575 h 0"/>
              <a:gd name="connsiteX0" fmla="*/ 0 w 10263"/>
              <a:gd name="connsiteY0" fmla="*/ 0 h 0"/>
              <a:gd name="connsiteX1" fmla="*/ 10263 w 10263"/>
              <a:gd name="connsiteY1" fmla="*/ 3175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63">
                <a:moveTo>
                  <a:pt x="0" y="0"/>
                </a:moveTo>
                <a:lnTo>
                  <a:pt x="10263" y="3175"/>
                </a:ln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52800" y="3741361"/>
            <a:ext cx="2590800" cy="761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05400" y="3264910"/>
            <a:ext cx="53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T</a:t>
            </a:r>
            <a:r>
              <a:rPr lang="en-US" baseline="-25000" dirty="0" err="1" smtClean="0"/>
              <a:t>f</a:t>
            </a:r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r>
              <a:rPr lang="en-US" i="1" dirty="0" err="1">
                <a:solidFill>
                  <a:srgbClr val="FFFF00"/>
                </a:solidFill>
              </a:rPr>
              <a:t>T</a:t>
            </a:r>
            <a:r>
              <a:rPr lang="en-US" baseline="-25000" dirty="0" err="1">
                <a:solidFill>
                  <a:srgbClr val="FFFF00"/>
                </a:solidFill>
              </a:rPr>
              <a:t>s</a:t>
            </a:r>
            <a:endParaRPr lang="en-US" baseline="-25000" dirty="0">
              <a:solidFill>
                <a:srgbClr val="FFFF00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603625" y="3474661"/>
            <a:ext cx="0" cy="260350"/>
          </a:xfrm>
          <a:custGeom>
            <a:avLst/>
            <a:gdLst>
              <a:gd name="connsiteX0" fmla="*/ 0 w 0"/>
              <a:gd name="connsiteY0" fmla="*/ 0 h 260350"/>
              <a:gd name="connsiteX1" fmla="*/ 0 w 0"/>
              <a:gd name="connsiteY1" fmla="*/ 260350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60350">
                <a:moveTo>
                  <a:pt x="0" y="0"/>
                </a:moveTo>
                <a:lnTo>
                  <a:pt x="0" y="260350"/>
                </a:lnTo>
              </a:path>
            </a:pathLst>
          </a:custGeom>
          <a:noFill/>
          <a:ln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603625" y="3817561"/>
            <a:ext cx="0" cy="263516"/>
          </a:xfrm>
          <a:custGeom>
            <a:avLst/>
            <a:gdLst>
              <a:gd name="connsiteX0" fmla="*/ 0 w 0"/>
              <a:gd name="connsiteY0" fmla="*/ 0 h 260350"/>
              <a:gd name="connsiteX1" fmla="*/ 0 w 0"/>
              <a:gd name="connsiteY1" fmla="*/ 260350 h 260350"/>
              <a:gd name="connsiteX0" fmla="*/ 76200 w 0"/>
              <a:gd name="connsiteY0" fmla="*/ 10000 h 10000"/>
              <a:gd name="connsiteX1" fmla="*/ 0 w 0"/>
              <a:gd name="connsiteY1" fmla="*/ 0 h 10000"/>
              <a:gd name="connsiteX0" fmla="*/ 6350 w 0"/>
              <a:gd name="connsiteY0" fmla="*/ 13780 h 13780"/>
              <a:gd name="connsiteX1" fmla="*/ 0 w 0"/>
              <a:gd name="connsiteY1" fmla="*/ 0 h 13780"/>
              <a:gd name="connsiteX0" fmla="*/ -3175 w 0"/>
              <a:gd name="connsiteY0" fmla="*/ 6637 h 6637"/>
              <a:gd name="connsiteX1" fmla="*/ 0 w 0"/>
              <a:gd name="connsiteY1" fmla="*/ 0 h 6637"/>
              <a:gd name="connsiteX0" fmla="*/ 6350 w 0"/>
              <a:gd name="connsiteY0" fmla="*/ 11067 h 11067"/>
              <a:gd name="connsiteX1" fmla="*/ 0 w 0"/>
              <a:gd name="connsiteY1" fmla="*/ 0 h 1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1067">
                <a:moveTo>
                  <a:pt x="6350" y="11067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22675" y="38175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b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4735" y="1981200"/>
            <a:ext cx="177265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52800" y="3131761"/>
            <a:ext cx="2590800" cy="137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045989"/>
              </p:ext>
            </p:extLst>
          </p:nvPr>
        </p:nvGraphicFramePr>
        <p:xfrm>
          <a:off x="2347912" y="5867400"/>
          <a:ext cx="3463925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Equation" r:id="rId6" imgW="2666880" imgH="431640" progId="Equation.DSMT4">
                  <p:embed/>
                </p:oleObj>
              </mc:Choice>
              <mc:Fallback>
                <p:oleObj name="Equation" r:id="rId6" imgW="26668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47912" y="5867400"/>
                        <a:ext cx="3463925" cy="560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23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Convective Heat Transfer Coefficient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26000" r="27375" b="20000"/>
          <a:stretch/>
        </p:blipFill>
        <p:spPr bwMode="auto">
          <a:xfrm>
            <a:off x="1066800" y="1371600"/>
            <a:ext cx="630555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00" y="657882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http://web.mit.edu/lienhard/www/ahttv202.pdf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4655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28" y="304800"/>
            <a:ext cx="7854272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6642556"/>
            <a:ext cx="533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https://docs.google.com/viewer?url=http%3A%2F%2Fwww.bakker.org%2Fdartmouth06%2Fengs150%2F13-heat.pdf</a:t>
            </a:r>
          </a:p>
        </p:txBody>
      </p:sp>
    </p:spTree>
    <p:extLst>
      <p:ext uri="{BB962C8B-B14F-4D97-AF65-F5344CB8AC3E}">
        <p14:creationId xmlns:p14="http://schemas.microsoft.com/office/powerpoint/2010/main" val="29293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577982"/>
            <a:ext cx="3124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Storage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err="1" smtClean="0">
                <a:solidFill>
                  <a:prstClr val="black"/>
                </a:solidFill>
              </a:rPr>
              <a:t>Advective</a:t>
            </a:r>
            <a:r>
              <a:rPr lang="en-US" dirty="0" smtClean="0">
                <a:solidFill>
                  <a:prstClr val="black"/>
                </a:solidFill>
              </a:rPr>
              <a:t> Flux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Diffusive Flux (Fourier’s Law)      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Dispersive Flux                              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Source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Governing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7364424"/>
              </p:ext>
            </p:extLst>
          </p:nvPr>
        </p:nvGraphicFramePr>
        <p:xfrm>
          <a:off x="3482975" y="1036638"/>
          <a:ext cx="144780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8" name="Equation" r:id="rId3" imgW="901440" imgH="583920" progId="Equation.DSMT4">
                  <p:embed/>
                </p:oleObj>
              </mc:Choice>
              <mc:Fallback>
                <p:oleObj name="Equation" r:id="rId3" imgW="901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2975" y="1036638"/>
                        <a:ext cx="1447800" cy="93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134968"/>
              </p:ext>
            </p:extLst>
          </p:nvPr>
        </p:nvGraphicFramePr>
        <p:xfrm>
          <a:off x="1230313" y="1231900"/>
          <a:ext cx="966787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9" name="Equation" r:id="rId5" imgW="469800" imgH="431640" progId="Equation.DSMT4">
                  <p:embed/>
                </p:oleObj>
              </mc:Choice>
              <mc:Fallback>
                <p:oleObj name="Equation" r:id="rId5" imgW="469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313" y="1231900"/>
                        <a:ext cx="966787" cy="874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20738" y="245164"/>
            <a:ext cx="3965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Governing Equation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Conservation of Heat Energy</a:t>
            </a:r>
          </a:p>
        </p:txBody>
      </p:sp>
      <p:sp>
        <p:nvSpPr>
          <p:cNvPr id="9" name="Freeform 8"/>
          <p:cNvSpPr/>
          <p:nvPr/>
        </p:nvSpPr>
        <p:spPr>
          <a:xfrm>
            <a:off x="7010400" y="304800"/>
            <a:ext cx="1963856" cy="927169"/>
          </a:xfrm>
          <a:custGeom>
            <a:avLst/>
            <a:gdLst>
              <a:gd name="connsiteX0" fmla="*/ 1065423 w 1770977"/>
              <a:gd name="connsiteY0" fmla="*/ 54021 h 800370"/>
              <a:gd name="connsiteX1" fmla="*/ 27198 w 1770977"/>
              <a:gd name="connsiteY1" fmla="*/ 73071 h 800370"/>
              <a:gd name="connsiteX2" fmla="*/ 427248 w 1770977"/>
              <a:gd name="connsiteY2" fmla="*/ 758871 h 800370"/>
              <a:gd name="connsiteX3" fmla="*/ 1741698 w 1770977"/>
              <a:gd name="connsiteY3" fmla="*/ 673146 h 800370"/>
              <a:gd name="connsiteX4" fmla="*/ 1313073 w 1770977"/>
              <a:gd name="connsiteY4" fmla="*/ 254046 h 800370"/>
              <a:gd name="connsiteX5" fmla="*/ 998748 w 1770977"/>
              <a:gd name="connsiteY5" fmla="*/ 377871 h 800370"/>
              <a:gd name="connsiteX6" fmla="*/ 1065423 w 1770977"/>
              <a:gd name="connsiteY6" fmla="*/ 54021 h 800370"/>
              <a:gd name="connsiteX0" fmla="*/ 624513 w 1749167"/>
              <a:gd name="connsiteY0" fmla="*/ 26821 h 849370"/>
              <a:gd name="connsiteX1" fmla="*/ 5388 w 1749167"/>
              <a:gd name="connsiteY1" fmla="*/ 122071 h 849370"/>
              <a:gd name="connsiteX2" fmla="*/ 405438 w 1749167"/>
              <a:gd name="connsiteY2" fmla="*/ 807871 h 849370"/>
              <a:gd name="connsiteX3" fmla="*/ 1719888 w 1749167"/>
              <a:gd name="connsiteY3" fmla="*/ 722146 h 849370"/>
              <a:gd name="connsiteX4" fmla="*/ 1291263 w 1749167"/>
              <a:gd name="connsiteY4" fmla="*/ 303046 h 849370"/>
              <a:gd name="connsiteX5" fmla="*/ 976938 w 1749167"/>
              <a:gd name="connsiteY5" fmla="*/ 426871 h 849370"/>
              <a:gd name="connsiteX6" fmla="*/ 624513 w 1749167"/>
              <a:gd name="connsiteY6" fmla="*/ 26821 h 849370"/>
              <a:gd name="connsiteX0" fmla="*/ 813875 w 1963856"/>
              <a:gd name="connsiteY0" fmla="*/ 30290 h 927169"/>
              <a:gd name="connsiteX1" fmla="*/ 194750 w 1963856"/>
              <a:gd name="connsiteY1" fmla="*/ 125540 h 927169"/>
              <a:gd name="connsiteX2" fmla="*/ 137600 w 1963856"/>
              <a:gd name="connsiteY2" fmla="*/ 897065 h 927169"/>
              <a:gd name="connsiteX3" fmla="*/ 1909250 w 1963856"/>
              <a:gd name="connsiteY3" fmla="*/ 725615 h 927169"/>
              <a:gd name="connsiteX4" fmla="*/ 1480625 w 1963856"/>
              <a:gd name="connsiteY4" fmla="*/ 306515 h 927169"/>
              <a:gd name="connsiteX5" fmla="*/ 1166300 w 1963856"/>
              <a:gd name="connsiteY5" fmla="*/ 430340 h 927169"/>
              <a:gd name="connsiteX6" fmla="*/ 813875 w 1963856"/>
              <a:gd name="connsiteY6" fmla="*/ 30290 h 92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3856" h="927169">
                <a:moveTo>
                  <a:pt x="813875" y="30290"/>
                </a:moveTo>
                <a:cubicBezTo>
                  <a:pt x="651950" y="-20510"/>
                  <a:pt x="307463" y="-18923"/>
                  <a:pt x="194750" y="125540"/>
                </a:cubicBezTo>
                <a:cubicBezTo>
                  <a:pt x="82037" y="270003"/>
                  <a:pt x="-148150" y="797053"/>
                  <a:pt x="137600" y="897065"/>
                </a:cubicBezTo>
                <a:cubicBezTo>
                  <a:pt x="423350" y="997077"/>
                  <a:pt x="1685413" y="824040"/>
                  <a:pt x="1909250" y="725615"/>
                </a:cubicBezTo>
                <a:cubicBezTo>
                  <a:pt x="2133088" y="627190"/>
                  <a:pt x="1604450" y="355727"/>
                  <a:pt x="1480625" y="306515"/>
                </a:cubicBezTo>
                <a:cubicBezTo>
                  <a:pt x="1356800" y="257303"/>
                  <a:pt x="1277425" y="476378"/>
                  <a:pt x="1166300" y="430340"/>
                </a:cubicBezTo>
                <a:cubicBezTo>
                  <a:pt x="1055175" y="384302"/>
                  <a:pt x="975800" y="81090"/>
                  <a:pt x="813875" y="30290"/>
                </a:cubicBezTo>
                <a:close/>
              </a:path>
            </a:pathLst>
          </a:cu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6200" y="990600"/>
            <a:ext cx="152400" cy="152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714500" y="2455601"/>
            <a:ext cx="49858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 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i="1" dirty="0" err="1" smtClean="0">
                <a:latin typeface="Symbol" pitchFamily="18" charset="2"/>
                <a:cs typeface="Times New Roman" pitchFamily="18" charset="0"/>
              </a:rPr>
              <a:t>r</a:t>
            </a:r>
            <a:r>
              <a:rPr lang="en-US" sz="2400" dirty="0" err="1"/>
              <a:t>n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8240"/>
              </p:ext>
            </p:extLst>
          </p:nvPr>
        </p:nvGraphicFramePr>
        <p:xfrm>
          <a:off x="6191250" y="2333625"/>
          <a:ext cx="14478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0" name="Equation" r:id="rId7" imgW="863280" imgH="419040" progId="Equation.DSMT4">
                  <p:embed/>
                </p:oleObj>
              </mc:Choice>
              <mc:Fallback>
                <p:oleObj name="Equation" r:id="rId7" imgW="8632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0" y="2333625"/>
                        <a:ext cx="14478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811291" y="5030788"/>
            <a:ext cx="3519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10594862"/>
              </p:ext>
            </p:extLst>
          </p:nvPr>
        </p:nvGraphicFramePr>
        <p:xfrm>
          <a:off x="3124200" y="3963988"/>
          <a:ext cx="16414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1" name="Equation" r:id="rId9" imgW="812520" imgH="228600" progId="Equation.DSMT4">
                  <p:embed/>
                </p:oleObj>
              </mc:Choice>
              <mc:Fallback>
                <p:oleObj name="Equation" r:id="rId9" imgW="812520" imgH="2286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963988"/>
                        <a:ext cx="164147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93951659"/>
              </p:ext>
            </p:extLst>
          </p:nvPr>
        </p:nvGraphicFramePr>
        <p:xfrm>
          <a:off x="3140075" y="4572000"/>
          <a:ext cx="1871663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2" name="Equation" r:id="rId11" imgW="927000" imgH="228600" progId="Equation.DSMT4">
                  <p:embed/>
                </p:oleObj>
              </mc:Choice>
              <mc:Fallback>
                <p:oleObj name="Equation" r:id="rId11" imgW="927000" imgH="2286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0075" y="4572000"/>
                        <a:ext cx="1871663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844227902"/>
              </p:ext>
            </p:extLst>
          </p:nvPr>
        </p:nvGraphicFramePr>
        <p:xfrm>
          <a:off x="3084513" y="3390900"/>
          <a:ext cx="15144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3" name="Equation" r:id="rId13" imgW="749160" imgH="241200" progId="Equation.DSMT4">
                  <p:embed/>
                </p:oleObj>
              </mc:Choice>
              <mc:Fallback>
                <p:oleObj name="Equation" r:id="rId13" imgW="749160" imgH="2412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3390900"/>
                        <a:ext cx="15144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360500"/>
              </p:ext>
            </p:extLst>
          </p:nvPr>
        </p:nvGraphicFramePr>
        <p:xfrm>
          <a:off x="3884519" y="2549908"/>
          <a:ext cx="838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4" name="Equation" r:id="rId15" imgW="838080" imgH="482400" progId="Equation.DSMT4">
                  <p:embed/>
                </p:oleObj>
              </mc:Choice>
              <mc:Fallback>
                <p:oleObj name="Equation" r:id="rId15" imgW="8380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884519" y="2549908"/>
                        <a:ext cx="8382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854199"/>
              </p:ext>
            </p:extLst>
          </p:nvPr>
        </p:nvGraphicFramePr>
        <p:xfrm>
          <a:off x="4979988" y="3340100"/>
          <a:ext cx="17145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" name="Equation" r:id="rId17" imgW="1714320" imgH="507960" progId="Equation.DSMT4">
                  <p:embed/>
                </p:oleObj>
              </mc:Choice>
              <mc:Fallback>
                <p:oleObj name="Equation" r:id="rId17" imgW="1714320" imgH="5079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9988" y="3340100"/>
                        <a:ext cx="171450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764084"/>
              </p:ext>
            </p:extLst>
          </p:nvPr>
        </p:nvGraphicFramePr>
        <p:xfrm>
          <a:off x="1677988" y="5638800"/>
          <a:ext cx="5514975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" name="Equation" r:id="rId19" imgW="2895480" imgH="419040" progId="Equation.DSMT4">
                  <p:embed/>
                </p:oleObj>
              </mc:Choice>
              <mc:Fallback>
                <p:oleObj name="Equation" r:id="rId19" imgW="2895480" imgH="4190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7988" y="5638800"/>
                        <a:ext cx="5514975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118864"/>
              </p:ext>
            </p:extLst>
          </p:nvPr>
        </p:nvGraphicFramePr>
        <p:xfrm>
          <a:off x="7019925" y="4170363"/>
          <a:ext cx="1798638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" name="Equation" r:id="rId21" imgW="1854000" imgH="1333440" progId="Equation.DSMT4">
                  <p:embed/>
                </p:oleObj>
              </mc:Choice>
              <mc:Fallback>
                <p:oleObj name="Equation" r:id="rId21" imgW="1854000" imgH="13334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4170363"/>
                        <a:ext cx="1798638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445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Simulation of Heat Transport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8393618"/>
              </p:ext>
            </p:extLst>
          </p:nvPr>
        </p:nvGraphicFramePr>
        <p:xfrm>
          <a:off x="1363663" y="1541463"/>
          <a:ext cx="6416675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0" name="Equation" r:id="rId3" imgW="4457520" imgH="3149280" progId="Equation.DSMT4">
                  <p:embed/>
                </p:oleObj>
              </mc:Choice>
              <mc:Fallback>
                <p:oleObj name="Equation" r:id="rId3" imgW="4457520" imgH="3149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3663" y="1541463"/>
                        <a:ext cx="6416675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209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019800" y="3055468"/>
            <a:ext cx="3124200" cy="3221970"/>
            <a:chOff x="5275452" y="1990491"/>
            <a:chExt cx="3124200" cy="322197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252" y="1990491"/>
              <a:ext cx="2286000" cy="269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275452" y="4689241"/>
              <a:ext cx="3124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Schlieren</a:t>
              </a:r>
              <a:r>
                <a:rPr lang="en-US" sz="1400" dirty="0" smtClean="0"/>
                <a:t> image of natural convection.  Note laminar-turbulent transition</a:t>
              </a:r>
              <a:endParaRPr lang="en-US" sz="1400" dirty="0"/>
            </a:p>
          </p:txBody>
        </p:sp>
      </p:grp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50875"/>
            <a:ext cx="3276600" cy="162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2313560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Goblet filled with coffee and ice water</a:t>
            </a:r>
            <a:endParaRPr lang="en-US" sz="1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" y="2869000"/>
            <a:ext cx="23812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729524"/>
            <a:ext cx="2182813" cy="164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69" y="2761023"/>
            <a:ext cx="2660431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96" y="680353"/>
            <a:ext cx="2665551" cy="167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8698" r="16984" b="18700"/>
          <a:stretch/>
        </p:blipFill>
        <p:spPr bwMode="auto">
          <a:xfrm>
            <a:off x="7311080" y="998856"/>
            <a:ext cx="1532239" cy="148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05" y="4954729"/>
            <a:ext cx="2089149" cy="139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16096" y="2438400"/>
            <a:ext cx="2665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Thermal plume,  Lake Michigan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1671568" y="662984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http://www.geog.ucsb.edu/~jeff/115a/remote_sensing/thermal/thermalirinfo.html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1061" y="4347161"/>
            <a:ext cx="2089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Radiating steel bar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5649" y="4299075"/>
            <a:ext cx="2171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Temperature distribution 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467600" y="2592288"/>
            <a:ext cx="1528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Solar radiation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61880" y="6096000"/>
            <a:ext cx="1981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Multiphase flow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4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574807"/>
              </p:ext>
            </p:extLst>
          </p:nvPr>
        </p:nvGraphicFramePr>
        <p:xfrm>
          <a:off x="698500" y="3340100"/>
          <a:ext cx="7885113" cy="298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4" name="Equation" r:id="rId4" imgW="4051080" imgH="1511280" progId="Equation.DSMT4">
                  <p:embed/>
                </p:oleObj>
              </mc:Choice>
              <mc:Fallback>
                <p:oleObj name="Equation" r:id="rId4" imgW="4051080" imgH="15112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0" y="3340100"/>
                        <a:ext cx="7885113" cy="298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5705475" y="3429000"/>
            <a:ext cx="2286000" cy="760605"/>
            <a:chOff x="5391150" y="2581274"/>
            <a:chExt cx="2286000" cy="760605"/>
          </a:xfrm>
        </p:grpSpPr>
        <p:sp>
          <p:nvSpPr>
            <p:cNvPr id="6" name="Freeform 5"/>
            <p:cNvSpPr/>
            <p:nvPr/>
          </p:nvSpPr>
          <p:spPr>
            <a:xfrm>
              <a:off x="5819775" y="3038473"/>
              <a:ext cx="190500" cy="266701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6934200" y="2581274"/>
              <a:ext cx="228600" cy="238125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  <a:gd name="connsiteX0" fmla="*/ 0 w 228600"/>
                <a:gd name="connsiteY0" fmla="*/ 238125 h 238125"/>
                <a:gd name="connsiteX1" fmla="*/ 0 w 228600"/>
                <a:gd name="connsiteY1" fmla="*/ 238125 h 238125"/>
                <a:gd name="connsiteX2" fmla="*/ 228600 w 228600"/>
                <a:gd name="connsiteY2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238125">
                  <a:moveTo>
                    <a:pt x="0" y="238125"/>
                  </a:moveTo>
                  <a:lnTo>
                    <a:pt x="0" y="238125"/>
                  </a:lnTo>
                  <a:lnTo>
                    <a:pt x="22860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6496050" y="2619375"/>
              <a:ext cx="285750" cy="152400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7391400" y="3105150"/>
              <a:ext cx="285750" cy="152400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4167194">
              <a:off x="6219824" y="3122804"/>
              <a:ext cx="285750" cy="152400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810375" y="3105150"/>
              <a:ext cx="285750" cy="152400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391150" y="3038474"/>
              <a:ext cx="238125" cy="266701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076950" y="2667000"/>
              <a:ext cx="285750" cy="152400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rot="5047964">
              <a:off x="5534025" y="2695575"/>
              <a:ext cx="285750" cy="152400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4614607">
              <a:off x="7360108" y="2632856"/>
              <a:ext cx="183078" cy="81139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43000" y="609600"/>
            <a:ext cx="403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Parameters</a:t>
            </a:r>
          </a:p>
          <a:p>
            <a:r>
              <a:rPr lang="en-US" i="1" dirty="0" err="1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   heat capacity 		[E/</a:t>
            </a:r>
            <a:r>
              <a:rPr lang="en-US" dirty="0" err="1" smtClean="0"/>
              <a:t>M</a:t>
            </a:r>
            <a:r>
              <a:rPr lang="en-US" dirty="0" err="1" smtClean="0">
                <a:latin typeface="Symbol" panose="05050102010706020507" pitchFamily="18" charset="2"/>
              </a:rPr>
              <a:t>q</a:t>
            </a:r>
            <a:r>
              <a:rPr lang="en-US" dirty="0" smtClean="0"/>
              <a:t>]</a:t>
            </a:r>
          </a:p>
          <a:p>
            <a:r>
              <a:rPr lang="en-US" dirty="0">
                <a:latin typeface="Symbol" pitchFamily="18" charset="2"/>
              </a:rPr>
              <a:t>r</a:t>
            </a:r>
            <a:r>
              <a:rPr lang="en-US" dirty="0" smtClean="0"/>
              <a:t>      Density         		[M/L</a:t>
            </a:r>
            <a:r>
              <a:rPr lang="en-US" baseline="30000" dirty="0" smtClean="0"/>
              <a:t>3</a:t>
            </a:r>
            <a:r>
              <a:rPr lang="en-US" dirty="0" smtClean="0"/>
              <a:t>]</a:t>
            </a:r>
          </a:p>
          <a:p>
            <a:r>
              <a:rPr lang="en-US" i="1" dirty="0" err="1" smtClean="0"/>
              <a:t>K</a:t>
            </a:r>
            <a:r>
              <a:rPr lang="en-US" baseline="-25000" dirty="0" err="1" smtClean="0"/>
              <a:t>h</a:t>
            </a:r>
            <a:r>
              <a:rPr lang="en-US" dirty="0" smtClean="0"/>
              <a:t>    thermal conductivity	[E/</a:t>
            </a:r>
            <a:r>
              <a:rPr lang="en-US" dirty="0" err="1" smtClean="0"/>
              <a:t>TL</a:t>
            </a:r>
            <a:r>
              <a:rPr lang="en-US" dirty="0" err="1" smtClean="0">
                <a:latin typeface="Symbol" panose="05050102010706020507" pitchFamily="18" charset="2"/>
              </a:rPr>
              <a:t>q</a:t>
            </a:r>
            <a:r>
              <a:rPr lang="en-US" dirty="0" smtClean="0"/>
              <a:t>]</a:t>
            </a:r>
          </a:p>
          <a:p>
            <a:r>
              <a:rPr lang="en-US" i="1" dirty="0"/>
              <a:t>q</a:t>
            </a:r>
            <a:r>
              <a:rPr lang="en-US" dirty="0" smtClean="0"/>
              <a:t>      fluid flux                             [L/T]</a:t>
            </a:r>
          </a:p>
          <a:p>
            <a:r>
              <a:rPr lang="en-US" dirty="0" smtClean="0"/>
              <a:t>n      porosity                              [--]</a:t>
            </a:r>
          </a:p>
          <a:p>
            <a:r>
              <a:rPr lang="en-US" i="1" dirty="0" err="1" smtClean="0"/>
              <a:t>D</a:t>
            </a:r>
            <a:r>
              <a:rPr lang="en-US" baseline="-25000" dirty="0" err="1" smtClean="0"/>
              <a:t>hyd</a:t>
            </a:r>
            <a:r>
              <a:rPr lang="en-US" dirty="0" smtClean="0"/>
              <a:t>  dispersion                          [</a:t>
            </a:r>
            <a:r>
              <a:rPr lang="en-US" dirty="0"/>
              <a:t>E/</a:t>
            </a:r>
            <a:r>
              <a:rPr lang="en-US" dirty="0" err="1"/>
              <a:t>TL</a:t>
            </a:r>
            <a:r>
              <a:rPr lang="en-US" dirty="0" err="1">
                <a:latin typeface="Symbol" panose="05050102010706020507" pitchFamily="18" charset="2"/>
              </a:rPr>
              <a:t>q</a:t>
            </a:r>
            <a:r>
              <a:rPr lang="en-US" dirty="0" smtClean="0"/>
              <a:t>]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163381"/>
              </p:ext>
            </p:extLst>
          </p:nvPr>
        </p:nvGraphicFramePr>
        <p:xfrm>
          <a:off x="8105775" y="3378200"/>
          <a:ext cx="642938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5" name="Equation" r:id="rId6" imgW="330120" imgH="419040" progId="Equation.DSMT4">
                  <p:embed/>
                </p:oleObj>
              </mc:Choice>
              <mc:Fallback>
                <p:oleObj name="Equation" r:id="rId6" imgW="330120" imgH="419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5775" y="3378200"/>
                        <a:ext cx="642938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696893"/>
              </p:ext>
            </p:extLst>
          </p:nvPr>
        </p:nvGraphicFramePr>
        <p:xfrm>
          <a:off x="6555526" y="653258"/>
          <a:ext cx="1798638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6" name="Equation" r:id="rId8" imgW="1854000" imgH="1333440" progId="Equation.DSMT4">
                  <p:embed/>
                </p:oleObj>
              </mc:Choice>
              <mc:Fallback>
                <p:oleObj name="Equation" r:id="rId8" imgW="1854000" imgH="1333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5526" y="653258"/>
                        <a:ext cx="1798638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4852987" y="4419600"/>
            <a:ext cx="4062413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9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Coupled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76400"/>
            <a:ext cx="7086600" cy="3916363"/>
          </a:xfrm>
        </p:spPr>
        <p:txBody>
          <a:bodyPr/>
          <a:lstStyle/>
          <a:p>
            <a:r>
              <a:rPr lang="en-US" dirty="0" smtClean="0"/>
              <a:t>Chemical reaction rate</a:t>
            </a:r>
          </a:p>
          <a:p>
            <a:r>
              <a:rPr lang="en-US" dirty="0"/>
              <a:t>Phase change</a:t>
            </a:r>
          </a:p>
          <a:p>
            <a:r>
              <a:rPr lang="en-US" dirty="0" smtClean="0"/>
              <a:t>Material properties</a:t>
            </a:r>
          </a:p>
          <a:p>
            <a:r>
              <a:rPr lang="en-US" dirty="0" smtClean="0"/>
              <a:t>Thermal expansion</a:t>
            </a:r>
          </a:p>
          <a:p>
            <a:r>
              <a:rPr lang="en-US" dirty="0" smtClean="0"/>
              <a:t>Solid-Fluid in porous media</a:t>
            </a:r>
          </a:p>
          <a:p>
            <a:r>
              <a:rPr lang="en-US" dirty="0" smtClean="0"/>
              <a:t>Biological growth</a:t>
            </a:r>
          </a:p>
        </p:txBody>
      </p:sp>
    </p:spTree>
    <p:extLst>
      <p:ext uri="{BB962C8B-B14F-4D97-AF65-F5344CB8AC3E}">
        <p14:creationId xmlns:p14="http://schemas.microsoft.com/office/powerpoint/2010/main" val="360034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and Chemical </a:t>
            </a:r>
            <a:r>
              <a:rPr lang="en-US" dirty="0" err="1" smtClean="0"/>
              <a:t>Rxn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1"/>
            <a:ext cx="7924800" cy="4343400"/>
          </a:xfrm>
        </p:spPr>
        <p:txBody>
          <a:bodyPr/>
          <a:lstStyle/>
          <a:p>
            <a:r>
              <a:rPr lang="en-US" dirty="0" smtClean="0"/>
              <a:t>Reaction Rate </a:t>
            </a:r>
            <a:r>
              <a:rPr lang="en-US" strike="sngStrike" dirty="0" smtClean="0"/>
              <a:t>Constant</a:t>
            </a:r>
            <a:r>
              <a:rPr lang="en-US" dirty="0" smtClean="0"/>
              <a:t> Function</a:t>
            </a:r>
          </a:p>
          <a:p>
            <a:r>
              <a:rPr lang="en-US" dirty="0" smtClean="0"/>
              <a:t>Arrhenius </a:t>
            </a:r>
            <a:r>
              <a:rPr lang="en-US" dirty="0" err="1" smtClean="0"/>
              <a:t>eq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sz="1800" i="1" dirty="0" smtClean="0"/>
              <a:t>E</a:t>
            </a:r>
            <a:r>
              <a:rPr lang="en-US" sz="1800" baseline="-25000" dirty="0" smtClean="0"/>
              <a:t>A</a:t>
            </a:r>
            <a:r>
              <a:rPr lang="en-US" sz="1800" dirty="0" smtClean="0"/>
              <a:t>:    activation energy for reaction</a:t>
            </a:r>
          </a:p>
          <a:p>
            <a:pPr marL="0" indent="0">
              <a:buNone/>
            </a:pPr>
            <a:r>
              <a:rPr lang="en-US" sz="1800" dirty="0" smtClean="0"/>
              <a:t>R:  gas constant</a:t>
            </a:r>
          </a:p>
          <a:p>
            <a:pPr marL="0" indent="0">
              <a:buNone/>
            </a:pPr>
            <a:r>
              <a:rPr lang="en-US" sz="1800" dirty="0" smtClean="0"/>
              <a:t>T:   temperature</a:t>
            </a:r>
          </a:p>
          <a:p>
            <a:pPr marL="0" indent="0">
              <a:buNone/>
            </a:pPr>
            <a:r>
              <a:rPr lang="en-US" sz="1800" dirty="0" smtClean="0"/>
              <a:t>A:  Max rate term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Other Arrhenius-like expressions </a:t>
            </a:r>
            <a:endParaRPr lang="en-US" sz="1800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345547"/>
              </p:ext>
            </p:extLst>
          </p:nvPr>
        </p:nvGraphicFramePr>
        <p:xfrm>
          <a:off x="5638800" y="2286000"/>
          <a:ext cx="1981200" cy="932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1" name="Equation" r:id="rId3" imgW="647640" imgH="304560" progId="Equation.DSMT4">
                  <p:embed/>
                </p:oleObj>
              </mc:Choice>
              <mc:Fallback>
                <p:oleObj name="Equation" r:id="rId3" imgW="6476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2286000"/>
                        <a:ext cx="1981200" cy="9323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52800"/>
            <a:ext cx="2819400" cy="220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972081"/>
              </p:ext>
            </p:extLst>
          </p:nvPr>
        </p:nvGraphicFramePr>
        <p:xfrm>
          <a:off x="1066800" y="5538716"/>
          <a:ext cx="1371600" cy="670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2" name="Equation" r:id="rId6" imgW="1041120" imgH="507960" progId="Equation.DSMT4">
                  <p:embed/>
                </p:oleObj>
              </mc:Choice>
              <mc:Fallback>
                <p:oleObj name="Equation" r:id="rId6" imgW="1041120" imgH="5079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538716"/>
                        <a:ext cx="1371600" cy="670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55353"/>
              </p:ext>
            </p:extLst>
          </p:nvPr>
        </p:nvGraphicFramePr>
        <p:xfrm>
          <a:off x="2998787" y="5410200"/>
          <a:ext cx="248761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3" name="Equation" r:id="rId8" imgW="1930320" imgH="711000" progId="Equation.DSMT4">
                  <p:embed/>
                </p:oleObj>
              </mc:Choice>
              <mc:Fallback>
                <p:oleObj name="Equation" r:id="rId8" imgW="1930320" imgH="711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8787" y="5410200"/>
                        <a:ext cx="2487613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544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and Bio </a:t>
            </a:r>
            <a:r>
              <a:rPr lang="en-US" dirty="0" err="1" smtClean="0"/>
              <a:t>Rxn</a:t>
            </a:r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17" y="1340357"/>
            <a:ext cx="4098319" cy="249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56754"/>
            <a:ext cx="1851747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6350" y="4197958"/>
            <a:ext cx="4428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Arhennius</a:t>
            </a:r>
            <a:r>
              <a:rPr lang="en-US" dirty="0" smtClean="0"/>
              <a:t>-like over low temp.  Include additional term for high temp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54250" y="1755695"/>
            <a:ext cx="212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Growth rate for bacteria over temperature band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245349"/>
              </p:ext>
            </p:extLst>
          </p:nvPr>
        </p:nvGraphicFramePr>
        <p:xfrm>
          <a:off x="1219200" y="5076563"/>
          <a:ext cx="2616200" cy="614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7" name="Equation" r:id="rId5" imgW="1460160" imgH="342720" progId="Equation.DSMT4">
                  <p:embed/>
                </p:oleObj>
              </mc:Choice>
              <mc:Fallback>
                <p:oleObj name="Equation" r:id="rId5" imgW="1460160" imgH="3427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076563"/>
                        <a:ext cx="2616200" cy="6147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667000" y="5004297"/>
            <a:ext cx="1295400" cy="9144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88" name="Picture 8" descr="http://msnbcmedia.msn.com/j/MSNBC/Components/Photo/_new/pb-110603-yellowstone-hot-springs-eg-01.photoblog9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42" y="2680483"/>
            <a:ext cx="1583517" cy="114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1" name="Picture 11" descr="http://www.arctic.noaa.gov/images/diatoms_in_the_i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990600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6910" y="2103266"/>
            <a:ext cx="169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Algae in sea ice</a:t>
            </a:r>
          </a:p>
          <a:p>
            <a:r>
              <a:rPr lang="en-US" sz="1200" dirty="0" err="1" smtClean="0"/>
              <a:t>Psychrophile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89621" y="3917751"/>
            <a:ext cx="2059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Setting for hyperthermophiles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9128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48944" y="2037639"/>
            <a:ext cx="4450988" cy="4263001"/>
            <a:chOff x="4157477" y="2521818"/>
            <a:chExt cx="6971866" cy="11885085"/>
          </a:xfrm>
        </p:grpSpPr>
        <p:sp>
          <p:nvSpPr>
            <p:cNvPr id="7" name="Rectangle 6"/>
            <p:cNvSpPr/>
            <p:nvPr/>
          </p:nvSpPr>
          <p:spPr>
            <a:xfrm>
              <a:off x="7063674" y="2521818"/>
              <a:ext cx="2362200" cy="1188508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5615873" y="2521819"/>
              <a:ext cx="5397500" cy="4564782"/>
            </a:xfrm>
            <a:custGeom>
              <a:avLst/>
              <a:gdLst>
                <a:gd name="connsiteX0" fmla="*/ 0 w 5384800"/>
                <a:gd name="connsiteY0" fmla="*/ 0 h 3486150"/>
                <a:gd name="connsiteX1" fmla="*/ 19050 w 5384800"/>
                <a:gd name="connsiteY1" fmla="*/ 3486150 h 3486150"/>
                <a:gd name="connsiteX2" fmla="*/ 5384800 w 5384800"/>
                <a:gd name="connsiteY2" fmla="*/ 3479800 h 3486150"/>
                <a:gd name="connsiteX0" fmla="*/ 12700 w 5397500"/>
                <a:gd name="connsiteY0" fmla="*/ 0 h 3479800"/>
                <a:gd name="connsiteX1" fmla="*/ 0 w 5397500"/>
                <a:gd name="connsiteY1" fmla="*/ 3479800 h 3479800"/>
                <a:gd name="connsiteX2" fmla="*/ 5397500 w 5397500"/>
                <a:gd name="connsiteY2" fmla="*/ 3479800 h 347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00" h="3479800">
                  <a:moveTo>
                    <a:pt x="12700" y="0"/>
                  </a:moveTo>
                  <a:cubicBezTo>
                    <a:pt x="8467" y="1159933"/>
                    <a:pt x="4233" y="2319867"/>
                    <a:pt x="0" y="3479800"/>
                  </a:cubicBezTo>
                  <a:lnTo>
                    <a:pt x="5397500" y="3479800"/>
                  </a:lnTo>
                </a:path>
              </a:pathLst>
            </a:custGeom>
            <a:noFill/>
            <a:ln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5622222" y="2521818"/>
              <a:ext cx="5507121" cy="4094881"/>
            </a:xfrm>
            <a:custGeom>
              <a:avLst/>
              <a:gdLst>
                <a:gd name="connsiteX0" fmla="*/ 0 w 5651500"/>
                <a:gd name="connsiteY0" fmla="*/ 2959100 h 2959100"/>
                <a:gd name="connsiteX1" fmla="*/ 1422400 w 5651500"/>
                <a:gd name="connsiteY1" fmla="*/ 2800350 h 2959100"/>
                <a:gd name="connsiteX2" fmla="*/ 1403350 w 5651500"/>
                <a:gd name="connsiteY2" fmla="*/ 1663700 h 2959100"/>
                <a:gd name="connsiteX3" fmla="*/ 3822700 w 5651500"/>
                <a:gd name="connsiteY3" fmla="*/ 1276350 h 2959100"/>
                <a:gd name="connsiteX4" fmla="*/ 3816350 w 5651500"/>
                <a:gd name="connsiteY4" fmla="*/ 273050 h 2959100"/>
                <a:gd name="connsiteX5" fmla="*/ 5651500 w 5651500"/>
                <a:gd name="connsiteY5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0350 h 2959100"/>
                <a:gd name="connsiteX2" fmla="*/ 1435033 w 5651500"/>
                <a:gd name="connsiteY2" fmla="*/ 1703137 h 2959100"/>
                <a:gd name="connsiteX3" fmla="*/ 1403350 w 5651500"/>
                <a:gd name="connsiteY3" fmla="*/ 1663700 h 2959100"/>
                <a:gd name="connsiteX4" fmla="*/ 3822700 w 5651500"/>
                <a:gd name="connsiteY4" fmla="*/ 1276350 h 2959100"/>
                <a:gd name="connsiteX5" fmla="*/ 3816350 w 5651500"/>
                <a:gd name="connsiteY5" fmla="*/ 273050 h 2959100"/>
                <a:gd name="connsiteX6" fmla="*/ 5651500 w 5651500"/>
                <a:gd name="connsiteY6" fmla="*/ 0 h 2959100"/>
                <a:gd name="connsiteX0" fmla="*/ 0 w 5651500"/>
                <a:gd name="connsiteY0" fmla="*/ 2959100 h 2959100"/>
                <a:gd name="connsiteX1" fmla="*/ 1451276 w 5651500"/>
                <a:gd name="connsiteY1" fmla="*/ 2809975 h 2959100"/>
                <a:gd name="connsiteX2" fmla="*/ 1435033 w 5651500"/>
                <a:gd name="connsiteY2" fmla="*/ 1703137 h 2959100"/>
                <a:gd name="connsiteX3" fmla="*/ 1403350 w 5651500"/>
                <a:gd name="connsiteY3" fmla="*/ 1663700 h 2959100"/>
                <a:gd name="connsiteX4" fmla="*/ 3822700 w 5651500"/>
                <a:gd name="connsiteY4" fmla="*/ 1276350 h 2959100"/>
                <a:gd name="connsiteX5" fmla="*/ 3816350 w 5651500"/>
                <a:gd name="connsiteY5" fmla="*/ 273050 h 2959100"/>
                <a:gd name="connsiteX6" fmla="*/ 5651500 w 5651500"/>
                <a:gd name="connsiteY6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9975 h 2959100"/>
                <a:gd name="connsiteX2" fmla="*/ 1435033 w 5651500"/>
                <a:gd name="connsiteY2" fmla="*/ 1703137 h 2959100"/>
                <a:gd name="connsiteX3" fmla="*/ 1403350 w 5651500"/>
                <a:gd name="connsiteY3" fmla="*/ 1663700 h 2959100"/>
                <a:gd name="connsiteX4" fmla="*/ 3822700 w 5651500"/>
                <a:gd name="connsiteY4" fmla="*/ 1276350 h 2959100"/>
                <a:gd name="connsiteX5" fmla="*/ 3816350 w 5651500"/>
                <a:gd name="connsiteY5" fmla="*/ 273050 h 2959100"/>
                <a:gd name="connsiteX6" fmla="*/ 5651500 w 5651500"/>
                <a:gd name="connsiteY6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9975 h 2959100"/>
                <a:gd name="connsiteX2" fmla="*/ 1435033 w 5651500"/>
                <a:gd name="connsiteY2" fmla="*/ 1703137 h 2959100"/>
                <a:gd name="connsiteX3" fmla="*/ 3822700 w 5651500"/>
                <a:gd name="connsiteY3" fmla="*/ 1276350 h 2959100"/>
                <a:gd name="connsiteX4" fmla="*/ 3816350 w 5651500"/>
                <a:gd name="connsiteY4" fmla="*/ 273050 h 2959100"/>
                <a:gd name="connsiteX5" fmla="*/ 5651500 w 5651500"/>
                <a:gd name="connsiteY5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9975 h 2959100"/>
                <a:gd name="connsiteX2" fmla="*/ 1435033 w 5651500"/>
                <a:gd name="connsiteY2" fmla="*/ 2299903 h 2959100"/>
                <a:gd name="connsiteX3" fmla="*/ 3822700 w 5651500"/>
                <a:gd name="connsiteY3" fmla="*/ 1276350 h 2959100"/>
                <a:gd name="connsiteX4" fmla="*/ 3816350 w 5651500"/>
                <a:gd name="connsiteY4" fmla="*/ 273050 h 2959100"/>
                <a:gd name="connsiteX5" fmla="*/ 5651500 w 5651500"/>
                <a:gd name="connsiteY5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9975 h 2959100"/>
                <a:gd name="connsiteX2" fmla="*/ 1435033 w 5651500"/>
                <a:gd name="connsiteY2" fmla="*/ 2299903 h 2959100"/>
                <a:gd name="connsiteX3" fmla="*/ 3803450 w 5651500"/>
                <a:gd name="connsiteY3" fmla="*/ 1699861 h 2959100"/>
                <a:gd name="connsiteX4" fmla="*/ 3816350 w 5651500"/>
                <a:gd name="connsiteY4" fmla="*/ 273050 h 2959100"/>
                <a:gd name="connsiteX5" fmla="*/ 5651500 w 5651500"/>
                <a:gd name="connsiteY5" fmla="*/ 0 h 2959100"/>
                <a:gd name="connsiteX0" fmla="*/ 0 w 5651500"/>
                <a:gd name="connsiteY0" fmla="*/ 3821831 h 3821831"/>
                <a:gd name="connsiteX1" fmla="*/ 1422400 w 5651500"/>
                <a:gd name="connsiteY1" fmla="*/ 3672706 h 3821831"/>
                <a:gd name="connsiteX2" fmla="*/ 1435033 w 5651500"/>
                <a:gd name="connsiteY2" fmla="*/ 3162634 h 3821831"/>
                <a:gd name="connsiteX3" fmla="*/ 3803450 w 5651500"/>
                <a:gd name="connsiteY3" fmla="*/ 2562592 h 3821831"/>
                <a:gd name="connsiteX4" fmla="*/ 3787474 w 5651500"/>
                <a:gd name="connsiteY4" fmla="*/ 0 h 3821831"/>
                <a:gd name="connsiteX5" fmla="*/ 5651500 w 5651500"/>
                <a:gd name="connsiteY5" fmla="*/ 862731 h 3821831"/>
                <a:gd name="connsiteX0" fmla="*/ 0 w 5651500"/>
                <a:gd name="connsiteY0" fmla="*/ 3821831 h 3821831"/>
                <a:gd name="connsiteX1" fmla="*/ 1422400 w 5651500"/>
                <a:gd name="connsiteY1" fmla="*/ 3672706 h 3821831"/>
                <a:gd name="connsiteX2" fmla="*/ 1435033 w 5651500"/>
                <a:gd name="connsiteY2" fmla="*/ 3162634 h 3821831"/>
                <a:gd name="connsiteX3" fmla="*/ 3784199 w 5651500"/>
                <a:gd name="connsiteY3" fmla="*/ 2216082 h 3821831"/>
                <a:gd name="connsiteX4" fmla="*/ 3787474 w 5651500"/>
                <a:gd name="connsiteY4" fmla="*/ 0 h 3821831"/>
                <a:gd name="connsiteX5" fmla="*/ 5651500 w 5651500"/>
                <a:gd name="connsiteY5" fmla="*/ 862731 h 3821831"/>
                <a:gd name="connsiteX0" fmla="*/ 0 w 5651500"/>
                <a:gd name="connsiteY0" fmla="*/ 3821831 h 3821831"/>
                <a:gd name="connsiteX1" fmla="*/ 1422400 w 5651500"/>
                <a:gd name="connsiteY1" fmla="*/ 3672706 h 3821831"/>
                <a:gd name="connsiteX2" fmla="*/ 1435033 w 5651500"/>
                <a:gd name="connsiteY2" fmla="*/ 3162634 h 3821831"/>
                <a:gd name="connsiteX3" fmla="*/ 3793824 w 5651500"/>
                <a:gd name="connsiteY3" fmla="*/ 2331586 h 3821831"/>
                <a:gd name="connsiteX4" fmla="*/ 3787474 w 5651500"/>
                <a:gd name="connsiteY4" fmla="*/ 0 h 3821831"/>
                <a:gd name="connsiteX5" fmla="*/ 5651500 w 5651500"/>
                <a:gd name="connsiteY5" fmla="*/ 862731 h 3821831"/>
                <a:gd name="connsiteX0" fmla="*/ 0 w 5507121"/>
                <a:gd name="connsiteY0" fmla="*/ 4094881 h 4094881"/>
                <a:gd name="connsiteX1" fmla="*/ 1422400 w 5507121"/>
                <a:gd name="connsiteY1" fmla="*/ 3945756 h 4094881"/>
                <a:gd name="connsiteX2" fmla="*/ 1435033 w 5507121"/>
                <a:gd name="connsiteY2" fmla="*/ 3435684 h 4094881"/>
                <a:gd name="connsiteX3" fmla="*/ 3793824 w 5507121"/>
                <a:gd name="connsiteY3" fmla="*/ 2604636 h 4094881"/>
                <a:gd name="connsiteX4" fmla="*/ 3787474 w 5507121"/>
                <a:gd name="connsiteY4" fmla="*/ 273050 h 4094881"/>
                <a:gd name="connsiteX5" fmla="*/ 5507121 w 5507121"/>
                <a:gd name="connsiteY5" fmla="*/ 0 h 4094881"/>
                <a:gd name="connsiteX0" fmla="*/ 0 w 5507121"/>
                <a:gd name="connsiteY0" fmla="*/ 4094881 h 4094881"/>
                <a:gd name="connsiteX1" fmla="*/ 1451276 w 5507121"/>
                <a:gd name="connsiteY1" fmla="*/ 3955381 h 4094881"/>
                <a:gd name="connsiteX2" fmla="*/ 1435033 w 5507121"/>
                <a:gd name="connsiteY2" fmla="*/ 3435684 h 4094881"/>
                <a:gd name="connsiteX3" fmla="*/ 3793824 w 5507121"/>
                <a:gd name="connsiteY3" fmla="*/ 2604636 h 4094881"/>
                <a:gd name="connsiteX4" fmla="*/ 3787474 w 5507121"/>
                <a:gd name="connsiteY4" fmla="*/ 273050 h 4094881"/>
                <a:gd name="connsiteX5" fmla="*/ 5507121 w 5507121"/>
                <a:gd name="connsiteY5" fmla="*/ 0 h 4094881"/>
                <a:gd name="connsiteX0" fmla="*/ 0 w 5507121"/>
                <a:gd name="connsiteY0" fmla="*/ 4094881 h 4094881"/>
                <a:gd name="connsiteX1" fmla="*/ 1441651 w 5507121"/>
                <a:gd name="connsiteY1" fmla="*/ 3955381 h 4094881"/>
                <a:gd name="connsiteX2" fmla="*/ 1435033 w 5507121"/>
                <a:gd name="connsiteY2" fmla="*/ 3435684 h 4094881"/>
                <a:gd name="connsiteX3" fmla="*/ 3793824 w 5507121"/>
                <a:gd name="connsiteY3" fmla="*/ 2604636 h 4094881"/>
                <a:gd name="connsiteX4" fmla="*/ 3787474 w 5507121"/>
                <a:gd name="connsiteY4" fmla="*/ 273050 h 4094881"/>
                <a:gd name="connsiteX5" fmla="*/ 5507121 w 5507121"/>
                <a:gd name="connsiteY5" fmla="*/ 0 h 409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07121" h="4094881">
                  <a:moveTo>
                    <a:pt x="0" y="4094881"/>
                  </a:moveTo>
                  <a:lnTo>
                    <a:pt x="1441651" y="3955381"/>
                  </a:lnTo>
                  <a:cubicBezTo>
                    <a:pt x="1439445" y="3586435"/>
                    <a:pt x="1437239" y="3804630"/>
                    <a:pt x="1435033" y="3435684"/>
                  </a:cubicBezTo>
                  <a:lnTo>
                    <a:pt x="3793824" y="2604636"/>
                  </a:lnTo>
                  <a:cubicBezTo>
                    <a:pt x="3791707" y="2270203"/>
                    <a:pt x="3789591" y="607483"/>
                    <a:pt x="3787474" y="273050"/>
                  </a:cubicBezTo>
                  <a:lnTo>
                    <a:pt x="5507121" y="0"/>
                  </a:ln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57477" y="4283573"/>
              <a:ext cx="1589878" cy="3346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 Internal</a:t>
              </a:r>
            </a:p>
            <a:p>
              <a:r>
                <a:rPr lang="en-US" dirty="0" smtClean="0"/>
                <a:t>Energy</a:t>
              </a:r>
            </a:p>
            <a:p>
              <a:r>
                <a:rPr lang="en-US" dirty="0" smtClean="0"/>
                <a:t>(J/kg)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28514" y="7289799"/>
              <a:ext cx="2484859" cy="508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Temperature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06133" y="6449050"/>
              <a:ext cx="5181600" cy="38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</a:t>
              </a:r>
              <a:r>
                <a:rPr lang="en-US" sz="1200" dirty="0" smtClean="0"/>
                <a:t>olid                             liquid                              vapor</a:t>
              </a:r>
              <a:endParaRPr lang="en-US" sz="12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63873" y="4918776"/>
              <a:ext cx="222250" cy="21837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Freeform 18"/>
          <p:cNvSpPr/>
          <p:nvPr/>
        </p:nvSpPr>
        <p:spPr>
          <a:xfrm>
            <a:off x="3771900" y="4986338"/>
            <a:ext cx="100013" cy="1085850"/>
          </a:xfrm>
          <a:custGeom>
            <a:avLst/>
            <a:gdLst>
              <a:gd name="connsiteX0" fmla="*/ 0 w 100013"/>
              <a:gd name="connsiteY0" fmla="*/ 1085850 h 1085850"/>
              <a:gd name="connsiteX1" fmla="*/ 33338 w 100013"/>
              <a:gd name="connsiteY1" fmla="*/ 0 h 1085850"/>
              <a:gd name="connsiteX2" fmla="*/ 100013 w 100013"/>
              <a:gd name="connsiteY2" fmla="*/ 900112 h 1085850"/>
              <a:gd name="connsiteX3" fmla="*/ 0 w 100013"/>
              <a:gd name="connsiteY3" fmla="*/ 108585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13" h="1085850">
                <a:moveTo>
                  <a:pt x="0" y="1085850"/>
                </a:moveTo>
                <a:lnTo>
                  <a:pt x="33338" y="0"/>
                </a:lnTo>
                <a:lnTo>
                  <a:pt x="100013" y="900112"/>
                </a:lnTo>
                <a:lnTo>
                  <a:pt x="0" y="1085850"/>
                </a:lnTo>
                <a:close/>
              </a:path>
            </a:pathLst>
          </a:custGeom>
          <a:solidFill>
            <a:srgbClr val="C0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276850" y="4381500"/>
            <a:ext cx="128587" cy="1462087"/>
          </a:xfrm>
          <a:custGeom>
            <a:avLst/>
            <a:gdLst>
              <a:gd name="connsiteX0" fmla="*/ 0 w 171450"/>
              <a:gd name="connsiteY0" fmla="*/ 1504950 h 1504950"/>
              <a:gd name="connsiteX1" fmla="*/ 76200 w 171450"/>
              <a:gd name="connsiteY1" fmla="*/ 0 h 1504950"/>
              <a:gd name="connsiteX2" fmla="*/ 171450 w 171450"/>
              <a:gd name="connsiteY2" fmla="*/ 1295400 h 1504950"/>
              <a:gd name="connsiteX3" fmla="*/ 0 w 171450"/>
              <a:gd name="connsiteY3" fmla="*/ 1504950 h 1504950"/>
              <a:gd name="connsiteX0" fmla="*/ 0 w 133350"/>
              <a:gd name="connsiteY0" fmla="*/ 1504950 h 1504950"/>
              <a:gd name="connsiteX1" fmla="*/ 76200 w 133350"/>
              <a:gd name="connsiteY1" fmla="*/ 0 h 1504950"/>
              <a:gd name="connsiteX2" fmla="*/ 133350 w 133350"/>
              <a:gd name="connsiteY2" fmla="*/ 1295400 h 1504950"/>
              <a:gd name="connsiteX3" fmla="*/ 0 w 133350"/>
              <a:gd name="connsiteY3" fmla="*/ 1504950 h 1504950"/>
              <a:gd name="connsiteX0" fmla="*/ 0 w 114300"/>
              <a:gd name="connsiteY0" fmla="*/ 1519237 h 1519237"/>
              <a:gd name="connsiteX1" fmla="*/ 57150 w 114300"/>
              <a:gd name="connsiteY1" fmla="*/ 0 h 1519237"/>
              <a:gd name="connsiteX2" fmla="*/ 114300 w 114300"/>
              <a:gd name="connsiteY2" fmla="*/ 1295400 h 1519237"/>
              <a:gd name="connsiteX3" fmla="*/ 0 w 114300"/>
              <a:gd name="connsiteY3" fmla="*/ 1519237 h 1519237"/>
              <a:gd name="connsiteX0" fmla="*/ 0 w 128587"/>
              <a:gd name="connsiteY0" fmla="*/ 1519237 h 1519237"/>
              <a:gd name="connsiteX1" fmla="*/ 57150 w 128587"/>
              <a:gd name="connsiteY1" fmla="*/ 0 h 1519237"/>
              <a:gd name="connsiteX2" fmla="*/ 128587 w 128587"/>
              <a:gd name="connsiteY2" fmla="*/ 1414463 h 1519237"/>
              <a:gd name="connsiteX3" fmla="*/ 0 w 128587"/>
              <a:gd name="connsiteY3" fmla="*/ 1519237 h 1519237"/>
              <a:gd name="connsiteX0" fmla="*/ 0 w 128587"/>
              <a:gd name="connsiteY0" fmla="*/ 1462087 h 1462087"/>
              <a:gd name="connsiteX1" fmla="*/ 42862 w 128587"/>
              <a:gd name="connsiteY1" fmla="*/ 0 h 1462087"/>
              <a:gd name="connsiteX2" fmla="*/ 128587 w 128587"/>
              <a:gd name="connsiteY2" fmla="*/ 1357313 h 1462087"/>
              <a:gd name="connsiteX3" fmla="*/ 0 w 128587"/>
              <a:gd name="connsiteY3" fmla="*/ 1462087 h 146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587" h="1462087">
                <a:moveTo>
                  <a:pt x="0" y="1462087"/>
                </a:moveTo>
                <a:lnTo>
                  <a:pt x="42862" y="0"/>
                </a:lnTo>
                <a:lnTo>
                  <a:pt x="128587" y="1357313"/>
                </a:lnTo>
                <a:lnTo>
                  <a:pt x="0" y="1462087"/>
                </a:lnTo>
                <a:close/>
              </a:path>
            </a:pathLst>
          </a:custGeom>
          <a:solidFill>
            <a:srgbClr val="C0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060" y="76200"/>
            <a:ext cx="8229600" cy="1143000"/>
          </a:xfrm>
        </p:spPr>
        <p:txBody>
          <a:bodyPr/>
          <a:lstStyle/>
          <a:p>
            <a:r>
              <a:rPr lang="en-US" dirty="0" smtClean="0"/>
              <a:t>Including phase change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64312"/>
              </p:ext>
            </p:extLst>
          </p:nvPr>
        </p:nvGraphicFramePr>
        <p:xfrm>
          <a:off x="1788766" y="1066800"/>
          <a:ext cx="5564188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Equation" r:id="rId3" imgW="2921000" imgH="419100" progId="Equation.DSMT4">
                  <p:embed/>
                </p:oleObj>
              </mc:Choice>
              <mc:Fallback>
                <p:oleObj name="Equation" r:id="rId3" imgW="2921000" imgH="4191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8766" y="1066800"/>
                        <a:ext cx="5564188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14"/>
          <p:cNvSpPr/>
          <p:nvPr/>
        </p:nvSpPr>
        <p:spPr>
          <a:xfrm>
            <a:off x="2878721" y="4191000"/>
            <a:ext cx="3445879" cy="2109640"/>
          </a:xfrm>
          <a:custGeom>
            <a:avLst/>
            <a:gdLst>
              <a:gd name="connsiteX0" fmla="*/ 0 w 5384800"/>
              <a:gd name="connsiteY0" fmla="*/ 0 h 3486150"/>
              <a:gd name="connsiteX1" fmla="*/ 19050 w 5384800"/>
              <a:gd name="connsiteY1" fmla="*/ 3486150 h 3486150"/>
              <a:gd name="connsiteX2" fmla="*/ 5384800 w 5384800"/>
              <a:gd name="connsiteY2" fmla="*/ 3479800 h 3486150"/>
              <a:gd name="connsiteX0" fmla="*/ 12700 w 5397500"/>
              <a:gd name="connsiteY0" fmla="*/ 0 h 3479800"/>
              <a:gd name="connsiteX1" fmla="*/ 0 w 5397500"/>
              <a:gd name="connsiteY1" fmla="*/ 3479800 h 3479800"/>
              <a:gd name="connsiteX2" fmla="*/ 5397500 w 5397500"/>
              <a:gd name="connsiteY2" fmla="*/ 34798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7500" h="3479800">
                <a:moveTo>
                  <a:pt x="12700" y="0"/>
                </a:moveTo>
                <a:cubicBezTo>
                  <a:pt x="8467" y="1159933"/>
                  <a:pt x="4233" y="2319867"/>
                  <a:pt x="0" y="3479800"/>
                </a:cubicBezTo>
                <a:lnTo>
                  <a:pt x="5397500" y="3479800"/>
                </a:ln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887579" y="4235012"/>
            <a:ext cx="3330242" cy="1937188"/>
          </a:xfrm>
          <a:custGeom>
            <a:avLst/>
            <a:gdLst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856648 w 3320716"/>
              <a:gd name="connsiteY2" fmla="*/ 1405289 h 2646948"/>
              <a:gd name="connsiteX3" fmla="*/ 943276 w 3320716"/>
              <a:gd name="connsiteY3" fmla="*/ 2319689 h 2646948"/>
              <a:gd name="connsiteX4" fmla="*/ 2435192 w 3320716"/>
              <a:gd name="connsiteY4" fmla="*/ 2184935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856648 w 3320716"/>
              <a:gd name="connsiteY2" fmla="*/ 1405289 h 2646948"/>
              <a:gd name="connsiteX3" fmla="*/ 943276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914399 w 3320716"/>
              <a:gd name="connsiteY2" fmla="*/ 1270536 h 2646948"/>
              <a:gd name="connsiteX3" fmla="*/ 943276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914399 w 3320716"/>
              <a:gd name="connsiteY2" fmla="*/ 1270536 h 2646948"/>
              <a:gd name="connsiteX3" fmla="*/ 981777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85524 w 3320716"/>
              <a:gd name="connsiteY1" fmla="*/ 2531445 h 2646948"/>
              <a:gd name="connsiteX2" fmla="*/ 914399 w 3320716"/>
              <a:gd name="connsiteY2" fmla="*/ 1270536 h 2646948"/>
              <a:gd name="connsiteX3" fmla="*/ 981777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425567 w 3320716"/>
              <a:gd name="connsiteY4" fmla="*/ 1809550 h 2175310"/>
              <a:gd name="connsiteX5" fmla="*/ 2425567 w 3320716"/>
              <a:gd name="connsiteY5" fmla="*/ 0 h 2175310"/>
              <a:gd name="connsiteX6" fmla="*/ 2512194 w 3320716"/>
              <a:gd name="connsiteY6" fmla="*/ 1520792 h 2175310"/>
              <a:gd name="connsiteX7" fmla="*/ 3320716 w 3320716"/>
              <a:gd name="connsiteY7" fmla="*/ 1559293 h 2175310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377441 w 3320716"/>
              <a:gd name="connsiteY4" fmla="*/ 1819176 h 2175310"/>
              <a:gd name="connsiteX5" fmla="*/ 2425567 w 3320716"/>
              <a:gd name="connsiteY5" fmla="*/ 0 h 2175310"/>
              <a:gd name="connsiteX6" fmla="*/ 2512194 w 3320716"/>
              <a:gd name="connsiteY6" fmla="*/ 1520792 h 2175310"/>
              <a:gd name="connsiteX7" fmla="*/ 3320716 w 3320716"/>
              <a:gd name="connsiteY7" fmla="*/ 1559293 h 2175310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377441 w 3320716"/>
              <a:gd name="connsiteY4" fmla="*/ 1819176 h 2175310"/>
              <a:gd name="connsiteX5" fmla="*/ 2425567 w 3320716"/>
              <a:gd name="connsiteY5" fmla="*/ 0 h 2175310"/>
              <a:gd name="connsiteX6" fmla="*/ 2512194 w 3320716"/>
              <a:gd name="connsiteY6" fmla="*/ 1681229 h 2175310"/>
              <a:gd name="connsiteX7" fmla="*/ 3320716 w 3320716"/>
              <a:gd name="connsiteY7" fmla="*/ 1559293 h 2175310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377441 w 3320716"/>
              <a:gd name="connsiteY4" fmla="*/ 1819176 h 2175310"/>
              <a:gd name="connsiteX5" fmla="*/ 2425567 w 3320716"/>
              <a:gd name="connsiteY5" fmla="*/ 0 h 2175310"/>
              <a:gd name="connsiteX6" fmla="*/ 2512194 w 3320716"/>
              <a:gd name="connsiteY6" fmla="*/ 1681229 h 2175310"/>
              <a:gd name="connsiteX7" fmla="*/ 3320716 w 3320716"/>
              <a:gd name="connsiteY7" fmla="*/ 1559293 h 2175310"/>
              <a:gd name="connsiteX0" fmla="*/ 0 w 3335004"/>
              <a:gd name="connsiteY0" fmla="*/ 2175310 h 2175310"/>
              <a:gd name="connsiteX1" fmla="*/ 885524 w 3335004"/>
              <a:gd name="connsiteY1" fmla="*/ 2059807 h 2175310"/>
              <a:gd name="connsiteX2" fmla="*/ 914399 w 3335004"/>
              <a:gd name="connsiteY2" fmla="*/ 798898 h 2175310"/>
              <a:gd name="connsiteX3" fmla="*/ 981777 w 3335004"/>
              <a:gd name="connsiteY3" fmla="*/ 1848051 h 2175310"/>
              <a:gd name="connsiteX4" fmla="*/ 2377441 w 3335004"/>
              <a:gd name="connsiteY4" fmla="*/ 1819176 h 2175310"/>
              <a:gd name="connsiteX5" fmla="*/ 2425567 w 3335004"/>
              <a:gd name="connsiteY5" fmla="*/ 0 h 2175310"/>
              <a:gd name="connsiteX6" fmla="*/ 2512194 w 3335004"/>
              <a:gd name="connsiteY6" fmla="*/ 1681229 h 2175310"/>
              <a:gd name="connsiteX7" fmla="*/ 3335004 w 3335004"/>
              <a:gd name="connsiteY7" fmla="*/ 1692992 h 2175310"/>
              <a:gd name="connsiteX0" fmla="*/ 0 w 3330242"/>
              <a:gd name="connsiteY0" fmla="*/ 2175310 h 2175310"/>
              <a:gd name="connsiteX1" fmla="*/ 885524 w 3330242"/>
              <a:gd name="connsiteY1" fmla="*/ 2059807 h 2175310"/>
              <a:gd name="connsiteX2" fmla="*/ 914399 w 3330242"/>
              <a:gd name="connsiteY2" fmla="*/ 798898 h 2175310"/>
              <a:gd name="connsiteX3" fmla="*/ 981777 w 3330242"/>
              <a:gd name="connsiteY3" fmla="*/ 1848051 h 2175310"/>
              <a:gd name="connsiteX4" fmla="*/ 2377441 w 3330242"/>
              <a:gd name="connsiteY4" fmla="*/ 1819176 h 2175310"/>
              <a:gd name="connsiteX5" fmla="*/ 2425567 w 3330242"/>
              <a:gd name="connsiteY5" fmla="*/ 0 h 2175310"/>
              <a:gd name="connsiteX6" fmla="*/ 2512194 w 3330242"/>
              <a:gd name="connsiteY6" fmla="*/ 1681229 h 2175310"/>
              <a:gd name="connsiteX7" fmla="*/ 3330242 w 3330242"/>
              <a:gd name="connsiteY7" fmla="*/ 1618121 h 2175310"/>
              <a:gd name="connsiteX0" fmla="*/ 0 w 3330242"/>
              <a:gd name="connsiteY0" fmla="*/ 2175310 h 2175310"/>
              <a:gd name="connsiteX1" fmla="*/ 885524 w 3330242"/>
              <a:gd name="connsiteY1" fmla="*/ 2059807 h 2175310"/>
              <a:gd name="connsiteX2" fmla="*/ 914399 w 3330242"/>
              <a:gd name="connsiteY2" fmla="*/ 798898 h 2175310"/>
              <a:gd name="connsiteX3" fmla="*/ 981777 w 3330242"/>
              <a:gd name="connsiteY3" fmla="*/ 1848051 h 2175310"/>
              <a:gd name="connsiteX4" fmla="*/ 2377441 w 3330242"/>
              <a:gd name="connsiteY4" fmla="*/ 1819176 h 2175310"/>
              <a:gd name="connsiteX5" fmla="*/ 2425567 w 3330242"/>
              <a:gd name="connsiteY5" fmla="*/ 0 h 2175310"/>
              <a:gd name="connsiteX6" fmla="*/ 2512194 w 3330242"/>
              <a:gd name="connsiteY6" fmla="*/ 1681229 h 2175310"/>
              <a:gd name="connsiteX7" fmla="*/ 3330242 w 3330242"/>
              <a:gd name="connsiteY7" fmla="*/ 1618121 h 217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0242" h="2175310">
                <a:moveTo>
                  <a:pt x="0" y="2175310"/>
                </a:moveTo>
                <a:lnTo>
                  <a:pt x="885524" y="2059807"/>
                </a:lnTo>
                <a:lnTo>
                  <a:pt x="914399" y="798898"/>
                </a:lnTo>
                <a:lnTo>
                  <a:pt x="981777" y="1848051"/>
                </a:lnTo>
                <a:lnTo>
                  <a:pt x="2377441" y="1819176"/>
                </a:lnTo>
                <a:cubicBezTo>
                  <a:pt x="2380649" y="1090864"/>
                  <a:pt x="2422359" y="728312"/>
                  <a:pt x="2425567" y="0"/>
                </a:cubicBezTo>
                <a:lnTo>
                  <a:pt x="2512194" y="1681229"/>
                </a:lnTo>
                <a:cubicBezTo>
                  <a:pt x="2781701" y="1640584"/>
                  <a:pt x="2941672" y="1626679"/>
                  <a:pt x="3330242" y="161812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00200" y="520887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(E/(</a:t>
            </a:r>
            <a:r>
              <a:rPr lang="en-US" dirty="0" err="1" smtClean="0"/>
              <a:t>kg</a:t>
            </a:r>
            <a:r>
              <a:rPr lang="en-US" dirty="0" err="1" smtClean="0">
                <a:latin typeface="Symbol" pitchFamily="18" charset="2"/>
              </a:rPr>
              <a:t>q</a:t>
            </a:r>
            <a:r>
              <a:rPr lang="en-US" dirty="0" smtClean="0"/>
              <a:t>))</a:t>
            </a:r>
            <a:endParaRPr lang="en-US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5791200" y="6400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 (</a:t>
            </a:r>
            <a:r>
              <a:rPr lang="en-US" dirty="0" smtClean="0">
                <a:latin typeface="Symbol" pitchFamily="18" charset="2"/>
              </a:rPr>
              <a:t>q)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9800" y="45720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Area under curve = latent heat</a:t>
            </a:r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467149" y="5207267"/>
            <a:ext cx="1347537" cy="163630"/>
          </a:xfrm>
          <a:custGeom>
            <a:avLst/>
            <a:gdLst>
              <a:gd name="connsiteX0" fmla="*/ 0 w 1347537"/>
              <a:gd name="connsiteY0" fmla="*/ 163630 h 163630"/>
              <a:gd name="connsiteX1" fmla="*/ 1347537 w 1347537"/>
              <a:gd name="connsiteY1" fmla="*/ 0 h 16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7537" h="163630">
                <a:moveTo>
                  <a:pt x="0" y="163630"/>
                </a:moveTo>
                <a:lnTo>
                  <a:pt x="1347537" y="0"/>
                </a:lnTo>
              </a:path>
            </a:pathLst>
          </a:custGeom>
          <a:noFill/>
          <a:ln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158" y="304800"/>
            <a:ext cx="1588083" cy="69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1" y="153824"/>
            <a:ext cx="1201149" cy="92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13"/>
          <p:cNvSpPr/>
          <p:nvPr/>
        </p:nvSpPr>
        <p:spPr>
          <a:xfrm>
            <a:off x="3771900" y="6067425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808336" y="571079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=</a:t>
            </a:r>
            <a:r>
              <a:rPr lang="en-US" dirty="0" err="1" smtClean="0"/>
              <a:t>dU</a:t>
            </a:r>
            <a:r>
              <a:rPr lang="en-US" dirty="0" smtClean="0"/>
              <a:t>/</a:t>
            </a:r>
            <a:r>
              <a:rPr lang="en-US" dirty="0" err="1" smtClean="0"/>
              <a:t>d</a:t>
            </a:r>
            <a:r>
              <a:rPr lang="en-US" dirty="0" err="1" smtClean="0">
                <a:latin typeface="Symbol" panose="05050102010706020507" pitchFamily="18" charset="2"/>
              </a:rPr>
              <a:t>q</a:t>
            </a:r>
            <a:endParaRPr lang="en-US" baseline="-2500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5818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060" y="76200"/>
            <a:ext cx="8229600" cy="1143000"/>
          </a:xfrm>
        </p:spPr>
        <p:txBody>
          <a:bodyPr/>
          <a:lstStyle/>
          <a:p>
            <a:r>
              <a:rPr lang="en-US" dirty="0" smtClean="0"/>
              <a:t>Water properties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48944" y="1078147"/>
            <a:ext cx="3363457" cy="5222494"/>
            <a:chOff x="4157477" y="-153209"/>
            <a:chExt cx="5268397" cy="14560115"/>
          </a:xfrm>
        </p:grpSpPr>
        <p:sp>
          <p:nvSpPr>
            <p:cNvPr id="7" name="Rectangle 6"/>
            <p:cNvSpPr/>
            <p:nvPr/>
          </p:nvSpPr>
          <p:spPr>
            <a:xfrm>
              <a:off x="7063674" y="-153209"/>
              <a:ext cx="2362200" cy="145601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57477" y="4283573"/>
              <a:ext cx="1589878" cy="102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63873" y="4918776"/>
              <a:ext cx="222250" cy="21837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14"/>
          <p:cNvSpPr/>
          <p:nvPr/>
        </p:nvSpPr>
        <p:spPr>
          <a:xfrm>
            <a:off x="2878721" y="4572000"/>
            <a:ext cx="3445879" cy="1728640"/>
          </a:xfrm>
          <a:custGeom>
            <a:avLst/>
            <a:gdLst>
              <a:gd name="connsiteX0" fmla="*/ 0 w 5384800"/>
              <a:gd name="connsiteY0" fmla="*/ 0 h 3486150"/>
              <a:gd name="connsiteX1" fmla="*/ 19050 w 5384800"/>
              <a:gd name="connsiteY1" fmla="*/ 3486150 h 3486150"/>
              <a:gd name="connsiteX2" fmla="*/ 5384800 w 5384800"/>
              <a:gd name="connsiteY2" fmla="*/ 3479800 h 3486150"/>
              <a:gd name="connsiteX0" fmla="*/ 12700 w 5397500"/>
              <a:gd name="connsiteY0" fmla="*/ 0 h 3479800"/>
              <a:gd name="connsiteX1" fmla="*/ 0 w 5397500"/>
              <a:gd name="connsiteY1" fmla="*/ 3479800 h 3479800"/>
              <a:gd name="connsiteX2" fmla="*/ 5397500 w 5397500"/>
              <a:gd name="connsiteY2" fmla="*/ 34798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7500" h="3479800">
                <a:moveTo>
                  <a:pt x="12700" y="0"/>
                </a:moveTo>
                <a:cubicBezTo>
                  <a:pt x="8467" y="1159933"/>
                  <a:pt x="4233" y="2319867"/>
                  <a:pt x="0" y="3479800"/>
                </a:cubicBezTo>
                <a:lnTo>
                  <a:pt x="5397500" y="3479800"/>
                </a:ln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887579" y="4267200"/>
            <a:ext cx="3320716" cy="1937188"/>
          </a:xfrm>
          <a:custGeom>
            <a:avLst/>
            <a:gdLst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856648 w 3320716"/>
              <a:gd name="connsiteY2" fmla="*/ 1405289 h 2646948"/>
              <a:gd name="connsiteX3" fmla="*/ 943276 w 3320716"/>
              <a:gd name="connsiteY3" fmla="*/ 2319689 h 2646948"/>
              <a:gd name="connsiteX4" fmla="*/ 2435192 w 3320716"/>
              <a:gd name="connsiteY4" fmla="*/ 2184935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856648 w 3320716"/>
              <a:gd name="connsiteY2" fmla="*/ 1405289 h 2646948"/>
              <a:gd name="connsiteX3" fmla="*/ 943276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914399 w 3320716"/>
              <a:gd name="connsiteY2" fmla="*/ 1270536 h 2646948"/>
              <a:gd name="connsiteX3" fmla="*/ 943276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914399 w 3320716"/>
              <a:gd name="connsiteY2" fmla="*/ 1270536 h 2646948"/>
              <a:gd name="connsiteX3" fmla="*/ 981777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85524 w 3320716"/>
              <a:gd name="connsiteY1" fmla="*/ 2531445 h 2646948"/>
              <a:gd name="connsiteX2" fmla="*/ 914399 w 3320716"/>
              <a:gd name="connsiteY2" fmla="*/ 1270536 h 2646948"/>
              <a:gd name="connsiteX3" fmla="*/ 981777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425567 w 3320716"/>
              <a:gd name="connsiteY4" fmla="*/ 1809550 h 2175310"/>
              <a:gd name="connsiteX5" fmla="*/ 2425567 w 3320716"/>
              <a:gd name="connsiteY5" fmla="*/ 0 h 2175310"/>
              <a:gd name="connsiteX6" fmla="*/ 2512194 w 3320716"/>
              <a:gd name="connsiteY6" fmla="*/ 1520792 h 2175310"/>
              <a:gd name="connsiteX7" fmla="*/ 3320716 w 3320716"/>
              <a:gd name="connsiteY7" fmla="*/ 1559293 h 2175310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377441 w 3320716"/>
              <a:gd name="connsiteY4" fmla="*/ 1819176 h 2175310"/>
              <a:gd name="connsiteX5" fmla="*/ 2425567 w 3320716"/>
              <a:gd name="connsiteY5" fmla="*/ 0 h 2175310"/>
              <a:gd name="connsiteX6" fmla="*/ 2512194 w 3320716"/>
              <a:gd name="connsiteY6" fmla="*/ 1520792 h 2175310"/>
              <a:gd name="connsiteX7" fmla="*/ 3320716 w 3320716"/>
              <a:gd name="connsiteY7" fmla="*/ 1559293 h 217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0716" h="2175310">
                <a:moveTo>
                  <a:pt x="0" y="2175310"/>
                </a:moveTo>
                <a:lnTo>
                  <a:pt x="885524" y="2059807"/>
                </a:lnTo>
                <a:lnTo>
                  <a:pt x="914399" y="798898"/>
                </a:lnTo>
                <a:lnTo>
                  <a:pt x="981777" y="1848051"/>
                </a:lnTo>
                <a:lnTo>
                  <a:pt x="2377441" y="1819176"/>
                </a:lnTo>
                <a:cubicBezTo>
                  <a:pt x="2380649" y="1090864"/>
                  <a:pt x="2422359" y="728312"/>
                  <a:pt x="2425567" y="0"/>
                </a:cubicBezTo>
                <a:lnTo>
                  <a:pt x="2512194" y="1520792"/>
                </a:lnTo>
                <a:lnTo>
                  <a:pt x="3320716" y="1559293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04170" y="593130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C00000"/>
                </a:solidFill>
              </a:rPr>
              <a:t>C</a:t>
            </a:r>
            <a:r>
              <a:rPr lang="en-US" baseline="-25000" dirty="0" err="1" smtClean="0">
                <a:solidFill>
                  <a:srgbClr val="C00000"/>
                </a:solidFill>
              </a:rPr>
              <a:t>p</a:t>
            </a:r>
            <a:r>
              <a:rPr lang="en-US" dirty="0" smtClean="0">
                <a:solidFill>
                  <a:srgbClr val="C00000"/>
                </a:solidFill>
              </a:rPr>
              <a:t>(E/(kg</a:t>
            </a:r>
            <a:r>
              <a:rPr lang="en-US" baseline="30000" dirty="0" smtClean="0">
                <a:solidFill>
                  <a:srgbClr val="C00000"/>
                </a:solidFill>
              </a:rPr>
              <a:t>3</a:t>
            </a:r>
            <a:r>
              <a:rPr lang="en-US" dirty="0" smtClean="0">
                <a:solidFill>
                  <a:srgbClr val="C00000"/>
                </a:solidFill>
                <a:latin typeface="Symbol" pitchFamily="18" charset="2"/>
              </a:rPr>
              <a:t>q</a:t>
            </a:r>
            <a:r>
              <a:rPr lang="en-US" dirty="0" smtClean="0">
                <a:solidFill>
                  <a:srgbClr val="C00000"/>
                </a:solidFill>
              </a:rPr>
              <a:t>))</a:t>
            </a:r>
            <a:endParaRPr lang="en-US" baseline="-2500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02901" y="598753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 (</a:t>
            </a:r>
            <a:r>
              <a:rPr lang="en-US" dirty="0" smtClean="0">
                <a:latin typeface="Symbol" pitchFamily="18" charset="2"/>
              </a:rPr>
              <a:t>q)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158" y="304800"/>
            <a:ext cx="1588083" cy="69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1" y="153824"/>
            <a:ext cx="1201149" cy="92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20"/>
          <p:cNvSpPr/>
          <p:nvPr/>
        </p:nvSpPr>
        <p:spPr>
          <a:xfrm>
            <a:off x="2870700" y="2782281"/>
            <a:ext cx="3445879" cy="1637319"/>
          </a:xfrm>
          <a:custGeom>
            <a:avLst/>
            <a:gdLst>
              <a:gd name="connsiteX0" fmla="*/ 0 w 5384800"/>
              <a:gd name="connsiteY0" fmla="*/ 0 h 3486150"/>
              <a:gd name="connsiteX1" fmla="*/ 19050 w 5384800"/>
              <a:gd name="connsiteY1" fmla="*/ 3486150 h 3486150"/>
              <a:gd name="connsiteX2" fmla="*/ 5384800 w 5384800"/>
              <a:gd name="connsiteY2" fmla="*/ 3479800 h 3486150"/>
              <a:gd name="connsiteX0" fmla="*/ 12700 w 5397500"/>
              <a:gd name="connsiteY0" fmla="*/ 0 h 3479800"/>
              <a:gd name="connsiteX1" fmla="*/ 0 w 5397500"/>
              <a:gd name="connsiteY1" fmla="*/ 3479800 h 3479800"/>
              <a:gd name="connsiteX2" fmla="*/ 5397500 w 5397500"/>
              <a:gd name="connsiteY2" fmla="*/ 34798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7500" h="3479800">
                <a:moveTo>
                  <a:pt x="12700" y="0"/>
                </a:moveTo>
                <a:cubicBezTo>
                  <a:pt x="8467" y="1159933"/>
                  <a:pt x="4233" y="2319867"/>
                  <a:pt x="0" y="3479800"/>
                </a:cubicBezTo>
                <a:lnTo>
                  <a:pt x="5397500" y="3479800"/>
                </a:ln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878720" y="1078146"/>
            <a:ext cx="3445879" cy="1637319"/>
          </a:xfrm>
          <a:custGeom>
            <a:avLst/>
            <a:gdLst>
              <a:gd name="connsiteX0" fmla="*/ 0 w 5384800"/>
              <a:gd name="connsiteY0" fmla="*/ 0 h 3486150"/>
              <a:gd name="connsiteX1" fmla="*/ 19050 w 5384800"/>
              <a:gd name="connsiteY1" fmla="*/ 3486150 h 3486150"/>
              <a:gd name="connsiteX2" fmla="*/ 5384800 w 5384800"/>
              <a:gd name="connsiteY2" fmla="*/ 3479800 h 3486150"/>
              <a:gd name="connsiteX0" fmla="*/ 12700 w 5397500"/>
              <a:gd name="connsiteY0" fmla="*/ 0 h 3479800"/>
              <a:gd name="connsiteX1" fmla="*/ 0 w 5397500"/>
              <a:gd name="connsiteY1" fmla="*/ 3479800 h 3479800"/>
              <a:gd name="connsiteX2" fmla="*/ 5397500 w 5397500"/>
              <a:gd name="connsiteY2" fmla="*/ 34798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7500" h="3479800">
                <a:moveTo>
                  <a:pt x="12700" y="0"/>
                </a:moveTo>
                <a:cubicBezTo>
                  <a:pt x="8467" y="1159933"/>
                  <a:pt x="4233" y="2319867"/>
                  <a:pt x="0" y="3479800"/>
                </a:cubicBezTo>
                <a:lnTo>
                  <a:pt x="5397500" y="3479800"/>
                </a:ln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876865" y="3378111"/>
            <a:ext cx="3483429" cy="783771"/>
          </a:xfrm>
          <a:custGeom>
            <a:avLst/>
            <a:gdLst>
              <a:gd name="connsiteX0" fmla="*/ 0 w 3439886"/>
              <a:gd name="connsiteY0" fmla="*/ 1016000 h 1016000"/>
              <a:gd name="connsiteX1" fmla="*/ 914400 w 3439886"/>
              <a:gd name="connsiteY1" fmla="*/ 914400 h 1016000"/>
              <a:gd name="connsiteX2" fmla="*/ 928914 w 3439886"/>
              <a:gd name="connsiteY2" fmla="*/ 725715 h 1016000"/>
              <a:gd name="connsiteX3" fmla="*/ 2423886 w 3439886"/>
              <a:gd name="connsiteY3" fmla="*/ 885372 h 1016000"/>
              <a:gd name="connsiteX4" fmla="*/ 2423886 w 3439886"/>
              <a:gd name="connsiteY4" fmla="*/ 0 h 1016000"/>
              <a:gd name="connsiteX5" fmla="*/ 3439886 w 3439886"/>
              <a:gd name="connsiteY5" fmla="*/ 101600 h 1016000"/>
              <a:gd name="connsiteX0" fmla="*/ 0 w 3439886"/>
              <a:gd name="connsiteY0" fmla="*/ 1016000 h 1074057"/>
              <a:gd name="connsiteX1" fmla="*/ 914400 w 3439886"/>
              <a:gd name="connsiteY1" fmla="*/ 1074057 h 1074057"/>
              <a:gd name="connsiteX2" fmla="*/ 928914 w 3439886"/>
              <a:gd name="connsiteY2" fmla="*/ 725715 h 1074057"/>
              <a:gd name="connsiteX3" fmla="*/ 2423886 w 3439886"/>
              <a:gd name="connsiteY3" fmla="*/ 885372 h 1074057"/>
              <a:gd name="connsiteX4" fmla="*/ 2423886 w 3439886"/>
              <a:gd name="connsiteY4" fmla="*/ 0 h 1074057"/>
              <a:gd name="connsiteX5" fmla="*/ 3439886 w 3439886"/>
              <a:gd name="connsiteY5" fmla="*/ 101600 h 1074057"/>
              <a:gd name="connsiteX0" fmla="*/ 0 w 3439886"/>
              <a:gd name="connsiteY0" fmla="*/ 914400 h 1349829"/>
              <a:gd name="connsiteX1" fmla="*/ 914400 w 3439886"/>
              <a:gd name="connsiteY1" fmla="*/ 972457 h 1349829"/>
              <a:gd name="connsiteX2" fmla="*/ 928914 w 3439886"/>
              <a:gd name="connsiteY2" fmla="*/ 624115 h 1349829"/>
              <a:gd name="connsiteX3" fmla="*/ 2423886 w 3439886"/>
              <a:gd name="connsiteY3" fmla="*/ 783772 h 1349829"/>
              <a:gd name="connsiteX4" fmla="*/ 2394857 w 3439886"/>
              <a:gd name="connsiteY4" fmla="*/ 1349829 h 1349829"/>
              <a:gd name="connsiteX5" fmla="*/ 3439886 w 3439886"/>
              <a:gd name="connsiteY5" fmla="*/ 0 h 1349829"/>
              <a:gd name="connsiteX0" fmla="*/ 0 w 3483429"/>
              <a:gd name="connsiteY0" fmla="*/ 290285 h 783771"/>
              <a:gd name="connsiteX1" fmla="*/ 914400 w 3483429"/>
              <a:gd name="connsiteY1" fmla="*/ 348342 h 783771"/>
              <a:gd name="connsiteX2" fmla="*/ 928914 w 3483429"/>
              <a:gd name="connsiteY2" fmla="*/ 0 h 783771"/>
              <a:gd name="connsiteX3" fmla="*/ 2423886 w 3483429"/>
              <a:gd name="connsiteY3" fmla="*/ 159657 h 783771"/>
              <a:gd name="connsiteX4" fmla="*/ 2394857 w 3483429"/>
              <a:gd name="connsiteY4" fmla="*/ 725714 h 783771"/>
              <a:gd name="connsiteX5" fmla="*/ 3483429 w 3483429"/>
              <a:gd name="connsiteY5" fmla="*/ 783771 h 783771"/>
              <a:gd name="connsiteX0" fmla="*/ 0 w 3483429"/>
              <a:gd name="connsiteY0" fmla="*/ 290285 h 783771"/>
              <a:gd name="connsiteX1" fmla="*/ 914400 w 3483429"/>
              <a:gd name="connsiteY1" fmla="*/ 348342 h 783771"/>
              <a:gd name="connsiteX2" fmla="*/ 928914 w 3483429"/>
              <a:gd name="connsiteY2" fmla="*/ 0 h 783771"/>
              <a:gd name="connsiteX3" fmla="*/ 2423886 w 3483429"/>
              <a:gd name="connsiteY3" fmla="*/ 72572 h 783771"/>
              <a:gd name="connsiteX4" fmla="*/ 2394857 w 3483429"/>
              <a:gd name="connsiteY4" fmla="*/ 725714 h 783771"/>
              <a:gd name="connsiteX5" fmla="*/ 3483429 w 3483429"/>
              <a:gd name="connsiteY5" fmla="*/ 783771 h 783771"/>
              <a:gd name="connsiteX0" fmla="*/ 0 w 3483429"/>
              <a:gd name="connsiteY0" fmla="*/ 290285 h 783771"/>
              <a:gd name="connsiteX1" fmla="*/ 914400 w 3483429"/>
              <a:gd name="connsiteY1" fmla="*/ 348342 h 783771"/>
              <a:gd name="connsiteX2" fmla="*/ 928914 w 3483429"/>
              <a:gd name="connsiteY2" fmla="*/ 0 h 783771"/>
              <a:gd name="connsiteX3" fmla="*/ 2423886 w 3483429"/>
              <a:gd name="connsiteY3" fmla="*/ 72572 h 783771"/>
              <a:gd name="connsiteX4" fmla="*/ 2423432 w 3483429"/>
              <a:gd name="connsiteY4" fmla="*/ 725714 h 783771"/>
              <a:gd name="connsiteX5" fmla="*/ 3483429 w 3483429"/>
              <a:gd name="connsiteY5" fmla="*/ 783771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3429" h="783771">
                <a:moveTo>
                  <a:pt x="0" y="290285"/>
                </a:moveTo>
                <a:lnTo>
                  <a:pt x="914400" y="348342"/>
                </a:lnTo>
                <a:lnTo>
                  <a:pt x="928914" y="0"/>
                </a:lnTo>
                <a:lnTo>
                  <a:pt x="2423886" y="72572"/>
                </a:lnTo>
                <a:cubicBezTo>
                  <a:pt x="2423735" y="290286"/>
                  <a:pt x="2423583" y="508000"/>
                  <a:pt x="2423432" y="725714"/>
                </a:cubicBezTo>
                <a:lnTo>
                  <a:pt x="3483429" y="783771"/>
                </a:lnTo>
              </a:path>
            </a:pathLst>
          </a:cu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flipV="1">
            <a:off x="2899730" y="1064246"/>
            <a:ext cx="3614057" cy="1602754"/>
          </a:xfrm>
          <a:custGeom>
            <a:avLst/>
            <a:gdLst>
              <a:gd name="connsiteX0" fmla="*/ 0 w 3439886"/>
              <a:gd name="connsiteY0" fmla="*/ 1016000 h 1016000"/>
              <a:gd name="connsiteX1" fmla="*/ 914400 w 3439886"/>
              <a:gd name="connsiteY1" fmla="*/ 914400 h 1016000"/>
              <a:gd name="connsiteX2" fmla="*/ 928914 w 3439886"/>
              <a:gd name="connsiteY2" fmla="*/ 725715 h 1016000"/>
              <a:gd name="connsiteX3" fmla="*/ 2423886 w 3439886"/>
              <a:gd name="connsiteY3" fmla="*/ 885372 h 1016000"/>
              <a:gd name="connsiteX4" fmla="*/ 2423886 w 3439886"/>
              <a:gd name="connsiteY4" fmla="*/ 0 h 1016000"/>
              <a:gd name="connsiteX5" fmla="*/ 3439886 w 3439886"/>
              <a:gd name="connsiteY5" fmla="*/ 101600 h 1016000"/>
              <a:gd name="connsiteX0" fmla="*/ 0 w 3439886"/>
              <a:gd name="connsiteY0" fmla="*/ 1016000 h 1074057"/>
              <a:gd name="connsiteX1" fmla="*/ 914400 w 3439886"/>
              <a:gd name="connsiteY1" fmla="*/ 1074057 h 1074057"/>
              <a:gd name="connsiteX2" fmla="*/ 928914 w 3439886"/>
              <a:gd name="connsiteY2" fmla="*/ 725715 h 1074057"/>
              <a:gd name="connsiteX3" fmla="*/ 2423886 w 3439886"/>
              <a:gd name="connsiteY3" fmla="*/ 885372 h 1074057"/>
              <a:gd name="connsiteX4" fmla="*/ 2423886 w 3439886"/>
              <a:gd name="connsiteY4" fmla="*/ 0 h 1074057"/>
              <a:gd name="connsiteX5" fmla="*/ 3439886 w 3439886"/>
              <a:gd name="connsiteY5" fmla="*/ 101600 h 1074057"/>
              <a:gd name="connsiteX0" fmla="*/ 0 w 3439886"/>
              <a:gd name="connsiteY0" fmla="*/ 914400 h 1349829"/>
              <a:gd name="connsiteX1" fmla="*/ 914400 w 3439886"/>
              <a:gd name="connsiteY1" fmla="*/ 972457 h 1349829"/>
              <a:gd name="connsiteX2" fmla="*/ 928914 w 3439886"/>
              <a:gd name="connsiteY2" fmla="*/ 624115 h 1349829"/>
              <a:gd name="connsiteX3" fmla="*/ 2423886 w 3439886"/>
              <a:gd name="connsiteY3" fmla="*/ 783772 h 1349829"/>
              <a:gd name="connsiteX4" fmla="*/ 2394857 w 3439886"/>
              <a:gd name="connsiteY4" fmla="*/ 1349829 h 1349829"/>
              <a:gd name="connsiteX5" fmla="*/ 3439886 w 3439886"/>
              <a:gd name="connsiteY5" fmla="*/ 0 h 1349829"/>
              <a:gd name="connsiteX0" fmla="*/ 0 w 3483429"/>
              <a:gd name="connsiteY0" fmla="*/ 290285 h 783771"/>
              <a:gd name="connsiteX1" fmla="*/ 914400 w 3483429"/>
              <a:gd name="connsiteY1" fmla="*/ 348342 h 783771"/>
              <a:gd name="connsiteX2" fmla="*/ 928914 w 3483429"/>
              <a:gd name="connsiteY2" fmla="*/ 0 h 783771"/>
              <a:gd name="connsiteX3" fmla="*/ 2423886 w 3483429"/>
              <a:gd name="connsiteY3" fmla="*/ 159657 h 783771"/>
              <a:gd name="connsiteX4" fmla="*/ 2394857 w 3483429"/>
              <a:gd name="connsiteY4" fmla="*/ 725714 h 783771"/>
              <a:gd name="connsiteX5" fmla="*/ 3483429 w 3483429"/>
              <a:gd name="connsiteY5" fmla="*/ 783771 h 783771"/>
              <a:gd name="connsiteX0" fmla="*/ 0 w 3483429"/>
              <a:gd name="connsiteY0" fmla="*/ 290285 h 783771"/>
              <a:gd name="connsiteX1" fmla="*/ 914400 w 3483429"/>
              <a:gd name="connsiteY1" fmla="*/ 348342 h 783771"/>
              <a:gd name="connsiteX2" fmla="*/ 928914 w 3483429"/>
              <a:gd name="connsiteY2" fmla="*/ 0 h 783771"/>
              <a:gd name="connsiteX3" fmla="*/ 2423886 w 3483429"/>
              <a:gd name="connsiteY3" fmla="*/ 72572 h 783771"/>
              <a:gd name="connsiteX4" fmla="*/ 2394857 w 3483429"/>
              <a:gd name="connsiteY4" fmla="*/ 725714 h 783771"/>
              <a:gd name="connsiteX5" fmla="*/ 3483429 w 3483429"/>
              <a:gd name="connsiteY5" fmla="*/ 783771 h 783771"/>
              <a:gd name="connsiteX0" fmla="*/ 0 w 3483429"/>
              <a:gd name="connsiteY0" fmla="*/ 290285 h 783771"/>
              <a:gd name="connsiteX1" fmla="*/ 914400 w 3483429"/>
              <a:gd name="connsiteY1" fmla="*/ 348342 h 783771"/>
              <a:gd name="connsiteX2" fmla="*/ 928914 w 3483429"/>
              <a:gd name="connsiteY2" fmla="*/ 0 h 783771"/>
              <a:gd name="connsiteX3" fmla="*/ 2423886 w 3483429"/>
              <a:gd name="connsiteY3" fmla="*/ 72572 h 783771"/>
              <a:gd name="connsiteX4" fmla="*/ 2423432 w 3483429"/>
              <a:gd name="connsiteY4" fmla="*/ 725714 h 783771"/>
              <a:gd name="connsiteX5" fmla="*/ 3483429 w 3483429"/>
              <a:gd name="connsiteY5" fmla="*/ 783771 h 783771"/>
              <a:gd name="connsiteX0" fmla="*/ 0 w 3483429"/>
              <a:gd name="connsiteY0" fmla="*/ 290285 h 870857"/>
              <a:gd name="connsiteX1" fmla="*/ 914400 w 3483429"/>
              <a:gd name="connsiteY1" fmla="*/ 870857 h 870857"/>
              <a:gd name="connsiteX2" fmla="*/ 928914 w 3483429"/>
              <a:gd name="connsiteY2" fmla="*/ 0 h 870857"/>
              <a:gd name="connsiteX3" fmla="*/ 2423886 w 3483429"/>
              <a:gd name="connsiteY3" fmla="*/ 72572 h 870857"/>
              <a:gd name="connsiteX4" fmla="*/ 2423432 w 3483429"/>
              <a:gd name="connsiteY4" fmla="*/ 725714 h 870857"/>
              <a:gd name="connsiteX5" fmla="*/ 3483429 w 3483429"/>
              <a:gd name="connsiteY5" fmla="*/ 783771 h 870857"/>
              <a:gd name="connsiteX0" fmla="*/ 0 w 3454400"/>
              <a:gd name="connsiteY0" fmla="*/ 841828 h 870857"/>
              <a:gd name="connsiteX1" fmla="*/ 885371 w 3454400"/>
              <a:gd name="connsiteY1" fmla="*/ 870857 h 870857"/>
              <a:gd name="connsiteX2" fmla="*/ 899885 w 3454400"/>
              <a:gd name="connsiteY2" fmla="*/ 0 h 870857"/>
              <a:gd name="connsiteX3" fmla="*/ 2394857 w 3454400"/>
              <a:gd name="connsiteY3" fmla="*/ 72572 h 870857"/>
              <a:gd name="connsiteX4" fmla="*/ 2394403 w 3454400"/>
              <a:gd name="connsiteY4" fmla="*/ 725714 h 870857"/>
              <a:gd name="connsiteX5" fmla="*/ 3454400 w 3454400"/>
              <a:gd name="connsiteY5" fmla="*/ 783771 h 870857"/>
              <a:gd name="connsiteX0" fmla="*/ 0 w 3454400"/>
              <a:gd name="connsiteY0" fmla="*/ 841828 h 841828"/>
              <a:gd name="connsiteX1" fmla="*/ 885371 w 3454400"/>
              <a:gd name="connsiteY1" fmla="*/ 827314 h 841828"/>
              <a:gd name="connsiteX2" fmla="*/ 899885 w 3454400"/>
              <a:gd name="connsiteY2" fmla="*/ 0 h 841828"/>
              <a:gd name="connsiteX3" fmla="*/ 2394857 w 3454400"/>
              <a:gd name="connsiteY3" fmla="*/ 72572 h 841828"/>
              <a:gd name="connsiteX4" fmla="*/ 2394403 w 3454400"/>
              <a:gd name="connsiteY4" fmla="*/ 725714 h 841828"/>
              <a:gd name="connsiteX5" fmla="*/ 3454400 w 3454400"/>
              <a:gd name="connsiteY5" fmla="*/ 783771 h 841828"/>
              <a:gd name="connsiteX0" fmla="*/ 0 w 3454400"/>
              <a:gd name="connsiteY0" fmla="*/ 769256 h 769256"/>
              <a:gd name="connsiteX1" fmla="*/ 885371 w 3454400"/>
              <a:gd name="connsiteY1" fmla="*/ 754742 h 769256"/>
              <a:gd name="connsiteX2" fmla="*/ 885371 w 3454400"/>
              <a:gd name="connsiteY2" fmla="*/ 116114 h 769256"/>
              <a:gd name="connsiteX3" fmla="*/ 2394857 w 3454400"/>
              <a:gd name="connsiteY3" fmla="*/ 0 h 769256"/>
              <a:gd name="connsiteX4" fmla="*/ 2394403 w 3454400"/>
              <a:gd name="connsiteY4" fmla="*/ 653142 h 769256"/>
              <a:gd name="connsiteX5" fmla="*/ 3454400 w 3454400"/>
              <a:gd name="connsiteY5" fmla="*/ 711199 h 769256"/>
              <a:gd name="connsiteX0" fmla="*/ 0 w 3454400"/>
              <a:gd name="connsiteY0" fmla="*/ 1282004 h 1282004"/>
              <a:gd name="connsiteX1" fmla="*/ 885371 w 3454400"/>
              <a:gd name="connsiteY1" fmla="*/ 1267490 h 1282004"/>
              <a:gd name="connsiteX2" fmla="*/ 885371 w 3454400"/>
              <a:gd name="connsiteY2" fmla="*/ 628862 h 1282004"/>
              <a:gd name="connsiteX3" fmla="*/ 2394857 w 3454400"/>
              <a:gd name="connsiteY3" fmla="*/ 512748 h 1282004"/>
              <a:gd name="connsiteX4" fmla="*/ 2437946 w 3454400"/>
              <a:gd name="connsiteY4" fmla="*/ 33776 h 1282004"/>
              <a:gd name="connsiteX5" fmla="*/ 3454400 w 3454400"/>
              <a:gd name="connsiteY5" fmla="*/ 1223947 h 1282004"/>
              <a:gd name="connsiteX0" fmla="*/ 0 w 3614057"/>
              <a:gd name="connsiteY0" fmla="*/ 1335314 h 1335314"/>
              <a:gd name="connsiteX1" fmla="*/ 885371 w 3614057"/>
              <a:gd name="connsiteY1" fmla="*/ 1320800 h 1335314"/>
              <a:gd name="connsiteX2" fmla="*/ 885371 w 3614057"/>
              <a:gd name="connsiteY2" fmla="*/ 682172 h 1335314"/>
              <a:gd name="connsiteX3" fmla="*/ 2394857 w 3614057"/>
              <a:gd name="connsiteY3" fmla="*/ 566058 h 1335314"/>
              <a:gd name="connsiteX4" fmla="*/ 2437946 w 3614057"/>
              <a:gd name="connsiteY4" fmla="*/ 87086 h 1335314"/>
              <a:gd name="connsiteX5" fmla="*/ 3614057 w 3614057"/>
              <a:gd name="connsiteY5" fmla="*/ 0 h 1335314"/>
              <a:gd name="connsiteX0" fmla="*/ 0 w 3614057"/>
              <a:gd name="connsiteY0" fmla="*/ 1335314 h 1335314"/>
              <a:gd name="connsiteX1" fmla="*/ 885371 w 3614057"/>
              <a:gd name="connsiteY1" fmla="*/ 1320800 h 1335314"/>
              <a:gd name="connsiteX2" fmla="*/ 885371 w 3614057"/>
              <a:gd name="connsiteY2" fmla="*/ 682172 h 1335314"/>
              <a:gd name="connsiteX3" fmla="*/ 2394857 w 3614057"/>
              <a:gd name="connsiteY3" fmla="*/ 566058 h 1335314"/>
              <a:gd name="connsiteX4" fmla="*/ 2437946 w 3614057"/>
              <a:gd name="connsiteY4" fmla="*/ 87086 h 1335314"/>
              <a:gd name="connsiteX5" fmla="*/ 3614057 w 3614057"/>
              <a:gd name="connsiteY5" fmla="*/ 0 h 1335314"/>
              <a:gd name="connsiteX0" fmla="*/ 0 w 3614057"/>
              <a:gd name="connsiteY0" fmla="*/ 1335314 h 1335314"/>
              <a:gd name="connsiteX1" fmla="*/ 885371 w 3614057"/>
              <a:gd name="connsiteY1" fmla="*/ 1320800 h 1335314"/>
              <a:gd name="connsiteX2" fmla="*/ 885371 w 3614057"/>
              <a:gd name="connsiteY2" fmla="*/ 682172 h 1335314"/>
              <a:gd name="connsiteX3" fmla="*/ 2394857 w 3614057"/>
              <a:gd name="connsiteY3" fmla="*/ 566058 h 1335314"/>
              <a:gd name="connsiteX4" fmla="*/ 2437946 w 3614057"/>
              <a:gd name="connsiteY4" fmla="*/ 87086 h 1335314"/>
              <a:gd name="connsiteX5" fmla="*/ 3614057 w 3614057"/>
              <a:gd name="connsiteY5" fmla="*/ 0 h 1335314"/>
              <a:gd name="connsiteX0" fmla="*/ 0 w 3614057"/>
              <a:gd name="connsiteY0" fmla="*/ 1335314 h 1335314"/>
              <a:gd name="connsiteX1" fmla="*/ 885371 w 3614057"/>
              <a:gd name="connsiteY1" fmla="*/ 1320800 h 1335314"/>
              <a:gd name="connsiteX2" fmla="*/ 885371 w 3614057"/>
              <a:gd name="connsiteY2" fmla="*/ 682172 h 1335314"/>
              <a:gd name="connsiteX3" fmla="*/ 2394857 w 3614057"/>
              <a:gd name="connsiteY3" fmla="*/ 566058 h 1335314"/>
              <a:gd name="connsiteX4" fmla="*/ 2423659 w 3614057"/>
              <a:gd name="connsiteY4" fmla="*/ 77561 h 1335314"/>
              <a:gd name="connsiteX5" fmla="*/ 3614057 w 3614057"/>
              <a:gd name="connsiteY5" fmla="*/ 0 h 1335314"/>
              <a:gd name="connsiteX0" fmla="*/ 0 w 3614057"/>
              <a:gd name="connsiteY0" fmla="*/ 1335314 h 1335314"/>
              <a:gd name="connsiteX1" fmla="*/ 885371 w 3614057"/>
              <a:gd name="connsiteY1" fmla="*/ 1320800 h 1335314"/>
              <a:gd name="connsiteX2" fmla="*/ 885371 w 3614057"/>
              <a:gd name="connsiteY2" fmla="*/ 682172 h 1335314"/>
              <a:gd name="connsiteX3" fmla="*/ 2394857 w 3614057"/>
              <a:gd name="connsiteY3" fmla="*/ 566058 h 1335314"/>
              <a:gd name="connsiteX4" fmla="*/ 2423659 w 3614057"/>
              <a:gd name="connsiteY4" fmla="*/ 77561 h 1335314"/>
              <a:gd name="connsiteX5" fmla="*/ 3614057 w 3614057"/>
              <a:gd name="connsiteY5" fmla="*/ 0 h 133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4057" h="1335314">
                <a:moveTo>
                  <a:pt x="0" y="1335314"/>
                </a:moveTo>
                <a:lnTo>
                  <a:pt x="885371" y="1320800"/>
                </a:lnTo>
                <a:lnTo>
                  <a:pt x="885371" y="682172"/>
                </a:lnTo>
                <a:lnTo>
                  <a:pt x="2394857" y="566058"/>
                </a:lnTo>
                <a:cubicBezTo>
                  <a:pt x="2408994" y="312284"/>
                  <a:pt x="2404760" y="278947"/>
                  <a:pt x="2423659" y="77561"/>
                </a:cubicBezTo>
                <a:lnTo>
                  <a:pt x="3614057" y="0"/>
                </a:lnTo>
              </a:path>
            </a:pathLst>
          </a:cu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72246" y="1690622"/>
            <a:ext cx="176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Viscosity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22172" y="3429000"/>
            <a:ext cx="166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Density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870700" y="3244412"/>
            <a:ext cx="3523916" cy="1937188"/>
          </a:xfrm>
          <a:custGeom>
            <a:avLst/>
            <a:gdLst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856648 w 3320716"/>
              <a:gd name="connsiteY2" fmla="*/ 1405289 h 2646948"/>
              <a:gd name="connsiteX3" fmla="*/ 943276 w 3320716"/>
              <a:gd name="connsiteY3" fmla="*/ 2319689 h 2646948"/>
              <a:gd name="connsiteX4" fmla="*/ 2435192 w 3320716"/>
              <a:gd name="connsiteY4" fmla="*/ 2184935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856648 w 3320716"/>
              <a:gd name="connsiteY2" fmla="*/ 1405289 h 2646948"/>
              <a:gd name="connsiteX3" fmla="*/ 943276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914399 w 3320716"/>
              <a:gd name="connsiteY2" fmla="*/ 1270536 h 2646948"/>
              <a:gd name="connsiteX3" fmla="*/ 943276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914399 w 3320716"/>
              <a:gd name="connsiteY2" fmla="*/ 1270536 h 2646948"/>
              <a:gd name="connsiteX3" fmla="*/ 981777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85524 w 3320716"/>
              <a:gd name="connsiteY1" fmla="*/ 2531445 h 2646948"/>
              <a:gd name="connsiteX2" fmla="*/ 914399 w 3320716"/>
              <a:gd name="connsiteY2" fmla="*/ 1270536 h 2646948"/>
              <a:gd name="connsiteX3" fmla="*/ 981777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425567 w 3320716"/>
              <a:gd name="connsiteY4" fmla="*/ 1809550 h 2175310"/>
              <a:gd name="connsiteX5" fmla="*/ 2425567 w 3320716"/>
              <a:gd name="connsiteY5" fmla="*/ 0 h 2175310"/>
              <a:gd name="connsiteX6" fmla="*/ 2512194 w 3320716"/>
              <a:gd name="connsiteY6" fmla="*/ 1520792 h 2175310"/>
              <a:gd name="connsiteX7" fmla="*/ 3320716 w 3320716"/>
              <a:gd name="connsiteY7" fmla="*/ 1559293 h 2175310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377441 w 3320716"/>
              <a:gd name="connsiteY4" fmla="*/ 1819176 h 2175310"/>
              <a:gd name="connsiteX5" fmla="*/ 2425567 w 3320716"/>
              <a:gd name="connsiteY5" fmla="*/ 0 h 2175310"/>
              <a:gd name="connsiteX6" fmla="*/ 2512194 w 3320716"/>
              <a:gd name="connsiteY6" fmla="*/ 1520792 h 2175310"/>
              <a:gd name="connsiteX7" fmla="*/ 3320716 w 3320716"/>
              <a:gd name="connsiteY7" fmla="*/ 1559293 h 2175310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377441 w 3320716"/>
              <a:gd name="connsiteY4" fmla="*/ 1819176 h 2175310"/>
              <a:gd name="connsiteX5" fmla="*/ 2425567 w 3320716"/>
              <a:gd name="connsiteY5" fmla="*/ 0 h 2175310"/>
              <a:gd name="connsiteX6" fmla="*/ 2555737 w 3320716"/>
              <a:gd name="connsiteY6" fmla="*/ 1781567 h 2175310"/>
              <a:gd name="connsiteX7" fmla="*/ 3320716 w 3320716"/>
              <a:gd name="connsiteY7" fmla="*/ 1559293 h 2175310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377441 w 3320716"/>
              <a:gd name="connsiteY4" fmla="*/ 1819176 h 2175310"/>
              <a:gd name="connsiteX5" fmla="*/ 2425567 w 3320716"/>
              <a:gd name="connsiteY5" fmla="*/ 0 h 2175310"/>
              <a:gd name="connsiteX6" fmla="*/ 2483165 w 3320716"/>
              <a:gd name="connsiteY6" fmla="*/ 1781567 h 2175310"/>
              <a:gd name="connsiteX7" fmla="*/ 3320716 w 3320716"/>
              <a:gd name="connsiteY7" fmla="*/ 1559293 h 2175310"/>
              <a:gd name="connsiteX0" fmla="*/ 0 w 3523916"/>
              <a:gd name="connsiteY0" fmla="*/ 2175310 h 2175310"/>
              <a:gd name="connsiteX1" fmla="*/ 885524 w 3523916"/>
              <a:gd name="connsiteY1" fmla="*/ 2059807 h 2175310"/>
              <a:gd name="connsiteX2" fmla="*/ 914399 w 3523916"/>
              <a:gd name="connsiteY2" fmla="*/ 798898 h 2175310"/>
              <a:gd name="connsiteX3" fmla="*/ 981777 w 3523916"/>
              <a:gd name="connsiteY3" fmla="*/ 1848051 h 2175310"/>
              <a:gd name="connsiteX4" fmla="*/ 2377441 w 3523916"/>
              <a:gd name="connsiteY4" fmla="*/ 1819176 h 2175310"/>
              <a:gd name="connsiteX5" fmla="*/ 2425567 w 3523916"/>
              <a:gd name="connsiteY5" fmla="*/ 0 h 2175310"/>
              <a:gd name="connsiteX6" fmla="*/ 2483165 w 3523916"/>
              <a:gd name="connsiteY6" fmla="*/ 1781567 h 2175310"/>
              <a:gd name="connsiteX7" fmla="*/ 3523916 w 3523916"/>
              <a:gd name="connsiteY7" fmla="*/ 1787471 h 2175310"/>
              <a:gd name="connsiteX0" fmla="*/ 0 w 3523916"/>
              <a:gd name="connsiteY0" fmla="*/ 2175310 h 2175310"/>
              <a:gd name="connsiteX1" fmla="*/ 885524 w 3523916"/>
              <a:gd name="connsiteY1" fmla="*/ 1945719 h 2175310"/>
              <a:gd name="connsiteX2" fmla="*/ 914399 w 3523916"/>
              <a:gd name="connsiteY2" fmla="*/ 798898 h 2175310"/>
              <a:gd name="connsiteX3" fmla="*/ 981777 w 3523916"/>
              <a:gd name="connsiteY3" fmla="*/ 1848051 h 2175310"/>
              <a:gd name="connsiteX4" fmla="*/ 2377441 w 3523916"/>
              <a:gd name="connsiteY4" fmla="*/ 1819176 h 2175310"/>
              <a:gd name="connsiteX5" fmla="*/ 2425567 w 3523916"/>
              <a:gd name="connsiteY5" fmla="*/ 0 h 2175310"/>
              <a:gd name="connsiteX6" fmla="*/ 2483165 w 3523916"/>
              <a:gd name="connsiteY6" fmla="*/ 1781567 h 2175310"/>
              <a:gd name="connsiteX7" fmla="*/ 3523916 w 3523916"/>
              <a:gd name="connsiteY7" fmla="*/ 1787471 h 217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3916" h="2175310">
                <a:moveTo>
                  <a:pt x="0" y="2175310"/>
                </a:moveTo>
                <a:lnTo>
                  <a:pt x="885524" y="1945719"/>
                </a:lnTo>
                <a:lnTo>
                  <a:pt x="914399" y="798898"/>
                </a:lnTo>
                <a:lnTo>
                  <a:pt x="981777" y="1848051"/>
                </a:lnTo>
                <a:lnTo>
                  <a:pt x="2377441" y="1819176"/>
                </a:lnTo>
                <a:cubicBezTo>
                  <a:pt x="2380649" y="1090864"/>
                  <a:pt x="2422359" y="728312"/>
                  <a:pt x="2425567" y="0"/>
                </a:cubicBezTo>
                <a:lnTo>
                  <a:pt x="2483165" y="1781567"/>
                </a:lnTo>
                <a:cubicBezTo>
                  <a:pt x="2752672" y="1794401"/>
                  <a:pt x="3254409" y="1774637"/>
                  <a:pt x="3523916" y="1787471"/>
                </a:cubicBezTo>
              </a:path>
            </a:pathLst>
          </a:custGeom>
          <a:noFill/>
          <a:ln w="41275">
            <a:solidFill>
              <a:schemeClr val="accent6">
                <a:lumMod val="50000"/>
                <a:alpha val="5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468804" y="4858434"/>
            <a:ext cx="146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Thermal Conductivity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6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expansion</a:t>
            </a:r>
            <a:endParaRPr lang="en-US" dirty="0"/>
          </a:p>
        </p:txBody>
      </p:sp>
      <p:pic>
        <p:nvPicPr>
          <p:cNvPr id="25602" name="Picture 2" descr="&#10;\alpha_V = \frac{1}{V}\,\left(\frac{\partial V}{\partial T}\right)_p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828800"/>
            <a:ext cx="14026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&#10;\alpha_L=\frac{1}{L}\,\frac{dL}{dT}&#10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4" y="2819400"/>
            <a:ext cx="1063625" cy="45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77076" y="1162050"/>
            <a:ext cx="2095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t="22857" r="54644" b="58762"/>
          <a:stretch/>
        </p:blipFill>
        <p:spPr bwMode="auto">
          <a:xfrm>
            <a:off x="609600" y="4114800"/>
            <a:ext cx="5486400" cy="183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43283"/>
            <a:ext cx="2538412" cy="150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79977"/>
            <a:ext cx="24574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17043" y="1828800"/>
            <a:ext cx="1416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Volumetric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Linear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32550" y="550685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>
                <a:cs typeface="Times New Roman"/>
              </a:rPr>
              <a:t>≈</a:t>
            </a:r>
            <a:r>
              <a:rPr lang="en-US" sz="2800" dirty="0" smtClean="0"/>
              <a:t>10</a:t>
            </a:r>
            <a:r>
              <a:rPr lang="en-US" sz="2800" baseline="30000" dirty="0" smtClean="0"/>
              <a:t>-5</a:t>
            </a:r>
            <a:r>
              <a:rPr lang="en-US" sz="2800" dirty="0" smtClean="0"/>
              <a:t> 1</a:t>
            </a:r>
            <a:r>
              <a:rPr lang="en-US" sz="2800" baseline="30000" dirty="0" smtClean="0"/>
              <a:t>/</a:t>
            </a:r>
            <a:r>
              <a:rPr lang="en-US" sz="2800" baseline="30000" dirty="0" err="1" smtClean="0"/>
              <a:t>o</a:t>
            </a:r>
            <a:r>
              <a:rPr lang="en-US" sz="2800" dirty="0" err="1" smtClean="0"/>
              <a:t>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223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79567" y="806191"/>
            <a:ext cx="578927" cy="595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35204" y="806191"/>
            <a:ext cx="223290" cy="27367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55148" y="1103734"/>
            <a:ext cx="290285" cy="29754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77923" y="792861"/>
            <a:ext cx="290285" cy="29754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89557" y="833463"/>
            <a:ext cx="578927" cy="595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92613" y="857335"/>
            <a:ext cx="578927" cy="5950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168873" y="992050"/>
            <a:ext cx="308009" cy="277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0" y="857335"/>
            <a:ext cx="4617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Solid Phase in Porous Media</a:t>
            </a:r>
          </a:p>
          <a:p>
            <a:r>
              <a:rPr lang="en-US" sz="2000" dirty="0" smtClean="0"/>
              <a:t>Exchange heat</a:t>
            </a:r>
            <a:endParaRPr lang="en-US" sz="20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759394"/>
              </p:ext>
            </p:extLst>
          </p:nvPr>
        </p:nvGraphicFramePr>
        <p:xfrm>
          <a:off x="381000" y="2502932"/>
          <a:ext cx="3044031" cy="2173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4" name="Equation" r:id="rId3" imgW="2489040" imgH="1777680" progId="Equation.DSMT4">
                  <p:embed/>
                </p:oleObj>
              </mc:Choice>
              <mc:Fallback>
                <p:oleObj name="Equation" r:id="rId3" imgW="2489040" imgH="1777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502932"/>
                        <a:ext cx="3044031" cy="21738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" y="2133600"/>
            <a:ext cx="727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 loss by fluid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89557" y="941632"/>
            <a:ext cx="148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f</a:t>
            </a:r>
            <a:r>
              <a:rPr lang="en-US" dirty="0" smtClean="0"/>
              <a:t>               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s</a:t>
            </a:r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647700" y="5363696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like kinetics in mass transport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1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79567" y="806191"/>
            <a:ext cx="578927" cy="595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35204" y="806191"/>
            <a:ext cx="223290" cy="27367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55148" y="1103734"/>
            <a:ext cx="290285" cy="29754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77923" y="792861"/>
            <a:ext cx="290285" cy="29754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89557" y="833463"/>
            <a:ext cx="578927" cy="595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92613" y="857335"/>
            <a:ext cx="578927" cy="5950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168873" y="992050"/>
            <a:ext cx="308009" cy="277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271884"/>
              </p:ext>
            </p:extLst>
          </p:nvPr>
        </p:nvGraphicFramePr>
        <p:xfrm>
          <a:off x="3568564" y="2819400"/>
          <a:ext cx="5508625" cy="333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7" name="Equation" r:id="rId3" imgW="5041800" imgH="3047760" progId="Equation.DSMT4">
                  <p:embed/>
                </p:oleObj>
              </mc:Choice>
              <mc:Fallback>
                <p:oleObj name="Equation" r:id="rId3" imgW="5041800" imgH="304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68564" y="2819400"/>
                        <a:ext cx="5508625" cy="333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" y="857335"/>
            <a:ext cx="4617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Solid Phase in Porous Media</a:t>
            </a:r>
          </a:p>
          <a:p>
            <a:r>
              <a:rPr lang="en-US" sz="2000" dirty="0" smtClean="0"/>
              <a:t>Exchange heat</a:t>
            </a:r>
            <a:endParaRPr lang="en-US" sz="20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1657234"/>
              </p:ext>
            </p:extLst>
          </p:nvPr>
        </p:nvGraphicFramePr>
        <p:xfrm>
          <a:off x="381000" y="2502932"/>
          <a:ext cx="3044031" cy="2173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8" name="Equation" r:id="rId5" imgW="2489040" imgH="1777680" progId="Equation.DSMT4">
                  <p:embed/>
                </p:oleObj>
              </mc:Choice>
              <mc:Fallback>
                <p:oleObj name="Equation" r:id="rId5" imgW="2489040" imgH="17776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502932"/>
                        <a:ext cx="3044031" cy="21738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" y="2133600"/>
            <a:ext cx="727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 loss by fluid                             Heat balance between fluid and solid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89557" y="941632"/>
            <a:ext cx="148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f</a:t>
            </a:r>
            <a:r>
              <a:rPr lang="en-US" dirty="0" smtClean="0"/>
              <a:t>               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s</a:t>
            </a:r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647700" y="5363696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like kinetics in mass transport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7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Free Convection</a:t>
            </a:r>
            <a:br>
              <a:rPr lang="en-US" sz="3600" dirty="0" smtClean="0"/>
            </a:br>
            <a:r>
              <a:rPr lang="en-US" sz="2400" dirty="0" smtClean="0"/>
              <a:t>Rayleigh-Bernard Convection Cells</a:t>
            </a:r>
            <a:endParaRPr lang="en-US" sz="2400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21" y="38100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Forced convection in a saucep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373" y="1524000"/>
            <a:ext cx="32385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4" y="3847298"/>
            <a:ext cx="444599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53" y="1371600"/>
            <a:ext cx="2971800" cy="212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59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752600"/>
            <a:ext cx="6553200" cy="4373563"/>
          </a:xfrm>
        </p:spPr>
        <p:txBody>
          <a:bodyPr/>
          <a:lstStyle/>
          <a:p>
            <a:r>
              <a:rPr lang="en-US" dirty="0" smtClean="0"/>
              <a:t>Storage</a:t>
            </a:r>
          </a:p>
          <a:p>
            <a:r>
              <a:rPr lang="en-US" dirty="0" smtClean="0"/>
              <a:t>Source</a:t>
            </a:r>
          </a:p>
          <a:p>
            <a:r>
              <a:rPr lang="en-US" dirty="0" smtClean="0"/>
              <a:t>Flux</a:t>
            </a:r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36926"/>
            <a:ext cx="2103437" cy="24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71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86200" cy="1143000"/>
          </a:xfrm>
        </p:spPr>
        <p:txBody>
          <a:bodyPr/>
          <a:lstStyle/>
          <a:p>
            <a:r>
              <a:rPr lang="en-US" dirty="0" smtClean="0"/>
              <a:t>Experiment</a:t>
            </a:r>
            <a:br>
              <a:rPr lang="en-US" dirty="0" smtClean="0"/>
            </a:br>
            <a:r>
              <a:rPr lang="en-US" sz="2800" dirty="0" smtClean="0"/>
              <a:t>cooling at the top</a:t>
            </a:r>
            <a:br>
              <a:rPr lang="en-US" sz="2800" dirty="0" smtClean="0"/>
            </a:br>
            <a:r>
              <a:rPr lang="en-US" sz="2800" dirty="0" smtClean="0"/>
              <a:t>in scaled down lake</a:t>
            </a:r>
            <a:endParaRPr lang="en-US" sz="28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11103"/>
            <a:ext cx="503464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1678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http://www.sciencedirect.com/science/article/pii/S0894177707001409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299973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458" y="533400"/>
            <a:ext cx="46577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08600" y="226643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Simulated lake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198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i="1" dirty="0" err="1" smtClean="0"/>
              <a:t>Bednarz</a:t>
            </a:r>
            <a:r>
              <a:rPr lang="en-US" i="1" dirty="0" smtClean="0"/>
              <a:t> et al</a:t>
            </a:r>
            <a:r>
              <a:rPr lang="en-US" dirty="0" smtClean="0"/>
              <a:t>. 2008]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2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Convection in the Earth and </a:t>
            </a:r>
            <a:r>
              <a:rPr lang="en-US" dirty="0" err="1" smtClean="0"/>
              <a:t>Atm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3333750" cy="218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85216"/>
            <a:ext cx="34258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 descr="Hexagonal cloud cells in the South Atlantic Ocean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2501900" cy="200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38800" y="370609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Mantle Convection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9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5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Dimensionless Numbers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466959"/>
              </p:ext>
            </p:extLst>
          </p:nvPr>
        </p:nvGraphicFramePr>
        <p:xfrm>
          <a:off x="1017587" y="4320421"/>
          <a:ext cx="27162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9" name="Equation" r:id="rId3" imgW="1523880" imgH="469800" progId="Equation.DSMT4">
                  <p:embed/>
                </p:oleObj>
              </mc:Choice>
              <mc:Fallback>
                <p:oleObj name="Equation" r:id="rId3" imgW="15238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7587" y="4320421"/>
                        <a:ext cx="2716213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3886200" y="3276600"/>
            <a:ext cx="350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Onset of natural convection depends on </a:t>
            </a:r>
            <a:r>
              <a:rPr lang="en-US" sz="2400" i="1" dirty="0" smtClean="0"/>
              <a:t>Ra</a:t>
            </a:r>
          </a:p>
          <a:p>
            <a:endParaRPr lang="en-US" sz="2400" dirty="0" smtClean="0"/>
          </a:p>
          <a:p>
            <a:r>
              <a:rPr lang="en-US" sz="2400" dirty="0" smtClean="0"/>
              <a:t>For a layer with a free top surface:  </a:t>
            </a:r>
            <a:r>
              <a:rPr lang="en-US" sz="2400" i="1" dirty="0" err="1" smtClean="0"/>
              <a:t>Ra</a:t>
            </a:r>
            <a:r>
              <a:rPr lang="en-US" sz="2400" baseline="-25000" dirty="0" err="1" smtClean="0"/>
              <a:t>crit</a:t>
            </a:r>
            <a:r>
              <a:rPr lang="en-US" sz="2400" dirty="0" smtClean="0"/>
              <a:t>=1100 </a:t>
            </a:r>
            <a:endParaRPr lang="en-US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299291"/>
              </p:ext>
            </p:extLst>
          </p:nvPr>
        </p:nvGraphicFramePr>
        <p:xfrm>
          <a:off x="1143000" y="2438400"/>
          <a:ext cx="1665194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0" name="Equation" r:id="rId5" imgW="914400" imgH="419040" progId="Equation.DSMT4">
                  <p:embed/>
                </p:oleObj>
              </mc:Choice>
              <mc:Fallback>
                <p:oleObj name="Equation" r:id="rId5" imgW="914400" imgH="419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438400"/>
                        <a:ext cx="1665194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301495"/>
              </p:ext>
            </p:extLst>
          </p:nvPr>
        </p:nvGraphicFramePr>
        <p:xfrm>
          <a:off x="1371600" y="1524000"/>
          <a:ext cx="1066800" cy="824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1" name="Equation" r:id="rId7" imgW="558720" imgH="431640" progId="Equation.DSMT4">
                  <p:embed/>
                </p:oleObj>
              </mc:Choice>
              <mc:Fallback>
                <p:oleObj name="Equation" r:id="rId7" imgW="5587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71600" y="1524000"/>
                        <a:ext cx="1066800" cy="824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440579"/>
              </p:ext>
            </p:extLst>
          </p:nvPr>
        </p:nvGraphicFramePr>
        <p:xfrm>
          <a:off x="6777859" y="4613954"/>
          <a:ext cx="1680341" cy="1767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2" name="Equation" r:id="rId9" imgW="1739880" imgH="1828800" progId="Equation.DSMT4">
                  <p:embed/>
                </p:oleObj>
              </mc:Choice>
              <mc:Fallback>
                <p:oleObj name="Equation" r:id="rId9" imgW="1739880" imgH="1828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859" y="4613954"/>
                        <a:ext cx="1680341" cy="17672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10000" y="1524000"/>
            <a:ext cx="4724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Prandtl</a:t>
            </a:r>
            <a:r>
              <a:rPr lang="en-US" dirty="0" smtClean="0"/>
              <a:t> number, momentum diffusion/thermal diffusion</a:t>
            </a:r>
          </a:p>
          <a:p>
            <a:endParaRPr lang="en-US" dirty="0"/>
          </a:p>
          <a:p>
            <a:r>
              <a:rPr lang="en-US" dirty="0" err="1" smtClean="0"/>
              <a:t>Grashof</a:t>
            </a:r>
            <a:r>
              <a:rPr lang="en-US" dirty="0" smtClean="0"/>
              <a:t> number, buoyancy/viscous forces  (thermal forcing)</a:t>
            </a:r>
          </a:p>
          <a:p>
            <a:endParaRPr lang="en-US" dirty="0"/>
          </a:p>
          <a:p>
            <a:r>
              <a:rPr lang="en-US" dirty="0" err="1" smtClean="0"/>
              <a:t>Nusselt</a:t>
            </a:r>
            <a:r>
              <a:rPr lang="en-US" dirty="0" smtClean="0"/>
              <a:t> number, convective/conductive resistance at boundary;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Raleigh number, 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Thermal diffusivity [L2/T]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10665"/>
              </p:ext>
            </p:extLst>
          </p:nvPr>
        </p:nvGraphicFramePr>
        <p:xfrm>
          <a:off x="1600200" y="5181600"/>
          <a:ext cx="1108075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3" name="Equation" r:id="rId11" imgW="622080" imgH="444240" progId="Equation.DSMT4">
                  <p:embed/>
                </p:oleObj>
              </mc:Choice>
              <mc:Fallback>
                <p:oleObj name="Equation" r:id="rId11" imgW="622080" imgH="4442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181600"/>
                        <a:ext cx="1108075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015981"/>
              </p:ext>
            </p:extLst>
          </p:nvPr>
        </p:nvGraphicFramePr>
        <p:xfrm>
          <a:off x="1371600" y="3352800"/>
          <a:ext cx="1063625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4" name="Equation" r:id="rId13" imgW="583920" imgH="457200" progId="Equation.DSMT4">
                  <p:embed/>
                </p:oleObj>
              </mc:Choice>
              <mc:Fallback>
                <p:oleObj name="Equation" r:id="rId13" imgW="583920" imgH="457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352800"/>
                        <a:ext cx="1063625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257410"/>
              </p:ext>
            </p:extLst>
          </p:nvPr>
        </p:nvGraphicFramePr>
        <p:xfrm>
          <a:off x="6223000" y="3657600"/>
          <a:ext cx="12065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5" name="Equation" r:id="rId15" imgW="965160" imgH="304560" progId="Equation.DSMT4">
                  <p:embed/>
                </p:oleObj>
              </mc:Choice>
              <mc:Fallback>
                <p:oleObj name="Equation" r:id="rId15" imgW="9651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223000" y="3657600"/>
                        <a:ext cx="12065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004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Rayleigh number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120161"/>
              </p:ext>
            </p:extLst>
          </p:nvPr>
        </p:nvGraphicFramePr>
        <p:xfrm>
          <a:off x="1371600" y="1295400"/>
          <a:ext cx="3232150" cy="514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5" name="Equation" r:id="rId3" imgW="1892160" imgH="3009600" progId="Equation.DSMT4">
                  <p:embed/>
                </p:oleObj>
              </mc:Choice>
              <mc:Fallback>
                <p:oleObj name="Equation" r:id="rId3" imgW="1892160" imgH="300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1600" y="1295400"/>
                        <a:ext cx="3232150" cy="5141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57800" y="2209800"/>
            <a:ext cx="350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Onset of natural convection depends on </a:t>
            </a:r>
            <a:r>
              <a:rPr lang="en-US" sz="2400" i="1" dirty="0" smtClean="0"/>
              <a:t>Ra</a:t>
            </a:r>
          </a:p>
          <a:p>
            <a:endParaRPr lang="en-US" sz="2400" dirty="0" smtClean="0"/>
          </a:p>
          <a:p>
            <a:r>
              <a:rPr lang="en-US" sz="2400" dirty="0" smtClean="0"/>
              <a:t>For a layer with a free top surface:  </a:t>
            </a:r>
            <a:r>
              <a:rPr lang="en-US" sz="2400" i="1" dirty="0" err="1" smtClean="0"/>
              <a:t>Ra</a:t>
            </a:r>
            <a:r>
              <a:rPr lang="en-US" sz="2400" baseline="-25000" dirty="0" err="1" smtClean="0"/>
              <a:t>crit</a:t>
            </a:r>
            <a:r>
              <a:rPr lang="en-US" sz="2400" dirty="0" smtClean="0"/>
              <a:t>=1100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607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Coefficient of Thermal Expansion</a:t>
            </a:r>
            <a:endParaRPr lang="en-US" sz="3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944375"/>
              </p:ext>
            </p:extLst>
          </p:nvPr>
        </p:nvGraphicFramePr>
        <p:xfrm>
          <a:off x="1752600" y="1981200"/>
          <a:ext cx="2173288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8" name="Equation" r:id="rId3" imgW="965160" imgH="1346040" progId="Equation.DSMT4">
                  <p:embed/>
                </p:oleObj>
              </mc:Choice>
              <mc:Fallback>
                <p:oleObj name="Equation" r:id="rId3" imgW="965160" imgH="1346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0" y="1981200"/>
                        <a:ext cx="2173288" cy="302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9" t="43170" r="35085" b="26655"/>
          <a:stretch/>
        </p:blipFill>
        <p:spPr bwMode="auto">
          <a:xfrm>
            <a:off x="4953000" y="2167430"/>
            <a:ext cx="3315102" cy="190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5" t="73192" r="35002" b="16211"/>
          <a:stretch/>
        </p:blipFill>
        <p:spPr bwMode="auto">
          <a:xfrm>
            <a:off x="4990698" y="4130651"/>
            <a:ext cx="3277404" cy="65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81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Properties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0" t="44222" r="21875" b="27889"/>
          <a:stretch/>
        </p:blipFill>
        <p:spPr bwMode="auto">
          <a:xfrm>
            <a:off x="5619750" y="2590800"/>
            <a:ext cx="33337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6642556"/>
            <a:ext cx="6324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https://docs.google.com/viewer?url=http%3A%2F%2Fwww.bakker.org%2Fdartmouth06%2Fengs150%2F13-heat.pdf</a:t>
            </a:r>
          </a:p>
        </p:txBody>
      </p:sp>
    </p:spTree>
    <p:extLst>
      <p:ext uri="{BB962C8B-B14F-4D97-AF65-F5344CB8AC3E}">
        <p14:creationId xmlns:p14="http://schemas.microsoft.com/office/powerpoint/2010/main" val="90195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Transfer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by Radiation and Convection</a:t>
            </a:r>
            <a:endParaRPr lang="en-US" sz="3600" dirty="0"/>
          </a:p>
        </p:txBody>
      </p:sp>
      <p:pic>
        <p:nvPicPr>
          <p:cNvPr id="4" name="Picture 8" descr="http://sweetrosie.files.wordpress.com/2008/04/t-bone-st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12219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54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6" t="40363" r="24486" b="25532"/>
          <a:stretch/>
        </p:blipFill>
        <p:spPr bwMode="auto">
          <a:xfrm>
            <a:off x="4038600" y="461677"/>
            <a:ext cx="3859730" cy="233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4" t="45333" r="32263" b="18596"/>
          <a:stretch/>
        </p:blipFill>
        <p:spPr bwMode="auto">
          <a:xfrm>
            <a:off x="3962400" y="2971800"/>
            <a:ext cx="4841334" cy="304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2520"/>
            <a:ext cx="31718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https://encrypted-tbn3.gstatic.com/images?q=tbn:ANd9GcTszXLt-rCrALs094pa5bVa4rfgPaHyFGq_zlaLV1_IuMErcvMg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42950"/>
            <a:ext cx="20478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64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31590" y="1445661"/>
            <a:ext cx="2362200" cy="3479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Storage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600200" y="1422400"/>
            <a:ext cx="5397500" cy="3479800"/>
          </a:xfrm>
          <a:custGeom>
            <a:avLst/>
            <a:gdLst>
              <a:gd name="connsiteX0" fmla="*/ 0 w 5384800"/>
              <a:gd name="connsiteY0" fmla="*/ 0 h 3486150"/>
              <a:gd name="connsiteX1" fmla="*/ 19050 w 5384800"/>
              <a:gd name="connsiteY1" fmla="*/ 3486150 h 3486150"/>
              <a:gd name="connsiteX2" fmla="*/ 5384800 w 5384800"/>
              <a:gd name="connsiteY2" fmla="*/ 3479800 h 3486150"/>
              <a:gd name="connsiteX0" fmla="*/ 12700 w 5397500"/>
              <a:gd name="connsiteY0" fmla="*/ 0 h 3479800"/>
              <a:gd name="connsiteX1" fmla="*/ 0 w 5397500"/>
              <a:gd name="connsiteY1" fmla="*/ 3479800 h 3479800"/>
              <a:gd name="connsiteX2" fmla="*/ 5397500 w 5397500"/>
              <a:gd name="connsiteY2" fmla="*/ 34798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7500" h="3479800">
                <a:moveTo>
                  <a:pt x="12700" y="0"/>
                </a:moveTo>
                <a:cubicBezTo>
                  <a:pt x="8467" y="1159933"/>
                  <a:pt x="4233" y="2319867"/>
                  <a:pt x="0" y="3479800"/>
                </a:cubicBezTo>
                <a:lnTo>
                  <a:pt x="5397500" y="3479800"/>
                </a:ln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606550" y="1473200"/>
            <a:ext cx="5651500" cy="2959100"/>
          </a:xfrm>
          <a:custGeom>
            <a:avLst/>
            <a:gdLst>
              <a:gd name="connsiteX0" fmla="*/ 0 w 5651500"/>
              <a:gd name="connsiteY0" fmla="*/ 2959100 h 2959100"/>
              <a:gd name="connsiteX1" fmla="*/ 1422400 w 5651500"/>
              <a:gd name="connsiteY1" fmla="*/ 2800350 h 2959100"/>
              <a:gd name="connsiteX2" fmla="*/ 1403350 w 5651500"/>
              <a:gd name="connsiteY2" fmla="*/ 1663700 h 2959100"/>
              <a:gd name="connsiteX3" fmla="*/ 3822700 w 5651500"/>
              <a:gd name="connsiteY3" fmla="*/ 1276350 h 2959100"/>
              <a:gd name="connsiteX4" fmla="*/ 3816350 w 5651500"/>
              <a:gd name="connsiteY4" fmla="*/ 273050 h 2959100"/>
              <a:gd name="connsiteX5" fmla="*/ 5651500 w 5651500"/>
              <a:gd name="connsiteY5" fmla="*/ 0 h 2959100"/>
              <a:gd name="connsiteX0" fmla="*/ 0 w 5651500"/>
              <a:gd name="connsiteY0" fmla="*/ 2959100 h 2959100"/>
              <a:gd name="connsiteX1" fmla="*/ 1422400 w 5651500"/>
              <a:gd name="connsiteY1" fmla="*/ 2800350 h 2959100"/>
              <a:gd name="connsiteX2" fmla="*/ 1435033 w 5651500"/>
              <a:gd name="connsiteY2" fmla="*/ 1703137 h 2959100"/>
              <a:gd name="connsiteX3" fmla="*/ 1403350 w 5651500"/>
              <a:gd name="connsiteY3" fmla="*/ 1663700 h 2959100"/>
              <a:gd name="connsiteX4" fmla="*/ 3822700 w 5651500"/>
              <a:gd name="connsiteY4" fmla="*/ 1276350 h 2959100"/>
              <a:gd name="connsiteX5" fmla="*/ 3816350 w 5651500"/>
              <a:gd name="connsiteY5" fmla="*/ 273050 h 2959100"/>
              <a:gd name="connsiteX6" fmla="*/ 5651500 w 5651500"/>
              <a:gd name="connsiteY6" fmla="*/ 0 h 2959100"/>
              <a:gd name="connsiteX0" fmla="*/ 0 w 5651500"/>
              <a:gd name="connsiteY0" fmla="*/ 2959100 h 2959100"/>
              <a:gd name="connsiteX1" fmla="*/ 1451276 w 5651500"/>
              <a:gd name="connsiteY1" fmla="*/ 2809975 h 2959100"/>
              <a:gd name="connsiteX2" fmla="*/ 1435033 w 5651500"/>
              <a:gd name="connsiteY2" fmla="*/ 1703137 h 2959100"/>
              <a:gd name="connsiteX3" fmla="*/ 1403350 w 5651500"/>
              <a:gd name="connsiteY3" fmla="*/ 1663700 h 2959100"/>
              <a:gd name="connsiteX4" fmla="*/ 3822700 w 5651500"/>
              <a:gd name="connsiteY4" fmla="*/ 1276350 h 2959100"/>
              <a:gd name="connsiteX5" fmla="*/ 3816350 w 5651500"/>
              <a:gd name="connsiteY5" fmla="*/ 273050 h 2959100"/>
              <a:gd name="connsiteX6" fmla="*/ 5651500 w 5651500"/>
              <a:gd name="connsiteY6" fmla="*/ 0 h 2959100"/>
              <a:gd name="connsiteX0" fmla="*/ 0 w 5651500"/>
              <a:gd name="connsiteY0" fmla="*/ 2959100 h 2959100"/>
              <a:gd name="connsiteX1" fmla="*/ 1422400 w 5651500"/>
              <a:gd name="connsiteY1" fmla="*/ 2809975 h 2959100"/>
              <a:gd name="connsiteX2" fmla="*/ 1435033 w 5651500"/>
              <a:gd name="connsiteY2" fmla="*/ 1703137 h 2959100"/>
              <a:gd name="connsiteX3" fmla="*/ 1403350 w 5651500"/>
              <a:gd name="connsiteY3" fmla="*/ 1663700 h 2959100"/>
              <a:gd name="connsiteX4" fmla="*/ 3822700 w 5651500"/>
              <a:gd name="connsiteY4" fmla="*/ 1276350 h 2959100"/>
              <a:gd name="connsiteX5" fmla="*/ 3816350 w 5651500"/>
              <a:gd name="connsiteY5" fmla="*/ 273050 h 2959100"/>
              <a:gd name="connsiteX6" fmla="*/ 5651500 w 5651500"/>
              <a:gd name="connsiteY6" fmla="*/ 0 h 2959100"/>
              <a:gd name="connsiteX0" fmla="*/ 0 w 5651500"/>
              <a:gd name="connsiteY0" fmla="*/ 2959100 h 2959100"/>
              <a:gd name="connsiteX1" fmla="*/ 1422400 w 5651500"/>
              <a:gd name="connsiteY1" fmla="*/ 2809975 h 2959100"/>
              <a:gd name="connsiteX2" fmla="*/ 1435033 w 5651500"/>
              <a:gd name="connsiteY2" fmla="*/ 1703137 h 2959100"/>
              <a:gd name="connsiteX3" fmla="*/ 3822700 w 5651500"/>
              <a:gd name="connsiteY3" fmla="*/ 1276350 h 2959100"/>
              <a:gd name="connsiteX4" fmla="*/ 3816350 w 5651500"/>
              <a:gd name="connsiteY4" fmla="*/ 273050 h 2959100"/>
              <a:gd name="connsiteX5" fmla="*/ 5651500 w 5651500"/>
              <a:gd name="connsiteY5" fmla="*/ 0 h 29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51500" h="2959100">
                <a:moveTo>
                  <a:pt x="0" y="2959100"/>
                </a:moveTo>
                <a:lnTo>
                  <a:pt x="1422400" y="2809975"/>
                </a:lnTo>
                <a:cubicBezTo>
                  <a:pt x="1420194" y="2441029"/>
                  <a:pt x="1437239" y="2072083"/>
                  <a:pt x="1435033" y="1703137"/>
                </a:cubicBezTo>
                <a:lnTo>
                  <a:pt x="3822700" y="1276350"/>
                </a:lnTo>
                <a:cubicBezTo>
                  <a:pt x="3820583" y="941917"/>
                  <a:pt x="3818467" y="607483"/>
                  <a:pt x="3816350" y="273050"/>
                </a:cubicBezTo>
                <a:lnTo>
                  <a:pt x="5651500" y="0"/>
                </a:lnTo>
              </a:path>
            </a:pathLst>
          </a:cu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0941" y="2371837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Internal</a:t>
            </a:r>
          </a:p>
          <a:p>
            <a:r>
              <a:rPr lang="en-US" dirty="0" smtClean="0"/>
              <a:t>Energy</a:t>
            </a:r>
          </a:p>
          <a:p>
            <a:r>
              <a:rPr lang="en-US" dirty="0"/>
              <a:t>[E/M</a:t>
            </a:r>
            <a:r>
              <a:rPr lang="en-US" dirty="0" smtClean="0"/>
              <a:t>];</a:t>
            </a:r>
          </a:p>
          <a:p>
            <a:r>
              <a:rPr lang="en-US" dirty="0" smtClean="0"/>
              <a:t>[J/kg]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68900" y="5105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6400" y="4572000"/>
            <a:ext cx="518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</a:t>
            </a:r>
            <a:r>
              <a:rPr lang="en-US" sz="1200" dirty="0" smtClean="0"/>
              <a:t>olid                                                              liquid                                                 vapor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676400" y="3205213"/>
            <a:ext cx="1057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Latent heat of fusion</a:t>
            </a:r>
          </a:p>
        </p:txBody>
      </p:sp>
      <p:sp>
        <p:nvSpPr>
          <p:cNvPr id="12" name="Freeform 11"/>
          <p:cNvSpPr/>
          <p:nvPr/>
        </p:nvSpPr>
        <p:spPr>
          <a:xfrm>
            <a:off x="2733575" y="3205213"/>
            <a:ext cx="9625" cy="981776"/>
          </a:xfrm>
          <a:custGeom>
            <a:avLst/>
            <a:gdLst>
              <a:gd name="connsiteX0" fmla="*/ 9625 w 9625"/>
              <a:gd name="connsiteY0" fmla="*/ 0 h 981776"/>
              <a:gd name="connsiteX1" fmla="*/ 0 w 9625"/>
              <a:gd name="connsiteY1" fmla="*/ 981776 h 98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5" h="981776">
                <a:moveTo>
                  <a:pt x="9625" y="0"/>
                </a:moveTo>
                <a:cubicBezTo>
                  <a:pt x="6417" y="327259"/>
                  <a:pt x="3208" y="654517"/>
                  <a:pt x="0" y="981776"/>
                </a:cubicBez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638800" y="1752600"/>
            <a:ext cx="9625" cy="981776"/>
          </a:xfrm>
          <a:custGeom>
            <a:avLst/>
            <a:gdLst>
              <a:gd name="connsiteX0" fmla="*/ 9625 w 9625"/>
              <a:gd name="connsiteY0" fmla="*/ 0 h 981776"/>
              <a:gd name="connsiteX1" fmla="*/ 0 w 9625"/>
              <a:gd name="connsiteY1" fmla="*/ 981776 h 98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5" h="981776">
                <a:moveTo>
                  <a:pt x="9625" y="0"/>
                </a:moveTo>
                <a:cubicBezTo>
                  <a:pt x="6417" y="327259"/>
                  <a:pt x="3208" y="654517"/>
                  <a:pt x="0" y="981776"/>
                </a:cubicBez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11252" y="1874156"/>
            <a:ext cx="144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Latent heat of vaporization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11091" y="2593977"/>
            <a:ext cx="2175309" cy="949323"/>
            <a:chOff x="3311091" y="2593977"/>
            <a:chExt cx="2175309" cy="949323"/>
          </a:xfrm>
        </p:grpSpPr>
        <p:sp>
          <p:nvSpPr>
            <p:cNvPr id="16" name="Freeform 15"/>
            <p:cNvSpPr/>
            <p:nvPr/>
          </p:nvSpPr>
          <p:spPr>
            <a:xfrm>
              <a:off x="3311091" y="3166713"/>
              <a:ext cx="1803199" cy="18848"/>
            </a:xfrm>
            <a:custGeom>
              <a:avLst/>
              <a:gdLst>
                <a:gd name="connsiteX0" fmla="*/ 0 w 1799924"/>
                <a:gd name="connsiteY0" fmla="*/ 48127 h 48127"/>
                <a:gd name="connsiteX1" fmla="*/ 1799924 w 1799924"/>
                <a:gd name="connsiteY1" fmla="*/ 0 h 48127"/>
                <a:gd name="connsiteX0" fmla="*/ 0 w 1809549"/>
                <a:gd name="connsiteY0" fmla="*/ 19252 h 19252"/>
                <a:gd name="connsiteX1" fmla="*/ 1809549 w 1809549"/>
                <a:gd name="connsiteY1" fmla="*/ 0 h 19252"/>
                <a:gd name="connsiteX0" fmla="*/ 0 w 1800024"/>
                <a:gd name="connsiteY0" fmla="*/ 0 h 12498"/>
                <a:gd name="connsiteX1" fmla="*/ 1800024 w 1800024"/>
                <a:gd name="connsiteY1" fmla="*/ 12498 h 12498"/>
                <a:gd name="connsiteX0" fmla="*/ 0 w 1803199"/>
                <a:gd name="connsiteY0" fmla="*/ 0 h 18848"/>
                <a:gd name="connsiteX1" fmla="*/ 1803199 w 1803199"/>
                <a:gd name="connsiteY1" fmla="*/ 18848 h 1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3199" h="18848">
                  <a:moveTo>
                    <a:pt x="0" y="0"/>
                  </a:moveTo>
                  <a:lnTo>
                    <a:pt x="1803199" y="18848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333875" y="2971800"/>
              <a:ext cx="726874" cy="202"/>
            </a:xfrm>
            <a:custGeom>
              <a:avLst/>
              <a:gdLst>
                <a:gd name="connsiteX0" fmla="*/ 0 w 1799924"/>
                <a:gd name="connsiteY0" fmla="*/ 48127 h 48127"/>
                <a:gd name="connsiteX1" fmla="*/ 1799924 w 1799924"/>
                <a:gd name="connsiteY1" fmla="*/ 0 h 48127"/>
                <a:gd name="connsiteX0" fmla="*/ 0 w 1809549"/>
                <a:gd name="connsiteY0" fmla="*/ 19252 h 19252"/>
                <a:gd name="connsiteX1" fmla="*/ 1809549 w 1809549"/>
                <a:gd name="connsiteY1" fmla="*/ 0 h 19252"/>
                <a:gd name="connsiteX0" fmla="*/ 0 w 726874"/>
                <a:gd name="connsiteY0" fmla="*/ 202 h 202"/>
                <a:gd name="connsiteX1" fmla="*/ 726874 w 726874"/>
                <a:gd name="connsiteY1" fmla="*/ 0 h 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6874" h="202">
                  <a:moveTo>
                    <a:pt x="0" y="202"/>
                  </a:moveTo>
                  <a:lnTo>
                    <a:pt x="726874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775200" y="3194050"/>
              <a:ext cx="6350" cy="349250"/>
            </a:xfrm>
            <a:custGeom>
              <a:avLst/>
              <a:gdLst>
                <a:gd name="connsiteX0" fmla="*/ 6350 w 6350"/>
                <a:gd name="connsiteY0" fmla="*/ 0 h 349250"/>
                <a:gd name="connsiteX1" fmla="*/ 0 w 6350"/>
                <a:gd name="connsiteY1" fmla="*/ 34925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349250">
                  <a:moveTo>
                    <a:pt x="6350" y="0"/>
                  </a:moveTo>
                  <a:lnTo>
                    <a:pt x="0" y="349250"/>
                  </a:lnTo>
                </a:path>
              </a:pathLst>
            </a:custGeom>
            <a:noFill/>
            <a:ln>
              <a:head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648200" y="2734376"/>
              <a:ext cx="222250" cy="21837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778375" y="2593977"/>
              <a:ext cx="3175" cy="355598"/>
            </a:xfrm>
            <a:custGeom>
              <a:avLst/>
              <a:gdLst>
                <a:gd name="connsiteX0" fmla="*/ 6350 w 6350"/>
                <a:gd name="connsiteY0" fmla="*/ 0 h 349250"/>
                <a:gd name="connsiteX1" fmla="*/ 0 w 6350"/>
                <a:gd name="connsiteY1" fmla="*/ 349250 h 349250"/>
                <a:gd name="connsiteX0" fmla="*/ 0 w 10000"/>
                <a:gd name="connsiteY0" fmla="*/ 8727 h 8727"/>
                <a:gd name="connsiteX1" fmla="*/ 10000 w 10000"/>
                <a:gd name="connsiteY1" fmla="*/ 0 h 8727"/>
                <a:gd name="connsiteX0" fmla="*/ 0 w 5000"/>
                <a:gd name="connsiteY0" fmla="*/ 11667 h 11667"/>
                <a:gd name="connsiteX1" fmla="*/ 5000 w 5000"/>
                <a:gd name="connsiteY1" fmla="*/ 0 h 1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00" h="11667">
                  <a:moveTo>
                    <a:pt x="0" y="11667"/>
                  </a:moveTo>
                  <a:lnTo>
                    <a:pt x="5000" y="0"/>
                  </a:lnTo>
                </a:path>
              </a:pathLst>
            </a:custGeom>
            <a:noFill/>
            <a:ln>
              <a:head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94100" y="3235523"/>
              <a:ext cx="1892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Sensible heat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9665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animBg="1"/>
      <p:bldP spid="13" grpId="0" animBg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/>
              <a:t>Conceptual Model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57400" y="2590800"/>
            <a:ext cx="2057400" cy="533400"/>
          </a:xfrm>
          <a:prstGeom prst="rect">
            <a:avLst/>
          </a:prstGeom>
          <a:pattFill prst="lgConfetti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9061" y="3962400"/>
            <a:ext cx="5181600" cy="457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52800" y="3352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Radiation and convection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741145" y="3147461"/>
            <a:ext cx="5082139" cy="0"/>
          </a:xfrm>
          <a:custGeom>
            <a:avLst/>
            <a:gdLst>
              <a:gd name="connsiteX0" fmla="*/ 0 w 5082139"/>
              <a:gd name="connsiteY0" fmla="*/ 0 h 0"/>
              <a:gd name="connsiteX1" fmla="*/ 5082139 w 508213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2139">
                <a:moveTo>
                  <a:pt x="0" y="0"/>
                </a:moveTo>
                <a:lnTo>
                  <a:pt x="5082139" y="0"/>
                </a:lnTo>
              </a:path>
            </a:pathLst>
          </a:custGeom>
          <a:noFill/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0800000">
            <a:off x="2819400" y="3200400"/>
            <a:ext cx="480461" cy="5334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0800000">
            <a:off x="2848275" y="1828800"/>
            <a:ext cx="480461" cy="533400"/>
          </a:xfrm>
          <a:prstGeom prst="downArrow">
            <a:avLst/>
          </a:prstGeom>
          <a:solidFill>
            <a:srgbClr val="06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05200" y="1830403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Radiation and convection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057400" y="2590800"/>
            <a:ext cx="2057400" cy="533400"/>
          </a:xfrm>
          <a:prstGeom prst="rect">
            <a:avLst/>
          </a:prstGeom>
          <a:gradFill>
            <a:gsLst>
              <a:gs pos="0">
                <a:srgbClr val="C00000"/>
              </a:gs>
              <a:gs pos="33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alpha val="7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2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1" t="39591" r="19389" b="38795"/>
          <a:stretch/>
        </p:blipFill>
        <p:spPr bwMode="auto">
          <a:xfrm>
            <a:off x="1676400" y="4191000"/>
            <a:ext cx="5573028" cy="148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2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4171950" cy="339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14688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47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0" y="-914400"/>
            <a:ext cx="5029200" cy="1143000"/>
          </a:xfrm>
        </p:spPr>
        <p:txBody>
          <a:bodyPr/>
          <a:lstStyle/>
          <a:p>
            <a:r>
              <a:rPr lang="en-US" sz="3200" dirty="0" smtClean="0"/>
              <a:t>U-tube Heat Exchanger</a:t>
            </a:r>
            <a:endParaRPr lang="en-US" sz="3200" dirty="0"/>
          </a:p>
        </p:txBody>
      </p:sp>
      <p:pic>
        <p:nvPicPr>
          <p:cNvPr id="30728" name="Picture 8" descr="U Tube Heat Exchan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962400"/>
            <a:ext cx="1878894" cy="18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92978" y="439796"/>
            <a:ext cx="6512620" cy="6031724"/>
            <a:chOff x="192978" y="439796"/>
            <a:chExt cx="6512620" cy="6031724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78" y="647299"/>
              <a:ext cx="2793436" cy="2304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4" name="Picture 4" descr="http://ars.els-cdn.com/content/image/1-s2.0-S0262176213700312-fx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810000"/>
              <a:ext cx="2514600" cy="1922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5767" y="3598719"/>
              <a:ext cx="2331156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8467" y="439796"/>
              <a:ext cx="2214116" cy="2719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92978" y="3055200"/>
              <a:ext cx="2931222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Installation of a U-tube in a borehole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r>
                <a:rPr lang="en-US" dirty="0" smtClean="0"/>
                <a:t>Two pipes from a U-tube heat exchanger in a borehole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89945" y="3185270"/>
              <a:ext cx="2915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U-tube heat exchanger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37430" y="5824483"/>
              <a:ext cx="3236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Array of U-tube heat exchangers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5308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Free Convection</a:t>
            </a:r>
            <a:br>
              <a:rPr lang="en-US" sz="3600" dirty="0" smtClean="0"/>
            </a:br>
            <a:r>
              <a:rPr lang="en-US" sz="2400" dirty="0" smtClean="0"/>
              <a:t>Rayleigh-Bernard Convection Cells</a:t>
            </a:r>
            <a:endParaRPr lang="en-US" sz="2400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21" y="38100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Forced convection in a saucep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373" y="1524000"/>
            <a:ext cx="32385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4" y="3847298"/>
            <a:ext cx="444599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53" y="1371600"/>
            <a:ext cx="2971800" cy="212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87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Convection in the Earth and </a:t>
            </a:r>
            <a:r>
              <a:rPr lang="en-US" dirty="0" err="1" smtClean="0"/>
              <a:t>Atm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3333750" cy="218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85216"/>
            <a:ext cx="34258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 descr="Hexagonal cloud cells in the South Atlantic Ocean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2501900" cy="200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76600" cy="1143000"/>
          </a:xfrm>
        </p:spPr>
        <p:txBody>
          <a:bodyPr/>
          <a:lstStyle/>
          <a:p>
            <a:r>
              <a:rPr lang="en-US" dirty="0" smtClean="0"/>
              <a:t>Experiment</a:t>
            </a:r>
            <a:br>
              <a:rPr lang="en-US" dirty="0" smtClean="0"/>
            </a:br>
            <a:r>
              <a:rPr lang="en-US" sz="2800" dirty="0" smtClean="0"/>
              <a:t>cooling at the top</a:t>
            </a:r>
            <a:endParaRPr lang="en-US" sz="28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11103"/>
            <a:ext cx="503464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1678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http://www.sciencedirect.com/science/article/pii/S0894177707001409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299973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458" y="533400"/>
            <a:ext cx="46577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0" y="2438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Simulated lake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35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Rayleigh number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824750"/>
              </p:ext>
            </p:extLst>
          </p:nvPr>
        </p:nvGraphicFramePr>
        <p:xfrm>
          <a:off x="1600200" y="1752600"/>
          <a:ext cx="2971800" cy="4338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8" name="Equation" r:id="rId3" imgW="1739880" imgH="2539800" progId="Equation.DSMT4">
                  <p:embed/>
                </p:oleObj>
              </mc:Choice>
              <mc:Fallback>
                <p:oleObj name="Equation" r:id="rId3" imgW="1739880" imgH="253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0200" y="1752600"/>
                        <a:ext cx="2971800" cy="4338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57800" y="2209800"/>
            <a:ext cx="350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Onset of natural convection depends on Ra</a:t>
            </a:r>
          </a:p>
          <a:p>
            <a:endParaRPr lang="en-US" sz="2400" dirty="0" smtClean="0"/>
          </a:p>
          <a:p>
            <a:r>
              <a:rPr lang="en-US" sz="2400" dirty="0" smtClean="0"/>
              <a:t>For a layer with a free top surface:  </a:t>
            </a:r>
            <a:r>
              <a:rPr lang="en-US" sz="2400" dirty="0" err="1" smtClean="0"/>
              <a:t>Ra</a:t>
            </a:r>
            <a:r>
              <a:rPr lang="en-US" sz="2400" baseline="-25000" dirty="0" err="1" smtClean="0"/>
              <a:t>crit</a:t>
            </a:r>
            <a:r>
              <a:rPr lang="en-US" sz="2400" dirty="0" smtClean="0"/>
              <a:t>=1100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494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Coefficient of Thermal Expansion</a:t>
            </a:r>
            <a:endParaRPr lang="en-US" sz="3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523254"/>
              </p:ext>
            </p:extLst>
          </p:nvPr>
        </p:nvGraphicFramePr>
        <p:xfrm>
          <a:off x="1752600" y="1981200"/>
          <a:ext cx="2173288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3" name="Equation" r:id="rId3" imgW="965160" imgH="1346040" progId="Equation.DSMT4">
                  <p:embed/>
                </p:oleObj>
              </mc:Choice>
              <mc:Fallback>
                <p:oleObj name="Equation" r:id="rId3" imgW="965160" imgH="1346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0" y="1981200"/>
                        <a:ext cx="2173288" cy="302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9" t="43170" r="35085" b="26655"/>
          <a:stretch/>
        </p:blipFill>
        <p:spPr bwMode="auto">
          <a:xfrm>
            <a:off x="4953000" y="2167430"/>
            <a:ext cx="3315102" cy="190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5" t="73192" r="35002" b="16211"/>
          <a:stretch/>
        </p:blipFill>
        <p:spPr bwMode="auto">
          <a:xfrm>
            <a:off x="4990698" y="4130651"/>
            <a:ext cx="3277404" cy="65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81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</a:t>
            </a:r>
            <a:r>
              <a:rPr lang="en-US" dirty="0"/>
              <a:t>S</a:t>
            </a:r>
            <a:r>
              <a:rPr lang="en-US" dirty="0" smtClean="0"/>
              <a:t>torage as </a:t>
            </a:r>
            <a:r>
              <a:rPr lang="en-US" i="1" dirty="0" smtClean="0"/>
              <a:t>Sensible</a:t>
            </a:r>
            <a:r>
              <a:rPr lang="en-US" dirty="0" smtClean="0"/>
              <a:t> Heat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i="1" dirty="0" smtClean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 err="1"/>
              <a:t>c</a:t>
            </a:r>
            <a:r>
              <a:rPr lang="en-US" sz="2400" baseline="-25000" dirty="0" err="1"/>
              <a:t>p</a:t>
            </a:r>
            <a:r>
              <a:rPr lang="en-US" sz="2400" dirty="0" smtClean="0"/>
              <a:t>=specific heat capacity = Energy/(Mass Temp)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Change of sensible heat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800" dirty="0" smtClean="0"/>
              <a:t>On a per volume basis</a:t>
            </a:r>
            <a:endParaRPr lang="en-US" sz="2800" dirty="0"/>
          </a:p>
          <a:p>
            <a:pPr marL="0" indent="0">
              <a:buNone/>
            </a:pPr>
            <a:r>
              <a:rPr lang="en-US" sz="2400" i="1" dirty="0" smtClean="0"/>
              <a:t>       </a:t>
            </a:r>
            <a:r>
              <a:rPr lang="en-US" sz="2400" i="1" dirty="0" err="1" smtClean="0"/>
              <a:t>C</a:t>
            </a:r>
            <a:r>
              <a:rPr lang="en-US" sz="2400" baseline="-25000" dirty="0" err="1" smtClean="0"/>
              <a:t>p</a:t>
            </a:r>
            <a:r>
              <a:rPr lang="en-US" sz="2400" dirty="0" err="1" smtClean="0">
                <a:latin typeface="Symbol" pitchFamily="18" charset="2"/>
              </a:rPr>
              <a:t>r</a:t>
            </a:r>
            <a:r>
              <a:rPr lang="en-US" sz="2400" dirty="0" smtClean="0">
                <a:latin typeface="Symbol" pitchFamily="18" charset="2"/>
              </a:rPr>
              <a:t>=</a:t>
            </a:r>
            <a:r>
              <a:rPr lang="en-US" sz="2400" dirty="0" smtClean="0"/>
              <a:t>Energy</a:t>
            </a:r>
            <a:r>
              <a:rPr lang="en-US" sz="2400" dirty="0"/>
              <a:t>/(Vol Temp)</a:t>
            </a:r>
            <a:endParaRPr lang="en-US" sz="2400" dirty="0">
              <a:latin typeface="Symbol" pitchFamily="18" charset="2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6019800" y="1219200"/>
            <a:ext cx="1752600" cy="1168400"/>
          </a:xfrm>
          <a:custGeom>
            <a:avLst/>
            <a:gdLst>
              <a:gd name="connsiteX0" fmla="*/ 0 w 5384800"/>
              <a:gd name="connsiteY0" fmla="*/ 0 h 3486150"/>
              <a:gd name="connsiteX1" fmla="*/ 19050 w 5384800"/>
              <a:gd name="connsiteY1" fmla="*/ 3486150 h 3486150"/>
              <a:gd name="connsiteX2" fmla="*/ 5384800 w 5384800"/>
              <a:gd name="connsiteY2" fmla="*/ 3479800 h 3486150"/>
              <a:gd name="connsiteX0" fmla="*/ 12700 w 5397500"/>
              <a:gd name="connsiteY0" fmla="*/ 0 h 3479800"/>
              <a:gd name="connsiteX1" fmla="*/ 0 w 5397500"/>
              <a:gd name="connsiteY1" fmla="*/ 3479800 h 3479800"/>
              <a:gd name="connsiteX2" fmla="*/ 5397500 w 5397500"/>
              <a:gd name="connsiteY2" fmla="*/ 34798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7500" h="3479800">
                <a:moveTo>
                  <a:pt x="12700" y="0"/>
                </a:moveTo>
                <a:cubicBezTo>
                  <a:pt x="8467" y="1159933"/>
                  <a:pt x="4233" y="2319867"/>
                  <a:pt x="0" y="3479800"/>
                </a:cubicBezTo>
                <a:lnTo>
                  <a:pt x="5397500" y="3479800"/>
                </a:ln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10200" y="1446788"/>
            <a:ext cx="685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Internal</a:t>
            </a:r>
          </a:p>
          <a:p>
            <a:r>
              <a:rPr lang="en-US" sz="1100" dirty="0" smtClean="0"/>
              <a:t>Energy</a:t>
            </a:r>
          </a:p>
          <a:p>
            <a:r>
              <a:rPr lang="en-US" sz="1100" dirty="0" smtClean="0"/>
              <a:t>(J/kg)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7138939" y="2514600"/>
            <a:ext cx="12669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Temperature</a:t>
            </a:r>
            <a:endParaRPr lang="en-US" sz="1100" dirty="0"/>
          </a:p>
        </p:txBody>
      </p:sp>
      <p:sp>
        <p:nvSpPr>
          <p:cNvPr id="10" name="Freeform 9"/>
          <p:cNvSpPr/>
          <p:nvPr/>
        </p:nvSpPr>
        <p:spPr>
          <a:xfrm>
            <a:off x="6574991" y="1963091"/>
            <a:ext cx="1803199" cy="18848"/>
          </a:xfrm>
          <a:custGeom>
            <a:avLst/>
            <a:gdLst>
              <a:gd name="connsiteX0" fmla="*/ 0 w 1799924"/>
              <a:gd name="connsiteY0" fmla="*/ 48127 h 48127"/>
              <a:gd name="connsiteX1" fmla="*/ 1799924 w 1799924"/>
              <a:gd name="connsiteY1" fmla="*/ 0 h 48127"/>
              <a:gd name="connsiteX0" fmla="*/ 0 w 1809549"/>
              <a:gd name="connsiteY0" fmla="*/ 19252 h 19252"/>
              <a:gd name="connsiteX1" fmla="*/ 1809549 w 1809549"/>
              <a:gd name="connsiteY1" fmla="*/ 0 h 19252"/>
              <a:gd name="connsiteX0" fmla="*/ 0 w 1800024"/>
              <a:gd name="connsiteY0" fmla="*/ 0 h 12498"/>
              <a:gd name="connsiteX1" fmla="*/ 1800024 w 1800024"/>
              <a:gd name="connsiteY1" fmla="*/ 12498 h 12498"/>
              <a:gd name="connsiteX0" fmla="*/ 0 w 1803199"/>
              <a:gd name="connsiteY0" fmla="*/ 0 h 18848"/>
              <a:gd name="connsiteX1" fmla="*/ 1803199 w 1803199"/>
              <a:gd name="connsiteY1" fmla="*/ 18848 h 1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3199" h="18848">
                <a:moveTo>
                  <a:pt x="0" y="0"/>
                </a:moveTo>
                <a:lnTo>
                  <a:pt x="1803199" y="1884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597775" y="1768178"/>
            <a:ext cx="726874" cy="202"/>
          </a:xfrm>
          <a:custGeom>
            <a:avLst/>
            <a:gdLst>
              <a:gd name="connsiteX0" fmla="*/ 0 w 1799924"/>
              <a:gd name="connsiteY0" fmla="*/ 48127 h 48127"/>
              <a:gd name="connsiteX1" fmla="*/ 1799924 w 1799924"/>
              <a:gd name="connsiteY1" fmla="*/ 0 h 48127"/>
              <a:gd name="connsiteX0" fmla="*/ 0 w 1809549"/>
              <a:gd name="connsiteY0" fmla="*/ 19252 h 19252"/>
              <a:gd name="connsiteX1" fmla="*/ 1809549 w 1809549"/>
              <a:gd name="connsiteY1" fmla="*/ 0 h 19252"/>
              <a:gd name="connsiteX0" fmla="*/ 0 w 726874"/>
              <a:gd name="connsiteY0" fmla="*/ 202 h 202"/>
              <a:gd name="connsiteX1" fmla="*/ 726874 w 726874"/>
              <a:gd name="connsiteY1" fmla="*/ 0 h 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6874" h="202">
                <a:moveTo>
                  <a:pt x="0" y="202"/>
                </a:moveTo>
                <a:lnTo>
                  <a:pt x="726874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00" y="2031901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Sensible heat</a:t>
            </a:r>
            <a:endParaRPr lang="en-US" sz="1400" dirty="0"/>
          </a:p>
        </p:txBody>
      </p:sp>
      <p:sp>
        <p:nvSpPr>
          <p:cNvPr id="14" name="Freeform 13"/>
          <p:cNvSpPr/>
          <p:nvPr/>
        </p:nvSpPr>
        <p:spPr>
          <a:xfrm>
            <a:off x="8035925" y="1990428"/>
            <a:ext cx="6350" cy="349250"/>
          </a:xfrm>
          <a:custGeom>
            <a:avLst/>
            <a:gdLst>
              <a:gd name="connsiteX0" fmla="*/ 6350 w 6350"/>
              <a:gd name="connsiteY0" fmla="*/ 0 h 349250"/>
              <a:gd name="connsiteX1" fmla="*/ 0 w 6350"/>
              <a:gd name="connsiteY1" fmla="*/ 349250 h 3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" h="349250">
                <a:moveTo>
                  <a:pt x="6350" y="0"/>
                </a:moveTo>
                <a:lnTo>
                  <a:pt x="0" y="349250"/>
                </a:lnTo>
              </a:path>
            </a:pathLst>
          </a:custGeom>
          <a:noFill/>
          <a:ln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035040" y="1568918"/>
            <a:ext cx="2656573" cy="481263"/>
          </a:xfrm>
          <a:custGeom>
            <a:avLst/>
            <a:gdLst>
              <a:gd name="connsiteX0" fmla="*/ 0 w 2656573"/>
              <a:gd name="connsiteY0" fmla="*/ 481263 h 481263"/>
              <a:gd name="connsiteX1" fmla="*/ 2656573 w 2656573"/>
              <a:gd name="connsiteY1" fmla="*/ 0 h 48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6573" h="481263">
                <a:moveTo>
                  <a:pt x="0" y="481263"/>
                </a:moveTo>
                <a:lnTo>
                  <a:pt x="2656573" y="0"/>
                </a:lnTo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61212" y="1568154"/>
            <a:ext cx="192188" cy="17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8042275" y="1390355"/>
            <a:ext cx="3175" cy="355598"/>
          </a:xfrm>
          <a:custGeom>
            <a:avLst/>
            <a:gdLst>
              <a:gd name="connsiteX0" fmla="*/ 6350 w 6350"/>
              <a:gd name="connsiteY0" fmla="*/ 0 h 349250"/>
              <a:gd name="connsiteX1" fmla="*/ 0 w 6350"/>
              <a:gd name="connsiteY1" fmla="*/ 349250 h 349250"/>
              <a:gd name="connsiteX0" fmla="*/ 0 w 10000"/>
              <a:gd name="connsiteY0" fmla="*/ 8727 h 8727"/>
              <a:gd name="connsiteX1" fmla="*/ 10000 w 10000"/>
              <a:gd name="connsiteY1" fmla="*/ 0 h 8727"/>
              <a:gd name="connsiteX0" fmla="*/ 0 w 5000"/>
              <a:gd name="connsiteY0" fmla="*/ 11667 h 11667"/>
              <a:gd name="connsiteX1" fmla="*/ 5000 w 5000"/>
              <a:gd name="connsiteY1" fmla="*/ 0 h 1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0" h="11667">
                <a:moveTo>
                  <a:pt x="0" y="11667"/>
                </a:moveTo>
                <a:lnTo>
                  <a:pt x="5000" y="0"/>
                </a:lnTo>
              </a:path>
            </a:pathLst>
          </a:custGeom>
          <a:noFill/>
          <a:ln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169543"/>
              </p:ext>
            </p:extLst>
          </p:nvPr>
        </p:nvGraphicFramePr>
        <p:xfrm>
          <a:off x="5000625" y="3048000"/>
          <a:ext cx="3148013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Equation" r:id="rId3" imgW="1536480" imgH="660240" progId="Equation.DSMT4">
                  <p:embed/>
                </p:oleObj>
              </mc:Choice>
              <mc:Fallback>
                <p:oleObj name="Equation" r:id="rId3" imgW="1536480" imgH="6602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3048000"/>
                        <a:ext cx="3148013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334019"/>
              </p:ext>
            </p:extLst>
          </p:nvPr>
        </p:nvGraphicFramePr>
        <p:xfrm>
          <a:off x="5448300" y="5029200"/>
          <a:ext cx="270510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name="Equation" r:id="rId5" imgW="1473120" imgH="431640" progId="Equation.DSMT4">
                  <p:embed/>
                </p:oleObj>
              </mc:Choice>
              <mc:Fallback>
                <p:oleObj name="Equation" r:id="rId5" imgW="1473120" imgH="4316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0" y="5029200"/>
                        <a:ext cx="2705100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937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varying temperature</a:t>
            </a:r>
            <a:br>
              <a:rPr lang="en-US" dirty="0" smtClean="0"/>
            </a:br>
            <a:r>
              <a:rPr lang="en-US" sz="3200" dirty="0" smtClean="0"/>
              <a:t>on mixing in surface water</a:t>
            </a:r>
            <a:endParaRPr lang="en-US" sz="32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4" t="21942" r="20888" b="29216"/>
          <a:stretch/>
        </p:blipFill>
        <p:spPr bwMode="auto">
          <a:xfrm>
            <a:off x="1238250" y="1447800"/>
            <a:ext cx="2819400" cy="201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43600" y="3200400"/>
            <a:ext cx="2819400" cy="1066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20565" y="2266750"/>
            <a:ext cx="304800" cy="304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270" y="1579746"/>
            <a:ext cx="1716505" cy="128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43600" y="3124200"/>
            <a:ext cx="2819400" cy="228600"/>
          </a:xfrm>
          <a:prstGeom prst="rect">
            <a:avLst/>
          </a:prstGeom>
          <a:gradFill>
            <a:gsLst>
              <a:gs pos="0">
                <a:srgbClr val="FFC000"/>
              </a:gs>
              <a:gs pos="38000">
                <a:schemeClr val="accent1">
                  <a:lumMod val="60000"/>
                  <a:lumOff val="40000"/>
                </a:schemeClr>
              </a:gs>
              <a:gs pos="97000">
                <a:schemeClr val="accent1">
                  <a:lumMod val="40000"/>
                  <a:lumOff val="60000"/>
                </a:schemeClr>
              </a:gs>
              <a:gs pos="67000">
                <a:srgbClr val="FFC000">
                  <a:alpha val="6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966865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3505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Cyclic heating/cooling affects heat transfer in lakes, like Lake Hartwell next to Clemson’s campus.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42950" y="60915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Cyclic heating/cooling can be an important factor affecting mixing and chemical reactions in wetlands and lakes.</a:t>
            </a:r>
            <a:endParaRPr lang="en-US" sz="1200" dirty="0"/>
          </a:p>
        </p:txBody>
      </p:sp>
      <p:sp>
        <p:nvSpPr>
          <p:cNvPr id="12" name="Freeform 11"/>
          <p:cNvSpPr/>
          <p:nvPr/>
        </p:nvSpPr>
        <p:spPr>
          <a:xfrm>
            <a:off x="6363870" y="2672214"/>
            <a:ext cx="88900" cy="317500"/>
          </a:xfrm>
          <a:custGeom>
            <a:avLst/>
            <a:gdLst>
              <a:gd name="connsiteX0" fmla="*/ 0 w 88900"/>
              <a:gd name="connsiteY0" fmla="*/ 0 h 317500"/>
              <a:gd name="connsiteX1" fmla="*/ 88900 w 88900"/>
              <a:gd name="connsiteY1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00" h="317500">
                <a:moveTo>
                  <a:pt x="0" y="0"/>
                </a:moveTo>
                <a:lnTo>
                  <a:pt x="88900" y="31750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114215" y="1893235"/>
            <a:ext cx="88900" cy="317500"/>
          </a:xfrm>
          <a:custGeom>
            <a:avLst/>
            <a:gdLst>
              <a:gd name="connsiteX0" fmla="*/ 0 w 88900"/>
              <a:gd name="connsiteY0" fmla="*/ 0 h 317500"/>
              <a:gd name="connsiteX1" fmla="*/ 88900 w 88900"/>
              <a:gd name="connsiteY1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00" h="317500">
                <a:moveTo>
                  <a:pt x="0" y="0"/>
                </a:moveTo>
                <a:lnTo>
                  <a:pt x="88900" y="31750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419015" y="1924985"/>
            <a:ext cx="222250" cy="317500"/>
          </a:xfrm>
          <a:custGeom>
            <a:avLst/>
            <a:gdLst>
              <a:gd name="connsiteX0" fmla="*/ 0 w 88900"/>
              <a:gd name="connsiteY0" fmla="*/ 0 h 317500"/>
              <a:gd name="connsiteX1" fmla="*/ 88900 w 88900"/>
              <a:gd name="connsiteY1" fmla="*/ 317500 h 317500"/>
              <a:gd name="connsiteX0" fmla="*/ 0 w 19050"/>
              <a:gd name="connsiteY0" fmla="*/ 0 h 209550"/>
              <a:gd name="connsiteX1" fmla="*/ 19050 w 19050"/>
              <a:gd name="connsiteY1" fmla="*/ 209550 h 209550"/>
              <a:gd name="connsiteX0" fmla="*/ 209550 w 209550"/>
              <a:gd name="connsiteY0" fmla="*/ 0 h 336550"/>
              <a:gd name="connsiteX1" fmla="*/ 0 w 209550"/>
              <a:gd name="connsiteY1" fmla="*/ 336550 h 336550"/>
              <a:gd name="connsiteX0" fmla="*/ 222250 w 222250"/>
              <a:gd name="connsiteY0" fmla="*/ 0 h 317500"/>
              <a:gd name="connsiteX1" fmla="*/ 0 w 222250"/>
              <a:gd name="connsiteY1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2250" h="317500">
                <a:moveTo>
                  <a:pt x="222250" y="0"/>
                </a:moveTo>
                <a:lnTo>
                  <a:pt x="0" y="31750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905835" y="2573621"/>
            <a:ext cx="222250" cy="317500"/>
          </a:xfrm>
          <a:custGeom>
            <a:avLst/>
            <a:gdLst>
              <a:gd name="connsiteX0" fmla="*/ 0 w 88900"/>
              <a:gd name="connsiteY0" fmla="*/ 0 h 317500"/>
              <a:gd name="connsiteX1" fmla="*/ 88900 w 88900"/>
              <a:gd name="connsiteY1" fmla="*/ 317500 h 317500"/>
              <a:gd name="connsiteX0" fmla="*/ 0 w 19050"/>
              <a:gd name="connsiteY0" fmla="*/ 0 h 209550"/>
              <a:gd name="connsiteX1" fmla="*/ 19050 w 19050"/>
              <a:gd name="connsiteY1" fmla="*/ 209550 h 209550"/>
              <a:gd name="connsiteX0" fmla="*/ 209550 w 209550"/>
              <a:gd name="connsiteY0" fmla="*/ 0 h 336550"/>
              <a:gd name="connsiteX1" fmla="*/ 0 w 209550"/>
              <a:gd name="connsiteY1" fmla="*/ 336550 h 336550"/>
              <a:gd name="connsiteX0" fmla="*/ 222250 w 222250"/>
              <a:gd name="connsiteY0" fmla="*/ 0 h 317500"/>
              <a:gd name="connsiteX1" fmla="*/ 0 w 222250"/>
              <a:gd name="connsiteY1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2250" h="317500">
                <a:moveTo>
                  <a:pt x="222250" y="0"/>
                </a:moveTo>
                <a:lnTo>
                  <a:pt x="0" y="31750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501565" y="2492106"/>
            <a:ext cx="323850" cy="107950"/>
          </a:xfrm>
          <a:custGeom>
            <a:avLst/>
            <a:gdLst>
              <a:gd name="connsiteX0" fmla="*/ 0 w 88900"/>
              <a:gd name="connsiteY0" fmla="*/ 0 h 317500"/>
              <a:gd name="connsiteX1" fmla="*/ 88900 w 88900"/>
              <a:gd name="connsiteY1" fmla="*/ 317500 h 317500"/>
              <a:gd name="connsiteX0" fmla="*/ 0 w 323850"/>
              <a:gd name="connsiteY0" fmla="*/ 0 h 107950"/>
              <a:gd name="connsiteX1" fmla="*/ 323850 w 323850"/>
              <a:gd name="connsiteY1" fmla="*/ 1079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3850" h="107950">
                <a:moveTo>
                  <a:pt x="0" y="0"/>
                </a:moveTo>
                <a:lnTo>
                  <a:pt x="323850" y="10795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703470" y="2258192"/>
            <a:ext cx="323850" cy="107950"/>
          </a:xfrm>
          <a:custGeom>
            <a:avLst/>
            <a:gdLst>
              <a:gd name="connsiteX0" fmla="*/ 0 w 88900"/>
              <a:gd name="connsiteY0" fmla="*/ 0 h 317500"/>
              <a:gd name="connsiteX1" fmla="*/ 88900 w 88900"/>
              <a:gd name="connsiteY1" fmla="*/ 317500 h 317500"/>
              <a:gd name="connsiteX0" fmla="*/ 0 w 323850"/>
              <a:gd name="connsiteY0" fmla="*/ 0 h 107950"/>
              <a:gd name="connsiteX1" fmla="*/ 323850 w 323850"/>
              <a:gd name="connsiteY1" fmla="*/ 1079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3850" h="107950">
                <a:moveTo>
                  <a:pt x="0" y="0"/>
                </a:moveTo>
                <a:lnTo>
                  <a:pt x="323850" y="10795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Heat Capacity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25000" r="29063" b="22592"/>
          <a:stretch/>
        </p:blipFill>
        <p:spPr bwMode="auto">
          <a:xfrm>
            <a:off x="609600" y="1219200"/>
            <a:ext cx="43053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5" t="62407" r="29012" b="12222"/>
          <a:stretch/>
        </p:blipFill>
        <p:spPr bwMode="auto">
          <a:xfrm>
            <a:off x="546100" y="4876800"/>
            <a:ext cx="43688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5400" y="1905000"/>
            <a:ext cx="287931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		</a:t>
            </a:r>
            <a:r>
              <a:rPr lang="en-US" dirty="0"/>
              <a:t> kJ/(kg K)</a:t>
            </a:r>
            <a:endParaRPr lang="en-US" dirty="0" smtClean="0"/>
          </a:p>
          <a:p>
            <a:r>
              <a:rPr lang="en-US" dirty="0" smtClean="0"/>
              <a:t>Water:</a:t>
            </a:r>
            <a:r>
              <a:rPr lang="en-US" dirty="0"/>
              <a:t> </a:t>
            </a:r>
            <a:r>
              <a:rPr lang="en-US" dirty="0" smtClean="0"/>
              <a:t>    		4.18</a:t>
            </a:r>
          </a:p>
          <a:p>
            <a:r>
              <a:rPr lang="en-US" dirty="0" smtClean="0"/>
              <a:t>Ice:</a:t>
            </a:r>
            <a:r>
              <a:rPr lang="en-US" dirty="0"/>
              <a:t>	</a:t>
            </a:r>
            <a:r>
              <a:rPr lang="en-US" dirty="0" smtClean="0"/>
              <a:t>	2.11</a:t>
            </a:r>
          </a:p>
          <a:p>
            <a:r>
              <a:rPr lang="en-US" dirty="0" smtClean="0"/>
              <a:t>Air:          		1.00</a:t>
            </a:r>
          </a:p>
          <a:p>
            <a:r>
              <a:rPr lang="en-US" dirty="0" smtClean="0"/>
              <a:t>CO2:		0.84</a:t>
            </a:r>
          </a:p>
          <a:p>
            <a:endParaRPr lang="en-US" dirty="0" smtClean="0"/>
          </a:p>
          <a:p>
            <a:r>
              <a:rPr lang="en-US" dirty="0" smtClean="0"/>
              <a:t>Gold:       		0.13 </a:t>
            </a:r>
          </a:p>
          <a:p>
            <a:r>
              <a:rPr lang="en-US" dirty="0" smtClean="0"/>
              <a:t>Hydrogen:  	14 (max)</a:t>
            </a:r>
          </a:p>
          <a:p>
            <a:endParaRPr lang="en-US" dirty="0"/>
          </a:p>
          <a:p>
            <a:r>
              <a:rPr lang="en-US" dirty="0" smtClean="0"/>
              <a:t>Span factor of 100</a:t>
            </a:r>
          </a:p>
          <a:p>
            <a:r>
              <a:rPr lang="en-US" dirty="0" smtClean="0"/>
              <a:t>Water in upper 90%</a:t>
            </a:r>
          </a:p>
        </p:txBody>
      </p:sp>
    </p:spTree>
    <p:extLst>
      <p:ext uri="{BB962C8B-B14F-4D97-AF65-F5344CB8AC3E}">
        <p14:creationId xmlns:p14="http://schemas.microsoft.com/office/powerpoint/2010/main" val="330350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Storage as </a:t>
            </a:r>
            <a:r>
              <a:rPr lang="en-US" i="1" dirty="0" smtClean="0"/>
              <a:t>Latent</a:t>
            </a:r>
            <a:r>
              <a:rPr lang="en-US" dirty="0" smtClean="0"/>
              <a:t> Heat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04800"/>
            <a:ext cx="3780268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5" t="36632" r="40842" b="29403"/>
          <a:stretch/>
        </p:blipFill>
        <p:spPr bwMode="auto">
          <a:xfrm>
            <a:off x="398884" y="1600200"/>
            <a:ext cx="3302693" cy="2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2572" y="481115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Melting water:             334      kJ/kg</a:t>
            </a:r>
          </a:p>
          <a:p>
            <a:r>
              <a:rPr lang="en-US" dirty="0" smtClean="0"/>
              <a:t>Heating, 0-100</a:t>
            </a:r>
            <a:r>
              <a:rPr lang="en-US" baseline="30000" dirty="0" smtClean="0"/>
              <a:t>o</a:t>
            </a:r>
            <a:r>
              <a:rPr lang="en-US" dirty="0" smtClean="0"/>
              <a:t>C:        420      kJ/kg</a:t>
            </a:r>
          </a:p>
          <a:p>
            <a:r>
              <a:rPr lang="en-US" dirty="0" smtClean="0"/>
              <a:t>Vaporing water:	  2260      kJ/kg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219837" y="1752600"/>
            <a:ext cx="4450988" cy="3834701"/>
            <a:chOff x="4157477" y="2521818"/>
            <a:chExt cx="6971866" cy="5276143"/>
          </a:xfrm>
        </p:grpSpPr>
        <p:sp>
          <p:nvSpPr>
            <p:cNvPr id="8" name="Rectangle 7"/>
            <p:cNvSpPr/>
            <p:nvPr/>
          </p:nvSpPr>
          <p:spPr>
            <a:xfrm>
              <a:off x="7063674" y="2521819"/>
              <a:ext cx="2362200" cy="456478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5615873" y="2521819"/>
              <a:ext cx="5397500" cy="4564782"/>
            </a:xfrm>
            <a:custGeom>
              <a:avLst/>
              <a:gdLst>
                <a:gd name="connsiteX0" fmla="*/ 0 w 5384800"/>
                <a:gd name="connsiteY0" fmla="*/ 0 h 3486150"/>
                <a:gd name="connsiteX1" fmla="*/ 19050 w 5384800"/>
                <a:gd name="connsiteY1" fmla="*/ 3486150 h 3486150"/>
                <a:gd name="connsiteX2" fmla="*/ 5384800 w 5384800"/>
                <a:gd name="connsiteY2" fmla="*/ 3479800 h 3486150"/>
                <a:gd name="connsiteX0" fmla="*/ 12700 w 5397500"/>
                <a:gd name="connsiteY0" fmla="*/ 0 h 3479800"/>
                <a:gd name="connsiteX1" fmla="*/ 0 w 5397500"/>
                <a:gd name="connsiteY1" fmla="*/ 3479800 h 3479800"/>
                <a:gd name="connsiteX2" fmla="*/ 5397500 w 5397500"/>
                <a:gd name="connsiteY2" fmla="*/ 3479800 h 347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00" h="3479800">
                  <a:moveTo>
                    <a:pt x="12700" y="0"/>
                  </a:moveTo>
                  <a:cubicBezTo>
                    <a:pt x="8467" y="1159933"/>
                    <a:pt x="4233" y="2319867"/>
                    <a:pt x="0" y="3479800"/>
                  </a:cubicBezTo>
                  <a:lnTo>
                    <a:pt x="5397500" y="3479800"/>
                  </a:lnTo>
                </a:path>
              </a:pathLst>
            </a:custGeom>
            <a:noFill/>
            <a:ln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622222" y="2521818"/>
              <a:ext cx="5507121" cy="4094881"/>
            </a:xfrm>
            <a:custGeom>
              <a:avLst/>
              <a:gdLst>
                <a:gd name="connsiteX0" fmla="*/ 0 w 5651500"/>
                <a:gd name="connsiteY0" fmla="*/ 2959100 h 2959100"/>
                <a:gd name="connsiteX1" fmla="*/ 1422400 w 5651500"/>
                <a:gd name="connsiteY1" fmla="*/ 2800350 h 2959100"/>
                <a:gd name="connsiteX2" fmla="*/ 1403350 w 5651500"/>
                <a:gd name="connsiteY2" fmla="*/ 1663700 h 2959100"/>
                <a:gd name="connsiteX3" fmla="*/ 3822700 w 5651500"/>
                <a:gd name="connsiteY3" fmla="*/ 1276350 h 2959100"/>
                <a:gd name="connsiteX4" fmla="*/ 3816350 w 5651500"/>
                <a:gd name="connsiteY4" fmla="*/ 273050 h 2959100"/>
                <a:gd name="connsiteX5" fmla="*/ 5651500 w 5651500"/>
                <a:gd name="connsiteY5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0350 h 2959100"/>
                <a:gd name="connsiteX2" fmla="*/ 1435033 w 5651500"/>
                <a:gd name="connsiteY2" fmla="*/ 1703137 h 2959100"/>
                <a:gd name="connsiteX3" fmla="*/ 1403350 w 5651500"/>
                <a:gd name="connsiteY3" fmla="*/ 1663700 h 2959100"/>
                <a:gd name="connsiteX4" fmla="*/ 3822700 w 5651500"/>
                <a:gd name="connsiteY4" fmla="*/ 1276350 h 2959100"/>
                <a:gd name="connsiteX5" fmla="*/ 3816350 w 5651500"/>
                <a:gd name="connsiteY5" fmla="*/ 273050 h 2959100"/>
                <a:gd name="connsiteX6" fmla="*/ 5651500 w 5651500"/>
                <a:gd name="connsiteY6" fmla="*/ 0 h 2959100"/>
                <a:gd name="connsiteX0" fmla="*/ 0 w 5651500"/>
                <a:gd name="connsiteY0" fmla="*/ 2959100 h 2959100"/>
                <a:gd name="connsiteX1" fmla="*/ 1451276 w 5651500"/>
                <a:gd name="connsiteY1" fmla="*/ 2809975 h 2959100"/>
                <a:gd name="connsiteX2" fmla="*/ 1435033 w 5651500"/>
                <a:gd name="connsiteY2" fmla="*/ 1703137 h 2959100"/>
                <a:gd name="connsiteX3" fmla="*/ 1403350 w 5651500"/>
                <a:gd name="connsiteY3" fmla="*/ 1663700 h 2959100"/>
                <a:gd name="connsiteX4" fmla="*/ 3822700 w 5651500"/>
                <a:gd name="connsiteY4" fmla="*/ 1276350 h 2959100"/>
                <a:gd name="connsiteX5" fmla="*/ 3816350 w 5651500"/>
                <a:gd name="connsiteY5" fmla="*/ 273050 h 2959100"/>
                <a:gd name="connsiteX6" fmla="*/ 5651500 w 5651500"/>
                <a:gd name="connsiteY6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9975 h 2959100"/>
                <a:gd name="connsiteX2" fmla="*/ 1435033 w 5651500"/>
                <a:gd name="connsiteY2" fmla="*/ 1703137 h 2959100"/>
                <a:gd name="connsiteX3" fmla="*/ 1403350 w 5651500"/>
                <a:gd name="connsiteY3" fmla="*/ 1663700 h 2959100"/>
                <a:gd name="connsiteX4" fmla="*/ 3822700 w 5651500"/>
                <a:gd name="connsiteY4" fmla="*/ 1276350 h 2959100"/>
                <a:gd name="connsiteX5" fmla="*/ 3816350 w 5651500"/>
                <a:gd name="connsiteY5" fmla="*/ 273050 h 2959100"/>
                <a:gd name="connsiteX6" fmla="*/ 5651500 w 5651500"/>
                <a:gd name="connsiteY6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9975 h 2959100"/>
                <a:gd name="connsiteX2" fmla="*/ 1435033 w 5651500"/>
                <a:gd name="connsiteY2" fmla="*/ 1703137 h 2959100"/>
                <a:gd name="connsiteX3" fmla="*/ 3822700 w 5651500"/>
                <a:gd name="connsiteY3" fmla="*/ 1276350 h 2959100"/>
                <a:gd name="connsiteX4" fmla="*/ 3816350 w 5651500"/>
                <a:gd name="connsiteY4" fmla="*/ 273050 h 2959100"/>
                <a:gd name="connsiteX5" fmla="*/ 5651500 w 5651500"/>
                <a:gd name="connsiteY5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9975 h 2959100"/>
                <a:gd name="connsiteX2" fmla="*/ 1435033 w 5651500"/>
                <a:gd name="connsiteY2" fmla="*/ 2299903 h 2959100"/>
                <a:gd name="connsiteX3" fmla="*/ 3822700 w 5651500"/>
                <a:gd name="connsiteY3" fmla="*/ 1276350 h 2959100"/>
                <a:gd name="connsiteX4" fmla="*/ 3816350 w 5651500"/>
                <a:gd name="connsiteY4" fmla="*/ 273050 h 2959100"/>
                <a:gd name="connsiteX5" fmla="*/ 5651500 w 5651500"/>
                <a:gd name="connsiteY5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9975 h 2959100"/>
                <a:gd name="connsiteX2" fmla="*/ 1435033 w 5651500"/>
                <a:gd name="connsiteY2" fmla="*/ 2299903 h 2959100"/>
                <a:gd name="connsiteX3" fmla="*/ 3803450 w 5651500"/>
                <a:gd name="connsiteY3" fmla="*/ 1699861 h 2959100"/>
                <a:gd name="connsiteX4" fmla="*/ 3816350 w 5651500"/>
                <a:gd name="connsiteY4" fmla="*/ 273050 h 2959100"/>
                <a:gd name="connsiteX5" fmla="*/ 5651500 w 5651500"/>
                <a:gd name="connsiteY5" fmla="*/ 0 h 2959100"/>
                <a:gd name="connsiteX0" fmla="*/ 0 w 5651500"/>
                <a:gd name="connsiteY0" fmla="*/ 3821831 h 3821831"/>
                <a:gd name="connsiteX1" fmla="*/ 1422400 w 5651500"/>
                <a:gd name="connsiteY1" fmla="*/ 3672706 h 3821831"/>
                <a:gd name="connsiteX2" fmla="*/ 1435033 w 5651500"/>
                <a:gd name="connsiteY2" fmla="*/ 3162634 h 3821831"/>
                <a:gd name="connsiteX3" fmla="*/ 3803450 w 5651500"/>
                <a:gd name="connsiteY3" fmla="*/ 2562592 h 3821831"/>
                <a:gd name="connsiteX4" fmla="*/ 3787474 w 5651500"/>
                <a:gd name="connsiteY4" fmla="*/ 0 h 3821831"/>
                <a:gd name="connsiteX5" fmla="*/ 5651500 w 5651500"/>
                <a:gd name="connsiteY5" fmla="*/ 862731 h 3821831"/>
                <a:gd name="connsiteX0" fmla="*/ 0 w 5651500"/>
                <a:gd name="connsiteY0" fmla="*/ 3821831 h 3821831"/>
                <a:gd name="connsiteX1" fmla="*/ 1422400 w 5651500"/>
                <a:gd name="connsiteY1" fmla="*/ 3672706 h 3821831"/>
                <a:gd name="connsiteX2" fmla="*/ 1435033 w 5651500"/>
                <a:gd name="connsiteY2" fmla="*/ 3162634 h 3821831"/>
                <a:gd name="connsiteX3" fmla="*/ 3784199 w 5651500"/>
                <a:gd name="connsiteY3" fmla="*/ 2216082 h 3821831"/>
                <a:gd name="connsiteX4" fmla="*/ 3787474 w 5651500"/>
                <a:gd name="connsiteY4" fmla="*/ 0 h 3821831"/>
                <a:gd name="connsiteX5" fmla="*/ 5651500 w 5651500"/>
                <a:gd name="connsiteY5" fmla="*/ 862731 h 3821831"/>
                <a:gd name="connsiteX0" fmla="*/ 0 w 5651500"/>
                <a:gd name="connsiteY0" fmla="*/ 3821831 h 3821831"/>
                <a:gd name="connsiteX1" fmla="*/ 1422400 w 5651500"/>
                <a:gd name="connsiteY1" fmla="*/ 3672706 h 3821831"/>
                <a:gd name="connsiteX2" fmla="*/ 1435033 w 5651500"/>
                <a:gd name="connsiteY2" fmla="*/ 3162634 h 3821831"/>
                <a:gd name="connsiteX3" fmla="*/ 3793824 w 5651500"/>
                <a:gd name="connsiteY3" fmla="*/ 2331586 h 3821831"/>
                <a:gd name="connsiteX4" fmla="*/ 3787474 w 5651500"/>
                <a:gd name="connsiteY4" fmla="*/ 0 h 3821831"/>
                <a:gd name="connsiteX5" fmla="*/ 5651500 w 5651500"/>
                <a:gd name="connsiteY5" fmla="*/ 862731 h 3821831"/>
                <a:gd name="connsiteX0" fmla="*/ 0 w 5507121"/>
                <a:gd name="connsiteY0" fmla="*/ 4094881 h 4094881"/>
                <a:gd name="connsiteX1" fmla="*/ 1422400 w 5507121"/>
                <a:gd name="connsiteY1" fmla="*/ 3945756 h 4094881"/>
                <a:gd name="connsiteX2" fmla="*/ 1435033 w 5507121"/>
                <a:gd name="connsiteY2" fmla="*/ 3435684 h 4094881"/>
                <a:gd name="connsiteX3" fmla="*/ 3793824 w 5507121"/>
                <a:gd name="connsiteY3" fmla="*/ 2604636 h 4094881"/>
                <a:gd name="connsiteX4" fmla="*/ 3787474 w 5507121"/>
                <a:gd name="connsiteY4" fmla="*/ 273050 h 4094881"/>
                <a:gd name="connsiteX5" fmla="*/ 5507121 w 5507121"/>
                <a:gd name="connsiteY5" fmla="*/ 0 h 4094881"/>
                <a:gd name="connsiteX0" fmla="*/ 0 w 5507121"/>
                <a:gd name="connsiteY0" fmla="*/ 4094881 h 4094881"/>
                <a:gd name="connsiteX1" fmla="*/ 1451276 w 5507121"/>
                <a:gd name="connsiteY1" fmla="*/ 3955381 h 4094881"/>
                <a:gd name="connsiteX2" fmla="*/ 1435033 w 5507121"/>
                <a:gd name="connsiteY2" fmla="*/ 3435684 h 4094881"/>
                <a:gd name="connsiteX3" fmla="*/ 3793824 w 5507121"/>
                <a:gd name="connsiteY3" fmla="*/ 2604636 h 4094881"/>
                <a:gd name="connsiteX4" fmla="*/ 3787474 w 5507121"/>
                <a:gd name="connsiteY4" fmla="*/ 273050 h 4094881"/>
                <a:gd name="connsiteX5" fmla="*/ 5507121 w 5507121"/>
                <a:gd name="connsiteY5" fmla="*/ 0 h 4094881"/>
                <a:gd name="connsiteX0" fmla="*/ 0 w 5507121"/>
                <a:gd name="connsiteY0" fmla="*/ 4094881 h 4094881"/>
                <a:gd name="connsiteX1" fmla="*/ 1441651 w 5507121"/>
                <a:gd name="connsiteY1" fmla="*/ 3955381 h 4094881"/>
                <a:gd name="connsiteX2" fmla="*/ 1435033 w 5507121"/>
                <a:gd name="connsiteY2" fmla="*/ 3435684 h 4094881"/>
                <a:gd name="connsiteX3" fmla="*/ 3793824 w 5507121"/>
                <a:gd name="connsiteY3" fmla="*/ 2604636 h 4094881"/>
                <a:gd name="connsiteX4" fmla="*/ 3787474 w 5507121"/>
                <a:gd name="connsiteY4" fmla="*/ 273050 h 4094881"/>
                <a:gd name="connsiteX5" fmla="*/ 5507121 w 5507121"/>
                <a:gd name="connsiteY5" fmla="*/ 0 h 409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07121" h="4094881">
                  <a:moveTo>
                    <a:pt x="0" y="4094881"/>
                  </a:moveTo>
                  <a:lnTo>
                    <a:pt x="1441651" y="3955381"/>
                  </a:lnTo>
                  <a:cubicBezTo>
                    <a:pt x="1439445" y="3586435"/>
                    <a:pt x="1437239" y="3804630"/>
                    <a:pt x="1435033" y="3435684"/>
                  </a:cubicBezTo>
                  <a:lnTo>
                    <a:pt x="3793824" y="2604636"/>
                  </a:lnTo>
                  <a:cubicBezTo>
                    <a:pt x="3791707" y="2270203"/>
                    <a:pt x="3789591" y="607483"/>
                    <a:pt x="3787474" y="273050"/>
                  </a:cubicBezTo>
                  <a:lnTo>
                    <a:pt x="5507121" y="0"/>
                  </a:ln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57477" y="4283574"/>
              <a:ext cx="1589878" cy="1270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Internal</a:t>
              </a:r>
            </a:p>
            <a:p>
              <a:r>
                <a:rPr lang="en-US" dirty="0" smtClean="0"/>
                <a:t>Energy</a:t>
              </a:r>
            </a:p>
            <a:p>
              <a:r>
                <a:rPr lang="en-US" dirty="0" smtClean="0"/>
                <a:t>(J/kg)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528514" y="7289799"/>
              <a:ext cx="2484859" cy="508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Temperature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92073" y="6756399"/>
              <a:ext cx="5181600" cy="381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</a:t>
              </a:r>
              <a:r>
                <a:rPr lang="en-US" sz="1200" dirty="0" smtClean="0"/>
                <a:t>olid                             liquid                              vapor</a:t>
              </a:r>
              <a:endParaRPr lang="en-US" sz="1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663873" y="4918776"/>
              <a:ext cx="222250" cy="21837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257754" y="2011927"/>
            <a:ext cx="1143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Water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207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86000"/>
            <a:ext cx="7620000" cy="4068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Friction</a:t>
            </a:r>
            <a:r>
              <a:rPr lang="en-US" sz="2800" dirty="0" smtClean="0"/>
              <a:t>:  fluids, solids, energy dissipation</a:t>
            </a:r>
          </a:p>
          <a:p>
            <a:pPr marL="0" indent="0">
              <a:buNone/>
            </a:pPr>
            <a:r>
              <a:rPr lang="en-US" sz="2800" b="1" dirty="0" smtClean="0"/>
              <a:t>Chemical reaction</a:t>
            </a:r>
            <a:r>
              <a:rPr lang="en-US" sz="2800" dirty="0" smtClean="0"/>
              <a:t>:  </a:t>
            </a:r>
            <a:r>
              <a:rPr lang="en-US" sz="2800" dirty="0" err="1" smtClean="0"/>
              <a:t>Exo</a:t>
            </a:r>
            <a:r>
              <a:rPr lang="en-US" sz="2800" dirty="0"/>
              <a:t>, </a:t>
            </a:r>
            <a:r>
              <a:rPr lang="en-US" sz="2800" dirty="0" smtClean="0"/>
              <a:t>Endothermic</a:t>
            </a:r>
          </a:p>
          <a:p>
            <a:pPr marL="0" indent="0">
              <a:buNone/>
            </a:pPr>
            <a:r>
              <a:rPr lang="en-US" sz="2800" b="1" dirty="0" smtClean="0"/>
              <a:t>Radioactive: </a:t>
            </a:r>
            <a:r>
              <a:rPr lang="en-US" sz="2800" dirty="0"/>
              <a:t> Fission, fusion</a:t>
            </a:r>
            <a:r>
              <a:rPr lang="en-US" sz="2800" dirty="0" smtClean="0"/>
              <a:t>  </a:t>
            </a:r>
          </a:p>
          <a:p>
            <a:pPr marL="0" indent="0">
              <a:buNone/>
            </a:pPr>
            <a:r>
              <a:rPr lang="en-US" sz="2800" b="1" dirty="0" smtClean="0"/>
              <a:t>Biological</a:t>
            </a:r>
            <a:r>
              <a:rPr lang="en-US" sz="2800" dirty="0" smtClean="0"/>
              <a:t>:  Metabolism</a:t>
            </a:r>
          </a:p>
          <a:p>
            <a:pPr marL="0" indent="0">
              <a:buNone/>
            </a:pPr>
            <a:r>
              <a:rPr lang="en-US" sz="2800" b="1" dirty="0" smtClean="0"/>
              <a:t>Dielectric</a:t>
            </a:r>
            <a:r>
              <a:rPr lang="en-US" sz="2800" dirty="0" smtClean="0"/>
              <a:t>:  Microwaves, oven</a:t>
            </a:r>
          </a:p>
          <a:p>
            <a:pPr marL="0" indent="0">
              <a:buNone/>
            </a:pPr>
            <a:r>
              <a:rPr lang="en-US" sz="2800" b="1" dirty="0" smtClean="0"/>
              <a:t>Joule</a:t>
            </a:r>
            <a:r>
              <a:rPr lang="en-US" sz="2800" dirty="0" smtClean="0"/>
              <a:t>:  Electrical resistance, toaster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04900" y="1325118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Heat generated internally</a:t>
            </a:r>
            <a:endParaRPr lang="en-US" sz="2400" i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42170"/>
            <a:ext cx="1866900" cy="140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341" y="521102"/>
            <a:ext cx="1568788" cy="206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2934513"/>
            <a:ext cx="2305050" cy="153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6079" r="20000" b="12333"/>
          <a:stretch/>
        </p:blipFill>
        <p:spPr bwMode="auto">
          <a:xfrm>
            <a:off x="3962400" y="5445679"/>
            <a:ext cx="1447800" cy="97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903640"/>
              </p:ext>
            </p:extLst>
          </p:nvPr>
        </p:nvGraphicFramePr>
        <p:xfrm>
          <a:off x="5334000" y="1325118"/>
          <a:ext cx="668834" cy="68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3" name="Equation" r:id="rId7" imgW="419040" imgH="431640" progId="Equation.DSMT4">
                  <p:embed/>
                </p:oleObj>
              </mc:Choice>
              <mc:Fallback>
                <p:oleObj name="Equation" r:id="rId7" imgW="4190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34000" y="1325118"/>
                        <a:ext cx="668834" cy="689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401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heat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772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Conduction</a:t>
            </a:r>
            <a:r>
              <a:rPr lang="en-US" sz="2800" dirty="0" smtClean="0"/>
              <a:t>:  Static media, Diffusion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b="1" dirty="0" smtClean="0"/>
              <a:t>Convection</a:t>
            </a:r>
            <a:r>
              <a:rPr lang="en-US" sz="2800" dirty="0" smtClean="0"/>
              <a:t>:   Fluid moving, advection</a:t>
            </a:r>
          </a:p>
          <a:p>
            <a:pPr marL="0" indent="0">
              <a:buNone/>
            </a:pPr>
            <a:r>
              <a:rPr lang="en-US" sz="2000" dirty="0" smtClean="0"/>
              <a:t>Forced;                                                      Free or Natural   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b="1" dirty="0" smtClean="0"/>
              <a:t>Radiation</a:t>
            </a:r>
            <a:r>
              <a:rPr lang="en-US" sz="2800" dirty="0" smtClean="0"/>
              <a:t>:      Emit and adsorb EM, no media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Thermal flux 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34670"/>
            <a:ext cx="1752600" cy="128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33267"/>
            <a:ext cx="2133600" cy="152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7" y="3124199"/>
            <a:ext cx="1788590" cy="143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7" y="4991891"/>
            <a:ext cx="1209675" cy="116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374446"/>
              </p:ext>
            </p:extLst>
          </p:nvPr>
        </p:nvGraphicFramePr>
        <p:xfrm>
          <a:off x="3276600" y="5670763"/>
          <a:ext cx="2047709" cy="492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7" name="Equation" r:id="rId7" imgW="1638000" imgH="393480" progId="Equation.DSMT4">
                  <p:embed/>
                </p:oleObj>
              </mc:Choice>
              <mc:Fallback>
                <p:oleObj name="Equation" r:id="rId7" imgW="1638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76600" y="5670763"/>
                        <a:ext cx="2047709" cy="492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32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21987</TotalTime>
  <Words>803</Words>
  <Application>Microsoft Office PowerPoint</Application>
  <PresentationFormat>On-screen Show (4:3)</PresentationFormat>
  <Paragraphs>266</Paragraphs>
  <Slides>50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1_Office Theme</vt:lpstr>
      <vt:lpstr>Equation</vt:lpstr>
      <vt:lpstr>Heat Transport</vt:lpstr>
      <vt:lpstr>PowerPoint Presentation</vt:lpstr>
      <vt:lpstr>Concepts</vt:lpstr>
      <vt:lpstr>Heat Storage</vt:lpstr>
      <vt:lpstr>Heat Storage as Sensible Heat</vt:lpstr>
      <vt:lpstr>Specific Heat Capacity</vt:lpstr>
      <vt:lpstr>Heat Storage as Latent Heat</vt:lpstr>
      <vt:lpstr>Heat Sources</vt:lpstr>
      <vt:lpstr>Types of heat transfer</vt:lpstr>
      <vt:lpstr>Radiation</vt:lpstr>
      <vt:lpstr>Thermal Conduction</vt:lpstr>
      <vt:lpstr>Thermal conductivity</vt:lpstr>
      <vt:lpstr>Convection</vt:lpstr>
      <vt:lpstr>Convection</vt:lpstr>
      <vt:lpstr>PowerPoint Presentation</vt:lpstr>
      <vt:lpstr>Convective Heat Transfer Coefficient</vt:lpstr>
      <vt:lpstr>PowerPoint Presentation</vt:lpstr>
      <vt:lpstr>PowerPoint Presentation</vt:lpstr>
      <vt:lpstr>Simulation of Heat Transport</vt:lpstr>
      <vt:lpstr>PowerPoint Presentation</vt:lpstr>
      <vt:lpstr>Coupled effects</vt:lpstr>
      <vt:lpstr>Temperature and Chemical Rxn</vt:lpstr>
      <vt:lpstr>Temperature and Bio Rxn</vt:lpstr>
      <vt:lpstr>Including phase change</vt:lpstr>
      <vt:lpstr>Water properties</vt:lpstr>
      <vt:lpstr>Thermal expansion</vt:lpstr>
      <vt:lpstr>PowerPoint Presentation</vt:lpstr>
      <vt:lpstr>PowerPoint Presentation</vt:lpstr>
      <vt:lpstr>Free Convection Rayleigh-Bernard Convection Cells</vt:lpstr>
      <vt:lpstr>Experiment cooling at the top in scaled down lake</vt:lpstr>
      <vt:lpstr>Convection in the Earth and Atm</vt:lpstr>
      <vt:lpstr>PowerPoint Presentation</vt:lpstr>
      <vt:lpstr>Dimensionless Numbers</vt:lpstr>
      <vt:lpstr>Rayleigh number</vt:lpstr>
      <vt:lpstr>Coefficient of Thermal Expansion</vt:lpstr>
      <vt:lpstr>PowerPoint Presentation</vt:lpstr>
      <vt:lpstr>Material Properties</vt:lpstr>
      <vt:lpstr>Heat Transfer  by Radiation and Convection</vt:lpstr>
      <vt:lpstr>PowerPoint Presentation</vt:lpstr>
      <vt:lpstr>Conceptual Model</vt:lpstr>
      <vt:lpstr>PowerPoint Presentation</vt:lpstr>
      <vt:lpstr>PowerPoint Presentation</vt:lpstr>
      <vt:lpstr>U-tube Heat Exchanger</vt:lpstr>
      <vt:lpstr>PowerPoint Presentation</vt:lpstr>
      <vt:lpstr>Free Convection Rayleigh-Bernard Convection Cells</vt:lpstr>
      <vt:lpstr>Convection in the Earth and Atm</vt:lpstr>
      <vt:lpstr>Experiment cooling at the top</vt:lpstr>
      <vt:lpstr>Rayleigh number</vt:lpstr>
      <vt:lpstr>Coefficient of Thermal Expansion</vt:lpstr>
      <vt:lpstr>Effect of varying temperature on mixing in surface water</vt:lpstr>
    </vt:vector>
  </TitlesOfParts>
  <Company>Clemson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Heat Transport</dc:title>
  <dc:creator>Windows User</dc:creator>
  <cp:lastModifiedBy>Larry Murdoch</cp:lastModifiedBy>
  <cp:revision>97</cp:revision>
  <dcterms:created xsi:type="dcterms:W3CDTF">2013-03-26T19:53:57Z</dcterms:created>
  <dcterms:modified xsi:type="dcterms:W3CDTF">2015-04-04T13:31:14Z</dcterms:modified>
</cp:coreProperties>
</file>